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5"/>
  </p:notesMasterIdLst>
  <p:sldIdLst>
    <p:sldId id="256" r:id="rId2"/>
    <p:sldId id="257" r:id="rId3"/>
    <p:sldId id="343" r:id="rId4"/>
    <p:sldId id="344" r:id="rId5"/>
    <p:sldId id="342" r:id="rId6"/>
    <p:sldId id="341" r:id="rId7"/>
    <p:sldId id="340" r:id="rId8"/>
    <p:sldId id="339" r:id="rId9"/>
    <p:sldId id="337" r:id="rId10"/>
    <p:sldId id="338" r:id="rId11"/>
    <p:sldId id="329" r:id="rId12"/>
    <p:sldId id="327" r:id="rId13"/>
    <p:sldId id="328" r:id="rId14"/>
    <p:sldId id="325" r:id="rId15"/>
    <p:sldId id="260" r:id="rId16"/>
    <p:sldId id="269" r:id="rId17"/>
    <p:sldId id="310" r:id="rId18"/>
    <p:sldId id="311" r:id="rId19"/>
    <p:sldId id="312" r:id="rId20"/>
    <p:sldId id="313" r:id="rId21"/>
    <p:sldId id="314" r:id="rId22"/>
    <p:sldId id="315" r:id="rId23"/>
    <p:sldId id="259" r:id="rId24"/>
    <p:sldId id="280" r:id="rId25"/>
    <p:sldId id="294" r:id="rId26"/>
    <p:sldId id="295" r:id="rId27"/>
    <p:sldId id="296" r:id="rId28"/>
    <p:sldId id="297" r:id="rId29"/>
    <p:sldId id="298" r:id="rId30"/>
    <p:sldId id="299" r:id="rId31"/>
    <p:sldId id="262" r:id="rId32"/>
    <p:sldId id="300" r:id="rId33"/>
    <p:sldId id="301" r:id="rId34"/>
    <p:sldId id="303" r:id="rId35"/>
    <p:sldId id="302" r:id="rId36"/>
    <p:sldId id="304" r:id="rId37"/>
    <p:sldId id="268" r:id="rId38"/>
    <p:sldId id="305" r:id="rId39"/>
    <p:sldId id="306" r:id="rId40"/>
    <p:sldId id="307" r:id="rId41"/>
    <p:sldId id="308" r:id="rId42"/>
    <p:sldId id="309" r:id="rId43"/>
    <p:sldId id="274"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FF1594-5F41-4909-9989-CD09DB86F74F}" v="1" dt="2025-11-20T22:42: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556" autoAdjust="0"/>
    <p:restoredTop sz="94666"/>
  </p:normalViewPr>
  <p:slideViewPr>
    <p:cSldViewPr snapToGrid="0" snapToObjects="1">
      <p:cViewPr>
        <p:scale>
          <a:sx n="62" d="100"/>
          <a:sy n="62" d="100"/>
        </p:scale>
        <p:origin x="1056" y="268"/>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EMA, Jivi (FR-VALLEY)" userId="c4adf77d-097b-4b41-9505-1a387690c45a" providerId="ADAL" clId="{8DECAF7B-6652-496E-BC27-410969DB18F1}"/>
    <pc:docChg chg="undo custSel addSld delSld modSld">
      <pc:chgData name="CHEEMA, Jivi (FR-VALLEY)" userId="c4adf77d-097b-4b41-9505-1a387690c45a" providerId="ADAL" clId="{8DECAF7B-6652-496E-BC27-410969DB18F1}" dt="2025-11-20T22:42:37.226" v="11" actId="47"/>
      <pc:docMkLst>
        <pc:docMk/>
      </pc:docMkLst>
      <pc:sldChg chg="new del">
        <pc:chgData name="CHEEMA, Jivi (FR-VALLEY)" userId="c4adf77d-097b-4b41-9505-1a387690c45a" providerId="ADAL" clId="{8DECAF7B-6652-496E-BC27-410969DB18F1}" dt="2025-11-20T22:42:01.713" v="1" actId="680"/>
        <pc:sldMkLst>
          <pc:docMk/>
          <pc:sldMk cId="2002393429" sldId="345"/>
        </pc:sldMkLst>
      </pc:sldChg>
      <pc:sldChg chg="addSp delSp modSp new del mod modClrScheme chgLayout">
        <pc:chgData name="CHEEMA, Jivi (FR-VALLEY)" userId="c4adf77d-097b-4b41-9505-1a387690c45a" providerId="ADAL" clId="{8DECAF7B-6652-496E-BC27-410969DB18F1}" dt="2025-11-20T22:42:37.226" v="11" actId="47"/>
        <pc:sldMkLst>
          <pc:docMk/>
          <pc:sldMk cId="2286284730" sldId="345"/>
        </pc:sldMkLst>
        <pc:spChg chg="del mod ord">
          <ac:chgData name="CHEEMA, Jivi (FR-VALLEY)" userId="c4adf77d-097b-4b41-9505-1a387690c45a" providerId="ADAL" clId="{8DECAF7B-6652-496E-BC27-410969DB18F1}" dt="2025-11-20T22:42:13.463" v="3" actId="700"/>
          <ac:spMkLst>
            <pc:docMk/>
            <pc:sldMk cId="2286284730" sldId="345"/>
            <ac:spMk id="2" creationId="{612A76BB-05A0-8BA5-89F4-D24BEBA01A68}"/>
          </ac:spMkLst>
        </pc:spChg>
        <pc:spChg chg="del">
          <ac:chgData name="CHEEMA, Jivi (FR-VALLEY)" userId="c4adf77d-097b-4b41-9505-1a387690c45a" providerId="ADAL" clId="{8DECAF7B-6652-496E-BC27-410969DB18F1}" dt="2025-11-20T22:42:13.463" v="3" actId="700"/>
          <ac:spMkLst>
            <pc:docMk/>
            <pc:sldMk cId="2286284730" sldId="345"/>
            <ac:spMk id="3" creationId="{FC255891-F617-03B1-51ED-4BBB598C7DE8}"/>
          </ac:spMkLst>
        </pc:spChg>
        <pc:spChg chg="add del mod ord">
          <ac:chgData name="CHEEMA, Jivi (FR-VALLEY)" userId="c4adf77d-097b-4b41-9505-1a387690c45a" providerId="ADAL" clId="{8DECAF7B-6652-496E-BC27-410969DB18F1}" dt="2025-11-20T22:42:20.477" v="4" actId="700"/>
          <ac:spMkLst>
            <pc:docMk/>
            <pc:sldMk cId="2286284730" sldId="345"/>
            <ac:spMk id="4" creationId="{95A392ED-0D59-7C6F-42C4-877F5806BFF5}"/>
          </ac:spMkLst>
        </pc:spChg>
        <pc:spChg chg="add mod ord">
          <ac:chgData name="CHEEMA, Jivi (FR-VALLEY)" userId="c4adf77d-097b-4b41-9505-1a387690c45a" providerId="ADAL" clId="{8DECAF7B-6652-496E-BC27-410969DB18F1}" dt="2025-11-20T22:42:20.477" v="4" actId="700"/>
          <ac:spMkLst>
            <pc:docMk/>
            <pc:sldMk cId="2286284730" sldId="345"/>
            <ac:spMk id="5" creationId="{0D297D0C-DA21-B577-C552-252959363140}"/>
          </ac:spMkLst>
        </pc:spChg>
        <pc:spChg chg="add mod ord">
          <ac:chgData name="CHEEMA, Jivi (FR-VALLEY)" userId="c4adf77d-097b-4b41-9505-1a387690c45a" providerId="ADAL" clId="{8DECAF7B-6652-496E-BC27-410969DB18F1}" dt="2025-11-20T22:42:35.790" v="10" actId="27636"/>
          <ac:spMkLst>
            <pc:docMk/>
            <pc:sldMk cId="2286284730" sldId="345"/>
            <ac:spMk id="6" creationId="{CC93F20D-C86A-2BB4-BAE8-65C69F13F947}"/>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5665214F-A886-4043-8B1C-552992CC5473}" type="doc">
      <dgm:prSet loTypeId="urn:microsoft.com/office/officeart/2018/2/layout/Icon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ECC02BF7-EFB2-4B27-9019-4002CAB20F95}">
      <dgm:prSet custT="1"/>
      <dgm:spPr/>
      <dgm:t>
        <a:bodyPr/>
        <a:lstStyle/>
        <a:p>
          <a:pPr>
            <a:lnSpc>
              <a:spcPct val="100000"/>
            </a:lnSpc>
          </a:pPr>
          <a:r>
            <a:rPr lang="en-US" sz="2000" dirty="0"/>
            <a:t>Your thoughts, dictate your actions (You are who you think you are)</a:t>
          </a:r>
        </a:p>
      </dgm:t>
    </dgm:pt>
    <dgm:pt modelId="{35CBC24D-46A4-4F0F-9E5B-8D56EF654CE8}" type="parTrans" cxnId="{7B0CB4D7-34A9-411F-AECB-BDBB084753A2}">
      <dgm:prSet/>
      <dgm:spPr/>
      <dgm:t>
        <a:bodyPr/>
        <a:lstStyle/>
        <a:p>
          <a:endParaRPr lang="en-US"/>
        </a:p>
      </dgm:t>
    </dgm:pt>
    <dgm:pt modelId="{7421EB61-9320-4F76-B3DC-2EFED5901D6F}" type="sibTrans" cxnId="{7B0CB4D7-34A9-411F-AECB-BDBB084753A2}">
      <dgm:prSet/>
      <dgm:spPr/>
      <dgm:t>
        <a:bodyPr/>
        <a:lstStyle/>
        <a:p>
          <a:endParaRPr lang="en-US"/>
        </a:p>
      </dgm:t>
    </dgm:pt>
    <dgm:pt modelId="{79E89B8A-5ED7-4E5B-B716-49CD9E490864}">
      <dgm:prSet custT="1"/>
      <dgm:spPr/>
      <dgm:t>
        <a:bodyPr/>
        <a:lstStyle/>
        <a:p>
          <a:pPr>
            <a:lnSpc>
              <a:spcPct val="100000"/>
            </a:lnSpc>
          </a:pPr>
          <a:r>
            <a:rPr lang="en-US" sz="2000" dirty="0"/>
            <a:t> We are interconnected- we impact other Human Beings (Colleagues, Clients, Community) </a:t>
          </a:r>
        </a:p>
      </dgm:t>
    </dgm:pt>
    <dgm:pt modelId="{8AE71637-8188-41D1-B34D-7733BF213C3E}" type="parTrans" cxnId="{7004A8D5-01D8-4429-A36E-3043861DD85B}">
      <dgm:prSet/>
      <dgm:spPr/>
      <dgm:t>
        <a:bodyPr/>
        <a:lstStyle/>
        <a:p>
          <a:endParaRPr lang="en-US"/>
        </a:p>
      </dgm:t>
    </dgm:pt>
    <dgm:pt modelId="{63D5654D-4C50-4E48-B6FD-B97993ED6AAF}" type="sibTrans" cxnId="{7004A8D5-01D8-4429-A36E-3043861DD85B}">
      <dgm:prSet/>
      <dgm:spPr/>
      <dgm:t>
        <a:bodyPr/>
        <a:lstStyle/>
        <a:p>
          <a:endParaRPr lang="en-US"/>
        </a:p>
      </dgm:t>
    </dgm:pt>
    <dgm:pt modelId="{E5C45C15-01AC-4261-A9EB-058D7E16076D}">
      <dgm:prSet custT="1"/>
      <dgm:spPr/>
      <dgm:t>
        <a:bodyPr/>
        <a:lstStyle/>
        <a:p>
          <a:pPr>
            <a:lnSpc>
              <a:spcPct val="100000"/>
            </a:lnSpc>
          </a:pPr>
          <a:r>
            <a:rPr lang="en-US" sz="2000" dirty="0"/>
            <a:t>Your personal and professional growth depends on it</a:t>
          </a:r>
        </a:p>
      </dgm:t>
    </dgm:pt>
    <dgm:pt modelId="{677FA404-91A4-4475-8F33-FBD95F8A4F6B}" type="parTrans" cxnId="{BB1DB4EF-9411-4A80-8647-4F52C63ADCF4}">
      <dgm:prSet/>
      <dgm:spPr/>
      <dgm:t>
        <a:bodyPr/>
        <a:lstStyle/>
        <a:p>
          <a:endParaRPr lang="en-US"/>
        </a:p>
      </dgm:t>
    </dgm:pt>
    <dgm:pt modelId="{778A66D7-B394-44A8-BB7F-ADFDD542A813}" type="sibTrans" cxnId="{BB1DB4EF-9411-4A80-8647-4F52C63ADCF4}">
      <dgm:prSet/>
      <dgm:spPr/>
      <dgm:t>
        <a:bodyPr/>
        <a:lstStyle/>
        <a:p>
          <a:endParaRPr lang="en-US"/>
        </a:p>
      </dgm:t>
    </dgm:pt>
    <dgm:pt modelId="{F0021829-5F38-4B70-AAEA-5FD2D9C81930}" type="pres">
      <dgm:prSet presAssocID="{5665214F-A886-4043-8B1C-552992CC5473}" presName="root" presStyleCnt="0">
        <dgm:presLayoutVars>
          <dgm:dir/>
          <dgm:resizeHandles val="exact"/>
        </dgm:presLayoutVars>
      </dgm:prSet>
      <dgm:spPr/>
    </dgm:pt>
    <dgm:pt modelId="{4E8BCBE7-1782-40E2-8CB0-28A2380BF9D3}" type="pres">
      <dgm:prSet presAssocID="{ECC02BF7-EFB2-4B27-9019-4002CAB20F95}" presName="compNode" presStyleCnt="0"/>
      <dgm:spPr/>
    </dgm:pt>
    <dgm:pt modelId="{9CFDAB0D-365E-4A2E-B66B-96D1283658DB}" type="pres">
      <dgm:prSet presAssocID="{ECC02BF7-EFB2-4B27-9019-4002CAB20F9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ABAE2978-469A-48DC-85E4-FD471F68A3B6}" type="pres">
      <dgm:prSet presAssocID="{ECC02BF7-EFB2-4B27-9019-4002CAB20F95}" presName="spaceRect" presStyleCnt="0"/>
      <dgm:spPr/>
    </dgm:pt>
    <dgm:pt modelId="{15D963DE-CE34-4CD5-A6D0-B1ABAA42702F}" type="pres">
      <dgm:prSet presAssocID="{ECC02BF7-EFB2-4B27-9019-4002CAB20F95}" presName="textRect" presStyleLbl="revTx" presStyleIdx="0" presStyleCnt="3">
        <dgm:presLayoutVars>
          <dgm:chMax val="1"/>
          <dgm:chPref val="1"/>
        </dgm:presLayoutVars>
      </dgm:prSet>
      <dgm:spPr/>
    </dgm:pt>
    <dgm:pt modelId="{5F4F8A3C-9BF0-4FC0-9AEF-B729E2C9B2D2}" type="pres">
      <dgm:prSet presAssocID="{7421EB61-9320-4F76-B3DC-2EFED5901D6F}" presName="sibTrans" presStyleCnt="0"/>
      <dgm:spPr/>
    </dgm:pt>
    <dgm:pt modelId="{BCC0EA0B-15A0-4A78-8CE9-3D21760C4328}" type="pres">
      <dgm:prSet presAssocID="{79E89B8A-5ED7-4E5B-B716-49CD9E490864}" presName="compNode" presStyleCnt="0"/>
      <dgm:spPr/>
    </dgm:pt>
    <dgm:pt modelId="{AA799E7C-8BB3-4216-A9DF-AF79B287015E}" type="pres">
      <dgm:prSet presAssocID="{79E89B8A-5ED7-4E5B-B716-49CD9E49086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rson with Idea"/>
        </a:ext>
      </dgm:extLst>
    </dgm:pt>
    <dgm:pt modelId="{712D1EE4-D317-4DF0-BF5C-98DCD105E7D3}" type="pres">
      <dgm:prSet presAssocID="{79E89B8A-5ED7-4E5B-B716-49CD9E490864}" presName="spaceRect" presStyleCnt="0"/>
      <dgm:spPr/>
    </dgm:pt>
    <dgm:pt modelId="{ED36DDA7-6765-417F-93A5-6932E8F156BC}" type="pres">
      <dgm:prSet presAssocID="{79E89B8A-5ED7-4E5B-B716-49CD9E490864}" presName="textRect" presStyleLbl="revTx" presStyleIdx="1" presStyleCnt="3">
        <dgm:presLayoutVars>
          <dgm:chMax val="1"/>
          <dgm:chPref val="1"/>
        </dgm:presLayoutVars>
      </dgm:prSet>
      <dgm:spPr/>
    </dgm:pt>
    <dgm:pt modelId="{280C06D6-0173-4775-BC34-61E09CD1EC7B}" type="pres">
      <dgm:prSet presAssocID="{63D5654D-4C50-4E48-B6FD-B97993ED6AAF}" presName="sibTrans" presStyleCnt="0"/>
      <dgm:spPr/>
    </dgm:pt>
    <dgm:pt modelId="{7C50981F-786E-4E9D-AEB1-6305885A9446}" type="pres">
      <dgm:prSet presAssocID="{E5C45C15-01AC-4261-A9EB-058D7E16076D}" presName="compNode" presStyleCnt="0"/>
      <dgm:spPr/>
    </dgm:pt>
    <dgm:pt modelId="{03546E54-08BD-4254-A29A-DE1DD0761B89}" type="pres">
      <dgm:prSet presAssocID="{E5C45C15-01AC-4261-A9EB-058D7E16076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ight Bulb and Gear"/>
        </a:ext>
      </dgm:extLst>
    </dgm:pt>
    <dgm:pt modelId="{F2D93992-9026-4113-BF18-34C54D5880D1}" type="pres">
      <dgm:prSet presAssocID="{E5C45C15-01AC-4261-A9EB-058D7E16076D}" presName="spaceRect" presStyleCnt="0"/>
      <dgm:spPr/>
    </dgm:pt>
    <dgm:pt modelId="{0530417F-007E-4DC7-9E8A-022407E5E2D5}" type="pres">
      <dgm:prSet presAssocID="{E5C45C15-01AC-4261-A9EB-058D7E16076D}" presName="textRect" presStyleLbl="revTx" presStyleIdx="2" presStyleCnt="3">
        <dgm:presLayoutVars>
          <dgm:chMax val="1"/>
          <dgm:chPref val="1"/>
        </dgm:presLayoutVars>
      </dgm:prSet>
      <dgm:spPr/>
    </dgm:pt>
  </dgm:ptLst>
  <dgm:cxnLst>
    <dgm:cxn modelId="{4A59F20F-05CD-1941-BDCD-6AD6C6469BE0}" type="presOf" srcId="{E5C45C15-01AC-4261-A9EB-058D7E16076D}" destId="{0530417F-007E-4DC7-9E8A-022407E5E2D5}" srcOrd="0" destOrd="0" presId="urn:microsoft.com/office/officeart/2018/2/layout/IconLabelList"/>
    <dgm:cxn modelId="{42017E23-F471-3C41-82C4-5ACF1F4F7C5E}" type="presOf" srcId="{5665214F-A886-4043-8B1C-552992CC5473}" destId="{F0021829-5F38-4B70-AAEA-5FD2D9C81930}" srcOrd="0" destOrd="0" presId="urn:microsoft.com/office/officeart/2018/2/layout/IconLabelList"/>
    <dgm:cxn modelId="{DC59F79C-AD0C-2543-92B3-1CB138E356B4}" type="presOf" srcId="{79E89B8A-5ED7-4E5B-B716-49CD9E490864}" destId="{ED36DDA7-6765-417F-93A5-6932E8F156BC}" srcOrd="0" destOrd="0" presId="urn:microsoft.com/office/officeart/2018/2/layout/IconLabelList"/>
    <dgm:cxn modelId="{578791B5-5520-A644-9926-80DFDE0D3360}" type="presOf" srcId="{ECC02BF7-EFB2-4B27-9019-4002CAB20F95}" destId="{15D963DE-CE34-4CD5-A6D0-B1ABAA42702F}" srcOrd="0" destOrd="0" presId="urn:microsoft.com/office/officeart/2018/2/layout/IconLabelList"/>
    <dgm:cxn modelId="{7004A8D5-01D8-4429-A36E-3043861DD85B}" srcId="{5665214F-A886-4043-8B1C-552992CC5473}" destId="{79E89B8A-5ED7-4E5B-B716-49CD9E490864}" srcOrd="1" destOrd="0" parTransId="{8AE71637-8188-41D1-B34D-7733BF213C3E}" sibTransId="{63D5654D-4C50-4E48-B6FD-B97993ED6AAF}"/>
    <dgm:cxn modelId="{7B0CB4D7-34A9-411F-AECB-BDBB084753A2}" srcId="{5665214F-A886-4043-8B1C-552992CC5473}" destId="{ECC02BF7-EFB2-4B27-9019-4002CAB20F95}" srcOrd="0" destOrd="0" parTransId="{35CBC24D-46A4-4F0F-9E5B-8D56EF654CE8}" sibTransId="{7421EB61-9320-4F76-B3DC-2EFED5901D6F}"/>
    <dgm:cxn modelId="{BB1DB4EF-9411-4A80-8647-4F52C63ADCF4}" srcId="{5665214F-A886-4043-8B1C-552992CC5473}" destId="{E5C45C15-01AC-4261-A9EB-058D7E16076D}" srcOrd="2" destOrd="0" parTransId="{677FA404-91A4-4475-8F33-FBD95F8A4F6B}" sibTransId="{778A66D7-B394-44A8-BB7F-ADFDD542A813}"/>
    <dgm:cxn modelId="{1105F533-AB95-9042-95E0-4AC2A4E64276}" type="presParOf" srcId="{F0021829-5F38-4B70-AAEA-5FD2D9C81930}" destId="{4E8BCBE7-1782-40E2-8CB0-28A2380BF9D3}" srcOrd="0" destOrd="0" presId="urn:microsoft.com/office/officeart/2018/2/layout/IconLabelList"/>
    <dgm:cxn modelId="{4FE0B6B1-5EC7-1D46-BD75-D0F345B9D87F}" type="presParOf" srcId="{4E8BCBE7-1782-40E2-8CB0-28A2380BF9D3}" destId="{9CFDAB0D-365E-4A2E-B66B-96D1283658DB}" srcOrd="0" destOrd="0" presId="urn:microsoft.com/office/officeart/2018/2/layout/IconLabelList"/>
    <dgm:cxn modelId="{7B3B8007-8336-7A4C-9075-E536F231AB08}" type="presParOf" srcId="{4E8BCBE7-1782-40E2-8CB0-28A2380BF9D3}" destId="{ABAE2978-469A-48DC-85E4-FD471F68A3B6}" srcOrd="1" destOrd="0" presId="urn:microsoft.com/office/officeart/2018/2/layout/IconLabelList"/>
    <dgm:cxn modelId="{B41228FC-88B2-CA46-BD16-E432C9F1C5C6}" type="presParOf" srcId="{4E8BCBE7-1782-40E2-8CB0-28A2380BF9D3}" destId="{15D963DE-CE34-4CD5-A6D0-B1ABAA42702F}" srcOrd="2" destOrd="0" presId="urn:microsoft.com/office/officeart/2018/2/layout/IconLabelList"/>
    <dgm:cxn modelId="{03EED313-195E-DF43-AE17-C2EB05DEEDA1}" type="presParOf" srcId="{F0021829-5F38-4B70-AAEA-5FD2D9C81930}" destId="{5F4F8A3C-9BF0-4FC0-9AEF-B729E2C9B2D2}" srcOrd="1" destOrd="0" presId="urn:microsoft.com/office/officeart/2018/2/layout/IconLabelList"/>
    <dgm:cxn modelId="{7B317480-28A9-E045-9CCE-051EE25D656E}" type="presParOf" srcId="{F0021829-5F38-4B70-AAEA-5FD2D9C81930}" destId="{BCC0EA0B-15A0-4A78-8CE9-3D21760C4328}" srcOrd="2" destOrd="0" presId="urn:microsoft.com/office/officeart/2018/2/layout/IconLabelList"/>
    <dgm:cxn modelId="{7A564C60-CDF1-CD4F-B36E-4281CF3BBD95}" type="presParOf" srcId="{BCC0EA0B-15A0-4A78-8CE9-3D21760C4328}" destId="{AA799E7C-8BB3-4216-A9DF-AF79B287015E}" srcOrd="0" destOrd="0" presId="urn:microsoft.com/office/officeart/2018/2/layout/IconLabelList"/>
    <dgm:cxn modelId="{42E31052-A2C5-1249-B6A6-FF0F671F255C}" type="presParOf" srcId="{BCC0EA0B-15A0-4A78-8CE9-3D21760C4328}" destId="{712D1EE4-D317-4DF0-BF5C-98DCD105E7D3}" srcOrd="1" destOrd="0" presId="urn:microsoft.com/office/officeart/2018/2/layout/IconLabelList"/>
    <dgm:cxn modelId="{1CAD775F-2DF3-9144-8C62-617E30201796}" type="presParOf" srcId="{BCC0EA0B-15A0-4A78-8CE9-3D21760C4328}" destId="{ED36DDA7-6765-417F-93A5-6932E8F156BC}" srcOrd="2" destOrd="0" presId="urn:microsoft.com/office/officeart/2018/2/layout/IconLabelList"/>
    <dgm:cxn modelId="{9A693957-3416-2344-B697-02264FC94536}" type="presParOf" srcId="{F0021829-5F38-4B70-AAEA-5FD2D9C81930}" destId="{280C06D6-0173-4775-BC34-61E09CD1EC7B}" srcOrd="3" destOrd="0" presId="urn:microsoft.com/office/officeart/2018/2/layout/IconLabelList"/>
    <dgm:cxn modelId="{45DBE7E4-561B-2546-BFA3-1E9F6B293737}" type="presParOf" srcId="{F0021829-5F38-4B70-AAEA-5FD2D9C81930}" destId="{7C50981F-786E-4E9D-AEB1-6305885A9446}" srcOrd="4" destOrd="0" presId="urn:microsoft.com/office/officeart/2018/2/layout/IconLabelList"/>
    <dgm:cxn modelId="{3CC41E42-A3DC-674F-826A-4F8731BFB65A}" type="presParOf" srcId="{7C50981F-786E-4E9D-AEB1-6305885A9446}" destId="{03546E54-08BD-4254-A29A-DE1DD0761B89}" srcOrd="0" destOrd="0" presId="urn:microsoft.com/office/officeart/2018/2/layout/IconLabelList"/>
    <dgm:cxn modelId="{FFDF6F31-FC31-0A4E-84D6-AC6799A90162}" type="presParOf" srcId="{7C50981F-786E-4E9D-AEB1-6305885A9446}" destId="{F2D93992-9026-4113-BF18-34C54D5880D1}" srcOrd="1" destOrd="0" presId="urn:microsoft.com/office/officeart/2018/2/layout/IconLabelList"/>
    <dgm:cxn modelId="{D7710A40-7872-194E-9072-3519AAADB544}" type="presParOf" srcId="{7C50981F-786E-4E9D-AEB1-6305885A9446}" destId="{0530417F-007E-4DC7-9E8A-022407E5E2D5}"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838DDB-446A-4CD4-B5CA-AF5F82BFD6A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61F4698-2688-4B0C-A00F-9F45EACE561C}">
      <dgm:prSet/>
      <dgm:spPr/>
      <dgm:t>
        <a:bodyPr/>
        <a:lstStyle/>
        <a:p>
          <a:r>
            <a:rPr lang="en-CA"/>
            <a:t>I need to wait for the right time</a:t>
          </a:r>
          <a:endParaRPr lang="en-US"/>
        </a:p>
      </dgm:t>
    </dgm:pt>
    <dgm:pt modelId="{CA04BD0C-202F-4CEF-B4A5-E37CEE2AF068}" type="parTrans" cxnId="{CD8B411F-939A-4F4B-9479-391D88A025A1}">
      <dgm:prSet/>
      <dgm:spPr/>
      <dgm:t>
        <a:bodyPr/>
        <a:lstStyle/>
        <a:p>
          <a:endParaRPr lang="en-US"/>
        </a:p>
      </dgm:t>
    </dgm:pt>
    <dgm:pt modelId="{F114B57E-D84F-42A5-A38A-1F597615B7C5}" type="sibTrans" cxnId="{CD8B411F-939A-4F4B-9479-391D88A025A1}">
      <dgm:prSet/>
      <dgm:spPr/>
      <dgm:t>
        <a:bodyPr/>
        <a:lstStyle/>
        <a:p>
          <a:endParaRPr lang="en-US"/>
        </a:p>
      </dgm:t>
    </dgm:pt>
    <dgm:pt modelId="{A0BD7ACA-FB2D-4C09-838B-D87538642DCC}">
      <dgm:prSet/>
      <dgm:spPr/>
      <dgm:t>
        <a:bodyPr/>
        <a:lstStyle/>
        <a:p>
          <a:r>
            <a:rPr lang="en-CA"/>
            <a:t>I should wait til I have the whole plan</a:t>
          </a:r>
          <a:endParaRPr lang="en-US"/>
        </a:p>
      </dgm:t>
    </dgm:pt>
    <dgm:pt modelId="{F2EA6702-CF58-40FF-A11C-B0549274BE5E}" type="parTrans" cxnId="{317E87C9-5628-47EE-9B6A-D6F5C45E7612}">
      <dgm:prSet/>
      <dgm:spPr/>
      <dgm:t>
        <a:bodyPr/>
        <a:lstStyle/>
        <a:p>
          <a:endParaRPr lang="en-US"/>
        </a:p>
      </dgm:t>
    </dgm:pt>
    <dgm:pt modelId="{10E8DE54-0D5E-4CE1-A2D0-22E04BFC03A5}" type="sibTrans" cxnId="{317E87C9-5628-47EE-9B6A-D6F5C45E7612}">
      <dgm:prSet/>
      <dgm:spPr/>
      <dgm:t>
        <a:bodyPr/>
        <a:lstStyle/>
        <a:p>
          <a:endParaRPr lang="en-US"/>
        </a:p>
      </dgm:t>
    </dgm:pt>
    <dgm:pt modelId="{BF526C18-28D5-4720-AFEF-7D89CF26FF8F}">
      <dgm:prSet/>
      <dgm:spPr/>
      <dgm:t>
        <a:bodyPr/>
        <a:lstStyle/>
        <a:p>
          <a:r>
            <a:rPr lang="en-CA"/>
            <a:t>This isn’t my job or role</a:t>
          </a:r>
          <a:endParaRPr lang="en-US"/>
        </a:p>
      </dgm:t>
    </dgm:pt>
    <dgm:pt modelId="{F2932C1A-AE5E-4656-9025-1713F3DCC422}" type="parTrans" cxnId="{336AFD54-9CD9-4DDD-8D9D-1FDB71DDCE6B}">
      <dgm:prSet/>
      <dgm:spPr/>
      <dgm:t>
        <a:bodyPr/>
        <a:lstStyle/>
        <a:p>
          <a:endParaRPr lang="en-US"/>
        </a:p>
      </dgm:t>
    </dgm:pt>
    <dgm:pt modelId="{6C8BEB0E-7C38-48C5-9B1C-0BA9D418BD08}" type="sibTrans" cxnId="{336AFD54-9CD9-4DDD-8D9D-1FDB71DDCE6B}">
      <dgm:prSet/>
      <dgm:spPr/>
      <dgm:t>
        <a:bodyPr/>
        <a:lstStyle/>
        <a:p>
          <a:endParaRPr lang="en-US"/>
        </a:p>
      </dgm:t>
    </dgm:pt>
    <dgm:pt modelId="{C5D7DAC7-1BA5-41EE-9E64-B37B2E57A5D3}" type="pres">
      <dgm:prSet presAssocID="{88838DDB-446A-4CD4-B5CA-AF5F82BFD6AF}" presName="linear" presStyleCnt="0">
        <dgm:presLayoutVars>
          <dgm:animLvl val="lvl"/>
          <dgm:resizeHandles val="exact"/>
        </dgm:presLayoutVars>
      </dgm:prSet>
      <dgm:spPr/>
    </dgm:pt>
    <dgm:pt modelId="{009655E3-FC90-4792-93D3-EABB90DD91E6}" type="pres">
      <dgm:prSet presAssocID="{461F4698-2688-4B0C-A00F-9F45EACE561C}" presName="parentText" presStyleLbl="node1" presStyleIdx="0" presStyleCnt="3">
        <dgm:presLayoutVars>
          <dgm:chMax val="0"/>
          <dgm:bulletEnabled val="1"/>
        </dgm:presLayoutVars>
      </dgm:prSet>
      <dgm:spPr/>
    </dgm:pt>
    <dgm:pt modelId="{F0734131-1D8A-4289-BB60-DC29AFBC1445}" type="pres">
      <dgm:prSet presAssocID="{F114B57E-D84F-42A5-A38A-1F597615B7C5}" presName="spacer" presStyleCnt="0"/>
      <dgm:spPr/>
    </dgm:pt>
    <dgm:pt modelId="{D035B656-63A8-4B8C-A2C0-069302B95052}" type="pres">
      <dgm:prSet presAssocID="{A0BD7ACA-FB2D-4C09-838B-D87538642DCC}" presName="parentText" presStyleLbl="node1" presStyleIdx="1" presStyleCnt="3">
        <dgm:presLayoutVars>
          <dgm:chMax val="0"/>
          <dgm:bulletEnabled val="1"/>
        </dgm:presLayoutVars>
      </dgm:prSet>
      <dgm:spPr/>
    </dgm:pt>
    <dgm:pt modelId="{DF749AE8-3411-4D07-B8A0-A6D880137F9B}" type="pres">
      <dgm:prSet presAssocID="{10E8DE54-0D5E-4CE1-A2D0-22E04BFC03A5}" presName="spacer" presStyleCnt="0"/>
      <dgm:spPr/>
    </dgm:pt>
    <dgm:pt modelId="{250D8C77-7C8C-4527-B0B6-5733D745A304}" type="pres">
      <dgm:prSet presAssocID="{BF526C18-28D5-4720-AFEF-7D89CF26FF8F}" presName="parentText" presStyleLbl="node1" presStyleIdx="2" presStyleCnt="3">
        <dgm:presLayoutVars>
          <dgm:chMax val="0"/>
          <dgm:bulletEnabled val="1"/>
        </dgm:presLayoutVars>
      </dgm:prSet>
      <dgm:spPr/>
    </dgm:pt>
  </dgm:ptLst>
  <dgm:cxnLst>
    <dgm:cxn modelId="{CC427F1B-502B-41F3-8795-27353DD06260}" type="presOf" srcId="{BF526C18-28D5-4720-AFEF-7D89CF26FF8F}" destId="{250D8C77-7C8C-4527-B0B6-5733D745A304}" srcOrd="0" destOrd="0" presId="urn:microsoft.com/office/officeart/2005/8/layout/vList2"/>
    <dgm:cxn modelId="{CD8B411F-939A-4F4B-9479-391D88A025A1}" srcId="{88838DDB-446A-4CD4-B5CA-AF5F82BFD6AF}" destId="{461F4698-2688-4B0C-A00F-9F45EACE561C}" srcOrd="0" destOrd="0" parTransId="{CA04BD0C-202F-4CEF-B4A5-E37CEE2AF068}" sibTransId="{F114B57E-D84F-42A5-A38A-1F597615B7C5}"/>
    <dgm:cxn modelId="{336AFD54-9CD9-4DDD-8D9D-1FDB71DDCE6B}" srcId="{88838DDB-446A-4CD4-B5CA-AF5F82BFD6AF}" destId="{BF526C18-28D5-4720-AFEF-7D89CF26FF8F}" srcOrd="2" destOrd="0" parTransId="{F2932C1A-AE5E-4656-9025-1713F3DCC422}" sibTransId="{6C8BEB0E-7C38-48C5-9B1C-0BA9D418BD08}"/>
    <dgm:cxn modelId="{8AF2FB84-7BC3-4F4E-A670-C843F712EE60}" type="presOf" srcId="{A0BD7ACA-FB2D-4C09-838B-D87538642DCC}" destId="{D035B656-63A8-4B8C-A2C0-069302B95052}" srcOrd="0" destOrd="0" presId="urn:microsoft.com/office/officeart/2005/8/layout/vList2"/>
    <dgm:cxn modelId="{EA534087-D532-4E5C-855F-AF690297C727}" type="presOf" srcId="{461F4698-2688-4B0C-A00F-9F45EACE561C}" destId="{009655E3-FC90-4792-93D3-EABB90DD91E6}" srcOrd="0" destOrd="0" presId="urn:microsoft.com/office/officeart/2005/8/layout/vList2"/>
    <dgm:cxn modelId="{B3F9E38D-AFAB-42FB-BC73-FB0E3FB99208}" type="presOf" srcId="{88838DDB-446A-4CD4-B5CA-AF5F82BFD6AF}" destId="{C5D7DAC7-1BA5-41EE-9E64-B37B2E57A5D3}" srcOrd="0" destOrd="0" presId="urn:microsoft.com/office/officeart/2005/8/layout/vList2"/>
    <dgm:cxn modelId="{317E87C9-5628-47EE-9B6A-D6F5C45E7612}" srcId="{88838DDB-446A-4CD4-B5CA-AF5F82BFD6AF}" destId="{A0BD7ACA-FB2D-4C09-838B-D87538642DCC}" srcOrd="1" destOrd="0" parTransId="{F2EA6702-CF58-40FF-A11C-B0549274BE5E}" sibTransId="{10E8DE54-0D5E-4CE1-A2D0-22E04BFC03A5}"/>
    <dgm:cxn modelId="{6F24B787-8693-4723-A0D4-9B26F9A6FCC6}" type="presParOf" srcId="{C5D7DAC7-1BA5-41EE-9E64-B37B2E57A5D3}" destId="{009655E3-FC90-4792-93D3-EABB90DD91E6}" srcOrd="0" destOrd="0" presId="urn:microsoft.com/office/officeart/2005/8/layout/vList2"/>
    <dgm:cxn modelId="{83503C96-2409-403A-8E36-00009551AC15}" type="presParOf" srcId="{C5D7DAC7-1BA5-41EE-9E64-B37B2E57A5D3}" destId="{F0734131-1D8A-4289-BB60-DC29AFBC1445}" srcOrd="1" destOrd="0" presId="urn:microsoft.com/office/officeart/2005/8/layout/vList2"/>
    <dgm:cxn modelId="{B3396AA5-4653-4214-A442-CA3C4B0E943F}" type="presParOf" srcId="{C5D7DAC7-1BA5-41EE-9E64-B37B2E57A5D3}" destId="{D035B656-63A8-4B8C-A2C0-069302B95052}" srcOrd="2" destOrd="0" presId="urn:microsoft.com/office/officeart/2005/8/layout/vList2"/>
    <dgm:cxn modelId="{4104B420-7D79-47DA-9DA4-19E50FF95F21}" type="presParOf" srcId="{C5D7DAC7-1BA5-41EE-9E64-B37B2E57A5D3}" destId="{DF749AE8-3411-4D07-B8A0-A6D880137F9B}" srcOrd="3" destOrd="0" presId="urn:microsoft.com/office/officeart/2005/8/layout/vList2"/>
    <dgm:cxn modelId="{8565336A-E43D-4A6D-8D04-6C9C95A27BD0}" type="presParOf" srcId="{C5D7DAC7-1BA5-41EE-9E64-B37B2E57A5D3}" destId="{250D8C77-7C8C-4527-B0B6-5733D745A30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CC1C09E-0E4C-409A-B9C7-2E6F3A6EA076}"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3D91D233-55C3-432C-AE21-EFE4685914DE}">
      <dgm:prSet/>
      <dgm:spPr>
        <a:solidFill>
          <a:srgbClr val="002060"/>
        </a:solidFill>
      </dgm:spPr>
      <dgm:t>
        <a:bodyPr/>
        <a:lstStyle/>
        <a:p>
          <a:r>
            <a:rPr lang="en-US" dirty="0"/>
            <a:t>Characteristics of a fixed mindset (e.g., avoiding challenges, giving up easily, feeling threatened by others' success).</a:t>
          </a:r>
        </a:p>
      </dgm:t>
    </dgm:pt>
    <dgm:pt modelId="{02D549FF-1F02-43FE-AE22-709129611495}" type="parTrans" cxnId="{10B587BD-C850-4D53-BCA5-B44AEB47F60F}">
      <dgm:prSet/>
      <dgm:spPr/>
      <dgm:t>
        <a:bodyPr/>
        <a:lstStyle/>
        <a:p>
          <a:endParaRPr lang="en-US"/>
        </a:p>
      </dgm:t>
    </dgm:pt>
    <dgm:pt modelId="{FE02A395-1F0D-440C-A6CC-8BD70636A23C}" type="sibTrans" cxnId="{10B587BD-C850-4D53-BCA5-B44AEB47F60F}">
      <dgm:prSet/>
      <dgm:spPr/>
      <dgm:t>
        <a:bodyPr/>
        <a:lstStyle/>
        <a:p>
          <a:endParaRPr lang="en-US"/>
        </a:p>
      </dgm:t>
    </dgm:pt>
    <dgm:pt modelId="{8D26742E-395F-488B-978F-67B75E272ED8}">
      <dgm:prSet/>
      <dgm:spPr>
        <a:solidFill>
          <a:srgbClr val="C00000"/>
        </a:solidFill>
      </dgm:spPr>
      <dgm:t>
        <a:bodyPr/>
        <a:lstStyle/>
        <a:p>
          <a:r>
            <a:rPr lang="en-US" dirty="0"/>
            <a:t>Characteristics of a growth mindset (e.g., embracing challenges, persisting in the face of setbacks, finding inspiration in others' success).</a:t>
          </a:r>
        </a:p>
      </dgm:t>
    </dgm:pt>
    <dgm:pt modelId="{E4AE2B5B-C504-4304-849E-92B6EA2EA868}" type="parTrans" cxnId="{C8E34B95-D6AF-4C19-B2CA-7270057D9E74}">
      <dgm:prSet/>
      <dgm:spPr/>
      <dgm:t>
        <a:bodyPr/>
        <a:lstStyle/>
        <a:p>
          <a:endParaRPr lang="en-US"/>
        </a:p>
      </dgm:t>
    </dgm:pt>
    <dgm:pt modelId="{D2C4AF53-5CA8-4572-AB53-C9D341DB5C6E}" type="sibTrans" cxnId="{C8E34B95-D6AF-4C19-B2CA-7270057D9E74}">
      <dgm:prSet/>
      <dgm:spPr/>
      <dgm:t>
        <a:bodyPr/>
        <a:lstStyle/>
        <a:p>
          <a:endParaRPr lang="en-US"/>
        </a:p>
      </dgm:t>
    </dgm:pt>
    <dgm:pt modelId="{C15A3CF5-1DB3-471D-BCAB-9DD8FBE342B4}">
      <dgm:prSet/>
      <dgm:spPr>
        <a:solidFill>
          <a:srgbClr val="002060"/>
        </a:solidFill>
      </dgm:spPr>
      <dgm:t>
        <a:bodyPr/>
        <a:lstStyle/>
        <a:p>
          <a:r>
            <a:rPr lang="en-US" dirty="0"/>
            <a:t>Fixed Mindsets talk about problems</a:t>
          </a:r>
        </a:p>
        <a:p>
          <a:r>
            <a:rPr lang="en-US" dirty="0"/>
            <a:t>Growth Mindsets talk about solutions.</a:t>
          </a:r>
        </a:p>
      </dgm:t>
    </dgm:pt>
    <dgm:pt modelId="{0908A2F7-0F99-4937-8EE0-D49D5E27F25C}" type="parTrans" cxnId="{70F4E4E9-7EF7-45E2-A5F4-A0E626B9DCBF}">
      <dgm:prSet/>
      <dgm:spPr/>
      <dgm:t>
        <a:bodyPr/>
        <a:lstStyle/>
        <a:p>
          <a:endParaRPr lang="en-US"/>
        </a:p>
      </dgm:t>
    </dgm:pt>
    <dgm:pt modelId="{D431245D-4D55-4435-9788-538F3F3C5A81}" type="sibTrans" cxnId="{70F4E4E9-7EF7-45E2-A5F4-A0E626B9DCBF}">
      <dgm:prSet/>
      <dgm:spPr/>
      <dgm:t>
        <a:bodyPr/>
        <a:lstStyle/>
        <a:p>
          <a:endParaRPr lang="en-US"/>
        </a:p>
      </dgm:t>
    </dgm:pt>
    <dgm:pt modelId="{1E443918-F3D2-4946-B359-EB97A5270FA6}" type="pres">
      <dgm:prSet presAssocID="{DCC1C09E-0E4C-409A-B9C7-2E6F3A6EA076}" presName="linear" presStyleCnt="0">
        <dgm:presLayoutVars>
          <dgm:animLvl val="lvl"/>
          <dgm:resizeHandles val="exact"/>
        </dgm:presLayoutVars>
      </dgm:prSet>
      <dgm:spPr/>
    </dgm:pt>
    <dgm:pt modelId="{EF81330B-4499-3541-8385-3230BE021049}" type="pres">
      <dgm:prSet presAssocID="{3D91D233-55C3-432C-AE21-EFE4685914DE}" presName="parentText" presStyleLbl="node1" presStyleIdx="0" presStyleCnt="3">
        <dgm:presLayoutVars>
          <dgm:chMax val="0"/>
          <dgm:bulletEnabled val="1"/>
        </dgm:presLayoutVars>
      </dgm:prSet>
      <dgm:spPr/>
    </dgm:pt>
    <dgm:pt modelId="{989C3480-BC28-5546-911B-8B9E35F7A659}" type="pres">
      <dgm:prSet presAssocID="{FE02A395-1F0D-440C-A6CC-8BD70636A23C}" presName="spacer" presStyleCnt="0"/>
      <dgm:spPr/>
    </dgm:pt>
    <dgm:pt modelId="{F1B74B5A-8391-7B4B-8AF3-1D5E085670A0}" type="pres">
      <dgm:prSet presAssocID="{8D26742E-395F-488B-978F-67B75E272ED8}" presName="parentText" presStyleLbl="node1" presStyleIdx="1" presStyleCnt="3">
        <dgm:presLayoutVars>
          <dgm:chMax val="0"/>
          <dgm:bulletEnabled val="1"/>
        </dgm:presLayoutVars>
      </dgm:prSet>
      <dgm:spPr/>
    </dgm:pt>
    <dgm:pt modelId="{9A556FD8-6B9F-2449-A2A2-751E052A3718}" type="pres">
      <dgm:prSet presAssocID="{D2C4AF53-5CA8-4572-AB53-C9D341DB5C6E}" presName="spacer" presStyleCnt="0"/>
      <dgm:spPr/>
    </dgm:pt>
    <dgm:pt modelId="{D01E8438-7524-D348-BBD1-E6B4F94E74C2}" type="pres">
      <dgm:prSet presAssocID="{C15A3CF5-1DB3-471D-BCAB-9DD8FBE342B4}" presName="parentText" presStyleLbl="node1" presStyleIdx="2" presStyleCnt="3">
        <dgm:presLayoutVars>
          <dgm:chMax val="0"/>
          <dgm:bulletEnabled val="1"/>
        </dgm:presLayoutVars>
      </dgm:prSet>
      <dgm:spPr/>
    </dgm:pt>
  </dgm:ptLst>
  <dgm:cxnLst>
    <dgm:cxn modelId="{FB32B065-FC48-ED4A-960F-38ABB3E080DA}" type="presOf" srcId="{3D91D233-55C3-432C-AE21-EFE4685914DE}" destId="{EF81330B-4499-3541-8385-3230BE021049}" srcOrd="0" destOrd="0" presId="urn:microsoft.com/office/officeart/2005/8/layout/vList2"/>
    <dgm:cxn modelId="{FC51646D-80C8-5844-9356-1F245FF5FBC8}" type="presOf" srcId="{8D26742E-395F-488B-978F-67B75E272ED8}" destId="{F1B74B5A-8391-7B4B-8AF3-1D5E085670A0}" srcOrd="0" destOrd="0" presId="urn:microsoft.com/office/officeart/2005/8/layout/vList2"/>
    <dgm:cxn modelId="{7683F993-EE53-F141-9EBE-A74D5BABFA8E}" type="presOf" srcId="{C15A3CF5-1DB3-471D-BCAB-9DD8FBE342B4}" destId="{D01E8438-7524-D348-BBD1-E6B4F94E74C2}" srcOrd="0" destOrd="0" presId="urn:microsoft.com/office/officeart/2005/8/layout/vList2"/>
    <dgm:cxn modelId="{C8E34B95-D6AF-4C19-B2CA-7270057D9E74}" srcId="{DCC1C09E-0E4C-409A-B9C7-2E6F3A6EA076}" destId="{8D26742E-395F-488B-978F-67B75E272ED8}" srcOrd="1" destOrd="0" parTransId="{E4AE2B5B-C504-4304-849E-92B6EA2EA868}" sibTransId="{D2C4AF53-5CA8-4572-AB53-C9D341DB5C6E}"/>
    <dgm:cxn modelId="{10B587BD-C850-4D53-BCA5-B44AEB47F60F}" srcId="{DCC1C09E-0E4C-409A-B9C7-2E6F3A6EA076}" destId="{3D91D233-55C3-432C-AE21-EFE4685914DE}" srcOrd="0" destOrd="0" parTransId="{02D549FF-1F02-43FE-AE22-709129611495}" sibTransId="{FE02A395-1F0D-440C-A6CC-8BD70636A23C}"/>
    <dgm:cxn modelId="{5695B5C3-08A7-9D40-878A-0B767D695DF1}" type="presOf" srcId="{DCC1C09E-0E4C-409A-B9C7-2E6F3A6EA076}" destId="{1E443918-F3D2-4946-B359-EB97A5270FA6}" srcOrd="0" destOrd="0" presId="urn:microsoft.com/office/officeart/2005/8/layout/vList2"/>
    <dgm:cxn modelId="{70F4E4E9-7EF7-45E2-A5F4-A0E626B9DCBF}" srcId="{DCC1C09E-0E4C-409A-B9C7-2E6F3A6EA076}" destId="{C15A3CF5-1DB3-471D-BCAB-9DD8FBE342B4}" srcOrd="2" destOrd="0" parTransId="{0908A2F7-0F99-4937-8EE0-D49D5E27F25C}" sibTransId="{D431245D-4D55-4435-9788-538F3F3C5A81}"/>
    <dgm:cxn modelId="{C2AA8C47-D3C1-D348-AD57-26D62C238A30}" type="presParOf" srcId="{1E443918-F3D2-4946-B359-EB97A5270FA6}" destId="{EF81330B-4499-3541-8385-3230BE021049}" srcOrd="0" destOrd="0" presId="urn:microsoft.com/office/officeart/2005/8/layout/vList2"/>
    <dgm:cxn modelId="{C0630E52-9357-DC43-8AA4-E7729968CC2A}" type="presParOf" srcId="{1E443918-F3D2-4946-B359-EB97A5270FA6}" destId="{989C3480-BC28-5546-911B-8B9E35F7A659}" srcOrd="1" destOrd="0" presId="urn:microsoft.com/office/officeart/2005/8/layout/vList2"/>
    <dgm:cxn modelId="{7D9B4B11-B707-2945-8530-981C6070585F}" type="presParOf" srcId="{1E443918-F3D2-4946-B359-EB97A5270FA6}" destId="{F1B74B5A-8391-7B4B-8AF3-1D5E085670A0}" srcOrd="2" destOrd="0" presId="urn:microsoft.com/office/officeart/2005/8/layout/vList2"/>
    <dgm:cxn modelId="{D165E05A-6CB6-8849-B7B2-2608D38A99AD}" type="presParOf" srcId="{1E443918-F3D2-4946-B359-EB97A5270FA6}" destId="{9A556FD8-6B9F-2449-A2A2-751E052A3718}" srcOrd="3" destOrd="0" presId="urn:microsoft.com/office/officeart/2005/8/layout/vList2"/>
    <dgm:cxn modelId="{BE1C31F2-DBEE-CF48-807B-8BA6226A4C51}" type="presParOf" srcId="{1E443918-F3D2-4946-B359-EB97A5270FA6}" destId="{D01E8438-7524-D348-BBD1-E6B4F94E74C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8B7DB1-F0CC-4252-84C8-9B074B484DA3}" type="doc">
      <dgm:prSet loTypeId="urn:microsoft.com/office/officeart/2018/5/layout/IconLeaf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C103A1A6-37B4-46C2-BD60-C32F986DCF10}">
      <dgm:prSet custT="1"/>
      <dgm:spPr/>
      <dgm:t>
        <a:bodyPr/>
        <a:lstStyle/>
        <a:p>
          <a:pPr>
            <a:defRPr cap="all"/>
          </a:pPr>
          <a:r>
            <a:rPr lang="en-US" sz="2000" dirty="0"/>
            <a:t>Explanation of how our thoughts influence our actions and outcomes.</a:t>
          </a:r>
        </a:p>
      </dgm:t>
    </dgm:pt>
    <dgm:pt modelId="{081829AA-6CA4-432A-A50F-F4828D3660BE}" type="parTrans" cxnId="{0DE66DED-A06A-490C-943E-BAE0C06E7FCD}">
      <dgm:prSet/>
      <dgm:spPr/>
      <dgm:t>
        <a:bodyPr/>
        <a:lstStyle/>
        <a:p>
          <a:endParaRPr lang="en-US"/>
        </a:p>
      </dgm:t>
    </dgm:pt>
    <dgm:pt modelId="{DB9C33B1-1780-4290-84DC-0F2EAEE79FB6}" type="sibTrans" cxnId="{0DE66DED-A06A-490C-943E-BAE0C06E7FCD}">
      <dgm:prSet/>
      <dgm:spPr/>
      <dgm:t>
        <a:bodyPr/>
        <a:lstStyle/>
        <a:p>
          <a:endParaRPr lang="en-US"/>
        </a:p>
      </dgm:t>
    </dgm:pt>
    <dgm:pt modelId="{C9D20980-B669-441B-9207-6C8A419D3E3B}">
      <dgm:prSet custT="1"/>
      <dgm:spPr/>
      <dgm:t>
        <a:bodyPr/>
        <a:lstStyle/>
        <a:p>
          <a:pPr>
            <a:defRPr cap="all"/>
          </a:pPr>
          <a:r>
            <a:rPr lang="en-US" sz="1400" dirty="0"/>
            <a:t> </a:t>
          </a:r>
          <a:r>
            <a:rPr lang="en-US" sz="2000" dirty="0"/>
            <a:t>Neuroplasticity: The brain's ability to rewire itself based on our thoughts.</a:t>
          </a:r>
        </a:p>
      </dgm:t>
    </dgm:pt>
    <dgm:pt modelId="{379BC4A1-F608-4841-A283-7E5F32B393FB}" type="parTrans" cxnId="{CE403932-DEAA-444C-8D4B-BE90DF1F3C71}">
      <dgm:prSet/>
      <dgm:spPr/>
      <dgm:t>
        <a:bodyPr/>
        <a:lstStyle/>
        <a:p>
          <a:endParaRPr lang="en-US"/>
        </a:p>
      </dgm:t>
    </dgm:pt>
    <dgm:pt modelId="{C1DF6CB9-304C-4DFB-941A-02BFBA0EAE56}" type="sibTrans" cxnId="{CE403932-DEAA-444C-8D4B-BE90DF1F3C71}">
      <dgm:prSet/>
      <dgm:spPr/>
      <dgm:t>
        <a:bodyPr/>
        <a:lstStyle/>
        <a:p>
          <a:endParaRPr lang="en-US"/>
        </a:p>
      </dgm:t>
    </dgm:pt>
    <dgm:pt modelId="{2EED59F7-59CF-4E72-8615-11E6A3BCA6F2}">
      <dgm:prSet custT="1"/>
      <dgm:spPr/>
      <dgm:t>
        <a:bodyPr/>
        <a:lstStyle/>
        <a:p>
          <a:pPr>
            <a:defRPr cap="all"/>
          </a:pPr>
          <a:r>
            <a:rPr lang="en-US" sz="2000" dirty="0"/>
            <a:t>A compelling statistic: "Up to 95% of our thoughts are repeated daily, and about 80% of those thoughts are negative." - National Science Foundation</a:t>
          </a:r>
        </a:p>
      </dgm:t>
    </dgm:pt>
    <dgm:pt modelId="{65658DF0-908E-4C7F-9CD3-56678DF112C8}" type="parTrans" cxnId="{D3F7811F-4B6D-4283-83AF-A7387D7E018D}">
      <dgm:prSet/>
      <dgm:spPr/>
      <dgm:t>
        <a:bodyPr/>
        <a:lstStyle/>
        <a:p>
          <a:endParaRPr lang="en-US"/>
        </a:p>
      </dgm:t>
    </dgm:pt>
    <dgm:pt modelId="{81C88210-2ECD-49E5-B516-98324908D13F}" type="sibTrans" cxnId="{D3F7811F-4B6D-4283-83AF-A7387D7E018D}">
      <dgm:prSet/>
      <dgm:spPr/>
      <dgm:t>
        <a:bodyPr/>
        <a:lstStyle/>
        <a:p>
          <a:endParaRPr lang="en-US"/>
        </a:p>
      </dgm:t>
    </dgm:pt>
    <dgm:pt modelId="{F69846EA-62BC-475E-9AED-31732A432077}" type="pres">
      <dgm:prSet presAssocID="{DD8B7DB1-F0CC-4252-84C8-9B074B484DA3}" presName="root" presStyleCnt="0">
        <dgm:presLayoutVars>
          <dgm:dir/>
          <dgm:resizeHandles val="exact"/>
        </dgm:presLayoutVars>
      </dgm:prSet>
      <dgm:spPr/>
    </dgm:pt>
    <dgm:pt modelId="{AAADE0A6-2A33-4CCC-8572-85E4826517C2}" type="pres">
      <dgm:prSet presAssocID="{C103A1A6-37B4-46C2-BD60-C32F986DCF10}" presName="compNode" presStyleCnt="0"/>
      <dgm:spPr/>
    </dgm:pt>
    <dgm:pt modelId="{6D6BCB05-7D30-4FB1-A9CD-FACCFD47E5B9}" type="pres">
      <dgm:prSet presAssocID="{C103A1A6-37B4-46C2-BD60-C32F986DCF10}" presName="iconBgRect" presStyleLbl="bgShp" presStyleIdx="0" presStyleCnt="3"/>
      <dgm:spPr>
        <a:prstGeom prst="round2DiagRect">
          <a:avLst>
            <a:gd name="adj1" fmla="val 29727"/>
            <a:gd name="adj2" fmla="val 0"/>
          </a:avLst>
        </a:prstGeom>
      </dgm:spPr>
    </dgm:pt>
    <dgm:pt modelId="{A1AA968C-5D1B-472B-8931-245297A48D2E}" type="pres">
      <dgm:prSet presAssocID="{C103A1A6-37B4-46C2-BD60-C32F986DCF1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ED0E3543-00CC-4953-AA73-207D3B0596E0}" type="pres">
      <dgm:prSet presAssocID="{C103A1A6-37B4-46C2-BD60-C32F986DCF10}" presName="spaceRect" presStyleCnt="0"/>
      <dgm:spPr/>
    </dgm:pt>
    <dgm:pt modelId="{8A419304-8EC6-4CBB-AAF2-1D9F769706EF}" type="pres">
      <dgm:prSet presAssocID="{C103A1A6-37B4-46C2-BD60-C32F986DCF10}" presName="textRect" presStyleLbl="revTx" presStyleIdx="0" presStyleCnt="3">
        <dgm:presLayoutVars>
          <dgm:chMax val="1"/>
          <dgm:chPref val="1"/>
        </dgm:presLayoutVars>
      </dgm:prSet>
      <dgm:spPr/>
    </dgm:pt>
    <dgm:pt modelId="{D63C9F73-7CE6-46F6-AB14-DBFD94AD8489}" type="pres">
      <dgm:prSet presAssocID="{DB9C33B1-1780-4290-84DC-0F2EAEE79FB6}" presName="sibTrans" presStyleCnt="0"/>
      <dgm:spPr/>
    </dgm:pt>
    <dgm:pt modelId="{0D8B61E5-28BE-4124-B299-8E3E64F11649}" type="pres">
      <dgm:prSet presAssocID="{C9D20980-B669-441B-9207-6C8A419D3E3B}" presName="compNode" presStyleCnt="0"/>
      <dgm:spPr/>
    </dgm:pt>
    <dgm:pt modelId="{2AABB9E7-81CA-428D-BB73-D230D8998DC7}" type="pres">
      <dgm:prSet presAssocID="{C9D20980-B669-441B-9207-6C8A419D3E3B}" presName="iconBgRect" presStyleLbl="bgShp" presStyleIdx="1" presStyleCnt="3" custLinFactNeighborX="1375" custLinFactNeighborY="3807"/>
      <dgm:spPr>
        <a:prstGeom prst="round2DiagRect">
          <a:avLst>
            <a:gd name="adj1" fmla="val 29727"/>
            <a:gd name="adj2" fmla="val 0"/>
          </a:avLst>
        </a:prstGeom>
      </dgm:spPr>
    </dgm:pt>
    <dgm:pt modelId="{1366668E-04A8-4665-8E06-470663CA342C}" type="pres">
      <dgm:prSet presAssocID="{C9D20980-B669-441B-9207-6C8A419D3E3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rain"/>
        </a:ext>
      </dgm:extLst>
    </dgm:pt>
    <dgm:pt modelId="{CF2D0DE4-2E71-4F6A-A7D6-417E3F600F8C}" type="pres">
      <dgm:prSet presAssocID="{C9D20980-B669-441B-9207-6C8A419D3E3B}" presName="spaceRect" presStyleCnt="0"/>
      <dgm:spPr/>
    </dgm:pt>
    <dgm:pt modelId="{AD7D9AA3-2A82-4556-A595-0087D0AC4CF1}" type="pres">
      <dgm:prSet presAssocID="{C9D20980-B669-441B-9207-6C8A419D3E3B}" presName="textRect" presStyleLbl="revTx" presStyleIdx="1" presStyleCnt="3">
        <dgm:presLayoutVars>
          <dgm:chMax val="1"/>
          <dgm:chPref val="1"/>
        </dgm:presLayoutVars>
      </dgm:prSet>
      <dgm:spPr/>
    </dgm:pt>
    <dgm:pt modelId="{DCA78801-B456-496F-A328-6F303DA44133}" type="pres">
      <dgm:prSet presAssocID="{C1DF6CB9-304C-4DFB-941A-02BFBA0EAE56}" presName="sibTrans" presStyleCnt="0"/>
      <dgm:spPr/>
    </dgm:pt>
    <dgm:pt modelId="{E206761D-4634-485B-B64A-54EB40418CB6}" type="pres">
      <dgm:prSet presAssocID="{2EED59F7-59CF-4E72-8615-11E6A3BCA6F2}" presName="compNode" presStyleCnt="0"/>
      <dgm:spPr/>
    </dgm:pt>
    <dgm:pt modelId="{E252B08F-6BF8-4CBF-9F20-4E4E255A5A2D}" type="pres">
      <dgm:prSet presAssocID="{2EED59F7-59CF-4E72-8615-11E6A3BCA6F2}" presName="iconBgRect" presStyleLbl="bgShp" presStyleIdx="2" presStyleCnt="3"/>
      <dgm:spPr>
        <a:prstGeom prst="round2DiagRect">
          <a:avLst>
            <a:gd name="adj1" fmla="val 29727"/>
            <a:gd name="adj2" fmla="val 0"/>
          </a:avLst>
        </a:prstGeom>
      </dgm:spPr>
    </dgm:pt>
    <dgm:pt modelId="{0C91A590-8039-4CFA-BBEB-B64607FEEE96}" type="pres">
      <dgm:prSet presAssocID="{2EED59F7-59CF-4E72-8615-11E6A3BCA6F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ight Bulb and Gear"/>
        </a:ext>
      </dgm:extLst>
    </dgm:pt>
    <dgm:pt modelId="{CF64D150-4384-4CEC-9DA3-1725ED745292}" type="pres">
      <dgm:prSet presAssocID="{2EED59F7-59CF-4E72-8615-11E6A3BCA6F2}" presName="spaceRect" presStyleCnt="0"/>
      <dgm:spPr/>
    </dgm:pt>
    <dgm:pt modelId="{E42DC2F3-0FF8-47AA-B677-11DEADB7D4C4}" type="pres">
      <dgm:prSet presAssocID="{2EED59F7-59CF-4E72-8615-11E6A3BCA6F2}" presName="textRect" presStyleLbl="revTx" presStyleIdx="2" presStyleCnt="3" custScaleX="130165">
        <dgm:presLayoutVars>
          <dgm:chMax val="1"/>
          <dgm:chPref val="1"/>
        </dgm:presLayoutVars>
      </dgm:prSet>
      <dgm:spPr/>
    </dgm:pt>
  </dgm:ptLst>
  <dgm:cxnLst>
    <dgm:cxn modelId="{8888870B-C393-4E6E-A394-DB9DEAF4DB66}" type="presOf" srcId="{C103A1A6-37B4-46C2-BD60-C32F986DCF10}" destId="{8A419304-8EC6-4CBB-AAF2-1D9F769706EF}" srcOrd="0" destOrd="0" presId="urn:microsoft.com/office/officeart/2018/5/layout/IconLeafLabelList"/>
    <dgm:cxn modelId="{D3F7811F-4B6D-4283-83AF-A7387D7E018D}" srcId="{DD8B7DB1-F0CC-4252-84C8-9B074B484DA3}" destId="{2EED59F7-59CF-4E72-8615-11E6A3BCA6F2}" srcOrd="2" destOrd="0" parTransId="{65658DF0-908E-4C7F-9CD3-56678DF112C8}" sibTransId="{81C88210-2ECD-49E5-B516-98324908D13F}"/>
    <dgm:cxn modelId="{D6D6E026-B912-45C4-BF48-B50201128AE9}" type="presOf" srcId="{C9D20980-B669-441B-9207-6C8A419D3E3B}" destId="{AD7D9AA3-2A82-4556-A595-0087D0AC4CF1}" srcOrd="0" destOrd="0" presId="urn:microsoft.com/office/officeart/2018/5/layout/IconLeafLabelList"/>
    <dgm:cxn modelId="{CE403932-DEAA-444C-8D4B-BE90DF1F3C71}" srcId="{DD8B7DB1-F0CC-4252-84C8-9B074B484DA3}" destId="{C9D20980-B669-441B-9207-6C8A419D3E3B}" srcOrd="1" destOrd="0" parTransId="{379BC4A1-F608-4841-A283-7E5F32B393FB}" sibTransId="{C1DF6CB9-304C-4DFB-941A-02BFBA0EAE56}"/>
    <dgm:cxn modelId="{03F0C2C8-552F-4972-8177-1F7A93816D49}" type="presOf" srcId="{2EED59F7-59CF-4E72-8615-11E6A3BCA6F2}" destId="{E42DC2F3-0FF8-47AA-B677-11DEADB7D4C4}" srcOrd="0" destOrd="0" presId="urn:microsoft.com/office/officeart/2018/5/layout/IconLeafLabelList"/>
    <dgm:cxn modelId="{524C9CDA-817E-4ACA-87A1-8708C314CD4C}" type="presOf" srcId="{DD8B7DB1-F0CC-4252-84C8-9B074B484DA3}" destId="{F69846EA-62BC-475E-9AED-31732A432077}" srcOrd="0" destOrd="0" presId="urn:microsoft.com/office/officeart/2018/5/layout/IconLeafLabelList"/>
    <dgm:cxn modelId="{0DE66DED-A06A-490C-943E-BAE0C06E7FCD}" srcId="{DD8B7DB1-F0CC-4252-84C8-9B074B484DA3}" destId="{C103A1A6-37B4-46C2-BD60-C32F986DCF10}" srcOrd="0" destOrd="0" parTransId="{081829AA-6CA4-432A-A50F-F4828D3660BE}" sibTransId="{DB9C33B1-1780-4290-84DC-0F2EAEE79FB6}"/>
    <dgm:cxn modelId="{15273484-F619-4ACC-934C-CD6C1FDC7685}" type="presParOf" srcId="{F69846EA-62BC-475E-9AED-31732A432077}" destId="{AAADE0A6-2A33-4CCC-8572-85E4826517C2}" srcOrd="0" destOrd="0" presId="urn:microsoft.com/office/officeart/2018/5/layout/IconLeafLabelList"/>
    <dgm:cxn modelId="{2A1A316E-2DC5-4ACD-A57C-18D753B98522}" type="presParOf" srcId="{AAADE0A6-2A33-4CCC-8572-85E4826517C2}" destId="{6D6BCB05-7D30-4FB1-A9CD-FACCFD47E5B9}" srcOrd="0" destOrd="0" presId="urn:microsoft.com/office/officeart/2018/5/layout/IconLeafLabelList"/>
    <dgm:cxn modelId="{54680851-63DA-434E-97CB-E3BD9C87E0AC}" type="presParOf" srcId="{AAADE0A6-2A33-4CCC-8572-85E4826517C2}" destId="{A1AA968C-5D1B-472B-8931-245297A48D2E}" srcOrd="1" destOrd="0" presId="urn:microsoft.com/office/officeart/2018/5/layout/IconLeafLabelList"/>
    <dgm:cxn modelId="{E1272933-07BE-4B3C-9B13-B52D8CD10AF5}" type="presParOf" srcId="{AAADE0A6-2A33-4CCC-8572-85E4826517C2}" destId="{ED0E3543-00CC-4953-AA73-207D3B0596E0}" srcOrd="2" destOrd="0" presId="urn:microsoft.com/office/officeart/2018/5/layout/IconLeafLabelList"/>
    <dgm:cxn modelId="{35AAB416-ACCE-4CD9-8E3F-9422CF07BB4E}" type="presParOf" srcId="{AAADE0A6-2A33-4CCC-8572-85E4826517C2}" destId="{8A419304-8EC6-4CBB-AAF2-1D9F769706EF}" srcOrd="3" destOrd="0" presId="urn:microsoft.com/office/officeart/2018/5/layout/IconLeafLabelList"/>
    <dgm:cxn modelId="{9F18C11B-4B3A-45D0-81B7-C0C6478B2C8B}" type="presParOf" srcId="{F69846EA-62BC-475E-9AED-31732A432077}" destId="{D63C9F73-7CE6-46F6-AB14-DBFD94AD8489}" srcOrd="1" destOrd="0" presId="urn:microsoft.com/office/officeart/2018/5/layout/IconLeafLabelList"/>
    <dgm:cxn modelId="{7C4582B7-299A-42DB-95B4-862CEF3FC8C6}" type="presParOf" srcId="{F69846EA-62BC-475E-9AED-31732A432077}" destId="{0D8B61E5-28BE-4124-B299-8E3E64F11649}" srcOrd="2" destOrd="0" presId="urn:microsoft.com/office/officeart/2018/5/layout/IconLeafLabelList"/>
    <dgm:cxn modelId="{52320220-2D57-4801-A750-04A388DE8AE6}" type="presParOf" srcId="{0D8B61E5-28BE-4124-B299-8E3E64F11649}" destId="{2AABB9E7-81CA-428D-BB73-D230D8998DC7}" srcOrd="0" destOrd="0" presId="urn:microsoft.com/office/officeart/2018/5/layout/IconLeafLabelList"/>
    <dgm:cxn modelId="{54BFBB48-C94C-4A16-BC16-D7C9CDF85AEB}" type="presParOf" srcId="{0D8B61E5-28BE-4124-B299-8E3E64F11649}" destId="{1366668E-04A8-4665-8E06-470663CA342C}" srcOrd="1" destOrd="0" presId="urn:microsoft.com/office/officeart/2018/5/layout/IconLeafLabelList"/>
    <dgm:cxn modelId="{64D2F0F5-95B6-42DA-9F6C-8F95BF574540}" type="presParOf" srcId="{0D8B61E5-28BE-4124-B299-8E3E64F11649}" destId="{CF2D0DE4-2E71-4F6A-A7D6-417E3F600F8C}" srcOrd="2" destOrd="0" presId="urn:microsoft.com/office/officeart/2018/5/layout/IconLeafLabelList"/>
    <dgm:cxn modelId="{DBD310A7-7FC5-4F7B-A59E-27CBA60A45DC}" type="presParOf" srcId="{0D8B61E5-28BE-4124-B299-8E3E64F11649}" destId="{AD7D9AA3-2A82-4556-A595-0087D0AC4CF1}" srcOrd="3" destOrd="0" presId="urn:microsoft.com/office/officeart/2018/5/layout/IconLeafLabelList"/>
    <dgm:cxn modelId="{A8025071-7160-4A86-852A-F98CFBA6B436}" type="presParOf" srcId="{F69846EA-62BC-475E-9AED-31732A432077}" destId="{DCA78801-B456-496F-A328-6F303DA44133}" srcOrd="3" destOrd="0" presId="urn:microsoft.com/office/officeart/2018/5/layout/IconLeafLabelList"/>
    <dgm:cxn modelId="{ED7C8292-3D66-4FAA-A87A-D9FA1670A063}" type="presParOf" srcId="{F69846EA-62BC-475E-9AED-31732A432077}" destId="{E206761D-4634-485B-B64A-54EB40418CB6}" srcOrd="4" destOrd="0" presId="urn:microsoft.com/office/officeart/2018/5/layout/IconLeafLabelList"/>
    <dgm:cxn modelId="{E62FEF01-8431-4090-B708-7295DE7914CF}" type="presParOf" srcId="{E206761D-4634-485B-B64A-54EB40418CB6}" destId="{E252B08F-6BF8-4CBF-9F20-4E4E255A5A2D}" srcOrd="0" destOrd="0" presId="urn:microsoft.com/office/officeart/2018/5/layout/IconLeafLabelList"/>
    <dgm:cxn modelId="{1553B528-E068-4130-AD46-CF21E9AC5AA5}" type="presParOf" srcId="{E206761D-4634-485B-B64A-54EB40418CB6}" destId="{0C91A590-8039-4CFA-BBEB-B64607FEEE96}" srcOrd="1" destOrd="0" presId="urn:microsoft.com/office/officeart/2018/5/layout/IconLeafLabelList"/>
    <dgm:cxn modelId="{635DDD85-40E7-4F09-9C77-9594768C5CC3}" type="presParOf" srcId="{E206761D-4634-485B-B64A-54EB40418CB6}" destId="{CF64D150-4384-4CEC-9DA3-1725ED745292}" srcOrd="2" destOrd="0" presId="urn:microsoft.com/office/officeart/2018/5/layout/IconLeafLabelList"/>
    <dgm:cxn modelId="{923EF442-958A-4987-903F-6BF208968EF1}" type="presParOf" srcId="{E206761D-4634-485B-B64A-54EB40418CB6}" destId="{E42DC2F3-0FF8-47AA-B677-11DEADB7D4C4}"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FDAB0D-365E-4A2E-B66B-96D1283658DB}">
      <dsp:nvSpPr>
        <dsp:cNvPr id="0" name=""/>
        <dsp:cNvSpPr/>
      </dsp:nvSpPr>
      <dsp:spPr>
        <a:xfrm>
          <a:off x="738477" y="540525"/>
          <a:ext cx="1079825" cy="1079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5D963DE-CE34-4CD5-A6D0-B1ABAA42702F}">
      <dsp:nvSpPr>
        <dsp:cNvPr id="0" name=""/>
        <dsp:cNvSpPr/>
      </dsp:nvSpPr>
      <dsp:spPr>
        <a:xfrm>
          <a:off x="78583" y="2087123"/>
          <a:ext cx="2399612" cy="156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US" sz="2000" kern="1200" dirty="0"/>
            <a:t>Your thoughts, dictate your actions (You are who you think you are)</a:t>
          </a:r>
        </a:p>
      </dsp:txBody>
      <dsp:txXfrm>
        <a:off x="78583" y="2087123"/>
        <a:ext cx="2399612" cy="1565156"/>
      </dsp:txXfrm>
    </dsp:sp>
    <dsp:sp modelId="{AA799E7C-8BB3-4216-A9DF-AF79B287015E}">
      <dsp:nvSpPr>
        <dsp:cNvPr id="0" name=""/>
        <dsp:cNvSpPr/>
      </dsp:nvSpPr>
      <dsp:spPr>
        <a:xfrm>
          <a:off x="3558022" y="540525"/>
          <a:ext cx="1079825" cy="1079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D36DDA7-6765-417F-93A5-6932E8F156BC}">
      <dsp:nvSpPr>
        <dsp:cNvPr id="0" name=""/>
        <dsp:cNvSpPr/>
      </dsp:nvSpPr>
      <dsp:spPr>
        <a:xfrm>
          <a:off x="2898129" y="2087123"/>
          <a:ext cx="2399612" cy="156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US" sz="2000" kern="1200" dirty="0"/>
            <a:t> We are interconnected- we impact other Human Beings (Colleagues, Clients, Community) </a:t>
          </a:r>
        </a:p>
      </dsp:txBody>
      <dsp:txXfrm>
        <a:off x="2898129" y="2087123"/>
        <a:ext cx="2399612" cy="1565156"/>
      </dsp:txXfrm>
    </dsp:sp>
    <dsp:sp modelId="{03546E54-08BD-4254-A29A-DE1DD0761B89}">
      <dsp:nvSpPr>
        <dsp:cNvPr id="0" name=""/>
        <dsp:cNvSpPr/>
      </dsp:nvSpPr>
      <dsp:spPr>
        <a:xfrm>
          <a:off x="6377567" y="540525"/>
          <a:ext cx="1079825" cy="1079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530417F-007E-4DC7-9E8A-022407E5E2D5}">
      <dsp:nvSpPr>
        <dsp:cNvPr id="0" name=""/>
        <dsp:cNvSpPr/>
      </dsp:nvSpPr>
      <dsp:spPr>
        <a:xfrm>
          <a:off x="5717674" y="2087123"/>
          <a:ext cx="2399612" cy="156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US" sz="2000" kern="1200" dirty="0"/>
            <a:t>Your personal and professional growth depends on it</a:t>
          </a:r>
        </a:p>
      </dsp:txBody>
      <dsp:txXfrm>
        <a:off x="5717674" y="2087123"/>
        <a:ext cx="2399612" cy="15651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9655E3-FC90-4792-93D3-EABB90DD91E6}">
      <dsp:nvSpPr>
        <dsp:cNvPr id="0" name=""/>
        <dsp:cNvSpPr/>
      </dsp:nvSpPr>
      <dsp:spPr>
        <a:xfrm>
          <a:off x="0" y="36594"/>
          <a:ext cx="4040188" cy="12331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CA" sz="3100" kern="1200"/>
            <a:t>I need to wait for the right time</a:t>
          </a:r>
          <a:endParaRPr lang="en-US" sz="3100" kern="1200"/>
        </a:p>
      </dsp:txBody>
      <dsp:txXfrm>
        <a:off x="60199" y="96793"/>
        <a:ext cx="3919790" cy="1112781"/>
      </dsp:txXfrm>
    </dsp:sp>
    <dsp:sp modelId="{D035B656-63A8-4B8C-A2C0-069302B95052}">
      <dsp:nvSpPr>
        <dsp:cNvPr id="0" name=""/>
        <dsp:cNvSpPr/>
      </dsp:nvSpPr>
      <dsp:spPr>
        <a:xfrm>
          <a:off x="0" y="1359054"/>
          <a:ext cx="4040188" cy="12331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CA" sz="3100" kern="1200"/>
            <a:t>I should wait til I have the whole plan</a:t>
          </a:r>
          <a:endParaRPr lang="en-US" sz="3100" kern="1200"/>
        </a:p>
      </dsp:txBody>
      <dsp:txXfrm>
        <a:off x="60199" y="1419253"/>
        <a:ext cx="3919790" cy="1112781"/>
      </dsp:txXfrm>
    </dsp:sp>
    <dsp:sp modelId="{250D8C77-7C8C-4527-B0B6-5733D745A304}">
      <dsp:nvSpPr>
        <dsp:cNvPr id="0" name=""/>
        <dsp:cNvSpPr/>
      </dsp:nvSpPr>
      <dsp:spPr>
        <a:xfrm>
          <a:off x="0" y="2681514"/>
          <a:ext cx="4040188" cy="12331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CA" sz="3100" kern="1200"/>
            <a:t>This isn’t my job or role</a:t>
          </a:r>
          <a:endParaRPr lang="en-US" sz="3100" kern="1200"/>
        </a:p>
      </dsp:txBody>
      <dsp:txXfrm>
        <a:off x="60199" y="2741713"/>
        <a:ext cx="3919790" cy="11127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81330B-4499-3541-8385-3230BE021049}">
      <dsp:nvSpPr>
        <dsp:cNvPr id="0" name=""/>
        <dsp:cNvSpPr/>
      </dsp:nvSpPr>
      <dsp:spPr>
        <a:xfrm>
          <a:off x="0" y="162536"/>
          <a:ext cx="5175384" cy="1690942"/>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Characteristics of a fixed mindset (e.g., avoiding challenges, giving up easily, feeling threatened by others' success).</a:t>
          </a:r>
        </a:p>
      </dsp:txBody>
      <dsp:txXfrm>
        <a:off x="82545" y="245081"/>
        <a:ext cx="5010294" cy="1525852"/>
      </dsp:txXfrm>
    </dsp:sp>
    <dsp:sp modelId="{F1B74B5A-8391-7B4B-8AF3-1D5E085670A0}">
      <dsp:nvSpPr>
        <dsp:cNvPr id="0" name=""/>
        <dsp:cNvSpPr/>
      </dsp:nvSpPr>
      <dsp:spPr>
        <a:xfrm>
          <a:off x="0" y="1922599"/>
          <a:ext cx="5175384" cy="1690942"/>
        </a:xfrm>
        <a:prstGeom prst="round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Characteristics of a growth mindset (e.g., embracing challenges, persisting in the face of setbacks, finding inspiration in others' success).</a:t>
          </a:r>
        </a:p>
      </dsp:txBody>
      <dsp:txXfrm>
        <a:off x="82545" y="2005144"/>
        <a:ext cx="5010294" cy="1525852"/>
      </dsp:txXfrm>
    </dsp:sp>
    <dsp:sp modelId="{D01E8438-7524-D348-BBD1-E6B4F94E74C2}">
      <dsp:nvSpPr>
        <dsp:cNvPr id="0" name=""/>
        <dsp:cNvSpPr/>
      </dsp:nvSpPr>
      <dsp:spPr>
        <a:xfrm>
          <a:off x="0" y="3682661"/>
          <a:ext cx="5175384" cy="1690942"/>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Fixed Mindsets talk about problems</a:t>
          </a:r>
        </a:p>
        <a:p>
          <a:pPr marL="0" lvl="0" indent="0" algn="l" defTabSz="1066800">
            <a:lnSpc>
              <a:spcPct val="90000"/>
            </a:lnSpc>
            <a:spcBef>
              <a:spcPct val="0"/>
            </a:spcBef>
            <a:spcAft>
              <a:spcPct val="35000"/>
            </a:spcAft>
            <a:buNone/>
          </a:pPr>
          <a:r>
            <a:rPr lang="en-US" sz="2400" kern="1200" dirty="0"/>
            <a:t>Growth Mindsets talk about solutions.</a:t>
          </a:r>
        </a:p>
      </dsp:txBody>
      <dsp:txXfrm>
        <a:off x="82545" y="3765206"/>
        <a:ext cx="5010294" cy="15258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6BCB05-7D30-4FB1-A9CD-FACCFD47E5B9}">
      <dsp:nvSpPr>
        <dsp:cNvPr id="0" name=""/>
        <dsp:cNvSpPr/>
      </dsp:nvSpPr>
      <dsp:spPr>
        <a:xfrm>
          <a:off x="457461" y="596291"/>
          <a:ext cx="1303875" cy="1303875"/>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AA968C-5D1B-472B-8931-245297A48D2E}">
      <dsp:nvSpPr>
        <dsp:cNvPr id="0" name=""/>
        <dsp:cNvSpPr/>
      </dsp:nvSpPr>
      <dsp:spPr>
        <a:xfrm>
          <a:off x="735336" y="874166"/>
          <a:ext cx="748125" cy="7481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A419304-8EC6-4CBB-AAF2-1D9F769706EF}">
      <dsp:nvSpPr>
        <dsp:cNvPr id="0" name=""/>
        <dsp:cNvSpPr/>
      </dsp:nvSpPr>
      <dsp:spPr>
        <a:xfrm>
          <a:off x="40649" y="2306291"/>
          <a:ext cx="2137500" cy="15024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dirty="0"/>
            <a:t>Explanation of how our thoughts influence our actions and outcomes.</a:t>
          </a:r>
        </a:p>
      </dsp:txBody>
      <dsp:txXfrm>
        <a:off x="40649" y="2306291"/>
        <a:ext cx="2137500" cy="1502494"/>
      </dsp:txXfrm>
    </dsp:sp>
    <dsp:sp modelId="{2AABB9E7-81CA-428D-BB73-D230D8998DC7}">
      <dsp:nvSpPr>
        <dsp:cNvPr id="0" name=""/>
        <dsp:cNvSpPr/>
      </dsp:nvSpPr>
      <dsp:spPr>
        <a:xfrm>
          <a:off x="2986952" y="645930"/>
          <a:ext cx="1303875" cy="1303875"/>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66668E-04A8-4665-8E06-470663CA342C}">
      <dsp:nvSpPr>
        <dsp:cNvPr id="0" name=""/>
        <dsp:cNvSpPr/>
      </dsp:nvSpPr>
      <dsp:spPr>
        <a:xfrm>
          <a:off x="3246899" y="874166"/>
          <a:ext cx="748125" cy="7481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D7D9AA3-2A82-4556-A595-0087D0AC4CF1}">
      <dsp:nvSpPr>
        <dsp:cNvPr id="0" name=""/>
        <dsp:cNvSpPr/>
      </dsp:nvSpPr>
      <dsp:spPr>
        <a:xfrm>
          <a:off x="2552211" y="2306291"/>
          <a:ext cx="2137500" cy="15024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kern="1200" dirty="0"/>
            <a:t> </a:t>
          </a:r>
          <a:r>
            <a:rPr lang="en-US" sz="2000" kern="1200" dirty="0"/>
            <a:t>Neuroplasticity: The brain's ability to rewire itself based on our thoughts.</a:t>
          </a:r>
        </a:p>
      </dsp:txBody>
      <dsp:txXfrm>
        <a:off x="2552211" y="2306291"/>
        <a:ext cx="2137500" cy="1502494"/>
      </dsp:txXfrm>
    </dsp:sp>
    <dsp:sp modelId="{E252B08F-6BF8-4CBF-9F20-4E4E255A5A2D}">
      <dsp:nvSpPr>
        <dsp:cNvPr id="0" name=""/>
        <dsp:cNvSpPr/>
      </dsp:nvSpPr>
      <dsp:spPr>
        <a:xfrm>
          <a:off x="5802975" y="596291"/>
          <a:ext cx="1303875" cy="1303875"/>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91A590-8039-4CFA-BBEB-B64607FEEE96}">
      <dsp:nvSpPr>
        <dsp:cNvPr id="0" name=""/>
        <dsp:cNvSpPr/>
      </dsp:nvSpPr>
      <dsp:spPr>
        <a:xfrm>
          <a:off x="6080850" y="874166"/>
          <a:ext cx="748125" cy="7481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42DC2F3-0FF8-47AA-B677-11DEADB7D4C4}">
      <dsp:nvSpPr>
        <dsp:cNvPr id="0" name=""/>
        <dsp:cNvSpPr/>
      </dsp:nvSpPr>
      <dsp:spPr>
        <a:xfrm>
          <a:off x="5063774" y="2306291"/>
          <a:ext cx="2782276" cy="15024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dirty="0"/>
            <a:t>A compelling statistic: "Up to 95% of our thoughts are repeated daily, and about 80% of those thoughts are negative." - National Science Foundation</a:t>
          </a:r>
        </a:p>
      </dsp:txBody>
      <dsp:txXfrm>
        <a:off x="5063774" y="2306291"/>
        <a:ext cx="2782276" cy="1502494"/>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7110E0-8463-2341-B0BC-82FEBC8056EF}" type="datetimeFigureOut">
              <a:rPr lang="en-US" smtClean="0"/>
              <a:t>11/20/2025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EB8F44-6134-824A-A388-273E648F38C3}" type="slidenum">
              <a:rPr lang="en-US" smtClean="0"/>
              <a:t>‹#›</a:t>
            </a:fld>
            <a:endParaRPr lang="en-US"/>
          </a:p>
        </p:txBody>
      </p:sp>
    </p:spTree>
    <p:extLst>
      <p:ext uri="{BB962C8B-B14F-4D97-AF65-F5344CB8AC3E}">
        <p14:creationId xmlns:p14="http://schemas.microsoft.com/office/powerpoint/2010/main" val="584473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9" name="Rectangle 2058">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3" name="Freeform: Shape 2062">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217081" y="545930"/>
            <a:ext cx="2594788" cy="3071906"/>
          </a:xfrm>
        </p:spPr>
        <p:txBody>
          <a:bodyPr anchor="t">
            <a:normAutofit/>
          </a:bodyPr>
          <a:lstStyle/>
          <a:p>
            <a:pPr>
              <a:lnSpc>
                <a:spcPct val="90000"/>
              </a:lnSpc>
            </a:pPr>
            <a:r>
              <a:rPr lang="en-CA" sz="3500" dirty="0">
                <a:solidFill>
                  <a:srgbClr val="FFFFFF"/>
                </a:solidFill>
              </a:rPr>
              <a:t>Embracing a Growth Mindset</a:t>
            </a:r>
          </a:p>
        </p:txBody>
      </p:sp>
      <p:sp>
        <p:nvSpPr>
          <p:cNvPr id="3" name="Subtitle 2"/>
          <p:cNvSpPr>
            <a:spLocks noGrp="1"/>
          </p:cNvSpPr>
          <p:nvPr>
            <p:ph type="subTitle" idx="1"/>
          </p:nvPr>
        </p:nvSpPr>
        <p:spPr>
          <a:xfrm>
            <a:off x="550360" y="3185657"/>
            <a:ext cx="2189804" cy="1494117"/>
          </a:xfrm>
        </p:spPr>
        <p:txBody>
          <a:bodyPr anchor="b">
            <a:noAutofit/>
          </a:bodyPr>
          <a:lstStyle/>
          <a:p>
            <a:r>
              <a:rPr lang="en-CA" sz="2400" b="1" dirty="0">
                <a:solidFill>
                  <a:schemeClr val="bg1"/>
                </a:solidFill>
              </a:rPr>
              <a:t>How to Look for Opportunity in Uncertain Times</a:t>
            </a:r>
            <a:endParaRPr lang="en-CA" sz="2400" dirty="0">
              <a:solidFill>
                <a:schemeClr val="bg1"/>
              </a:solidFill>
            </a:endParaRPr>
          </a:p>
        </p:txBody>
      </p:sp>
      <p:sp>
        <p:nvSpPr>
          <p:cNvPr id="4" name="Content Placeholder 2">
            <a:extLst>
              <a:ext uri="{FF2B5EF4-FFF2-40B4-BE49-F238E27FC236}">
                <a16:creationId xmlns:a16="http://schemas.microsoft.com/office/drawing/2014/main" id="{F83648A7-1DC5-7EDF-5A12-132874C6166B}"/>
              </a:ext>
            </a:extLst>
          </p:cNvPr>
          <p:cNvSpPr txBox="1">
            <a:spLocks/>
          </p:cNvSpPr>
          <p:nvPr/>
        </p:nvSpPr>
        <p:spPr>
          <a:xfrm>
            <a:off x="3709906" y="765103"/>
            <a:ext cx="4807079" cy="5327794"/>
          </a:xfrm>
          <a:prstGeom prst="rect">
            <a:avLst/>
          </a:prstGeom>
        </p:spPr>
        <p:txBody>
          <a:bodyPr vert="horz" lIns="91440" tIns="45720" rIns="91440" bIns="45720" rtlCol="0">
            <a:normAutofit fontScale="92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CA" i="1" dirty="0">
                <a:solidFill>
                  <a:srgbClr val="C00000"/>
                </a:solidFill>
                <a:latin typeface="Source Sans 3"/>
              </a:rPr>
              <a:t>“When people are in a fixed mindset, they believe that their basic qualities – their intelligence, talents, abilities – are just fixed traits,” says Carol Dueck, a Stanford University Professor of psychology. “But when people are in more of a growth mindset, they believe these qualities can be developed through effort, perseverance, good strategies, lots of great input from others.”</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6DAE46-26D9-C1C9-06A8-9A7846CE9987}"/>
              </a:ext>
            </a:extLst>
          </p:cNvPr>
          <p:cNvSpPr>
            <a:spLocks noGrp="1"/>
          </p:cNvSpPr>
          <p:nvPr>
            <p:ph type="title"/>
          </p:nvPr>
        </p:nvSpPr>
        <p:spPr>
          <a:xfrm>
            <a:off x="350041" y="586855"/>
            <a:ext cx="2401025" cy="3387497"/>
          </a:xfrm>
        </p:spPr>
        <p:txBody>
          <a:bodyPr anchor="b">
            <a:normAutofit/>
          </a:bodyPr>
          <a:lstStyle/>
          <a:p>
            <a:pPr algn="r"/>
            <a:r>
              <a:rPr lang="en-CA" sz="3500" b="1">
                <a:solidFill>
                  <a:srgbClr val="FFFFFF"/>
                </a:solidFill>
              </a:rPr>
              <a:t>In Practice: What This Means for YOU</a:t>
            </a:r>
            <a:br>
              <a:rPr lang="en-CA" sz="3500" b="1">
                <a:solidFill>
                  <a:srgbClr val="FFFFFF"/>
                </a:solidFill>
              </a:rPr>
            </a:br>
            <a:endParaRPr lang="en-CA" sz="3500">
              <a:solidFill>
                <a:srgbClr val="FFFFFF"/>
              </a:solidFill>
            </a:endParaRPr>
          </a:p>
        </p:txBody>
      </p:sp>
      <p:sp>
        <p:nvSpPr>
          <p:cNvPr id="3" name="Content Placeholder 2">
            <a:extLst>
              <a:ext uri="{FF2B5EF4-FFF2-40B4-BE49-F238E27FC236}">
                <a16:creationId xmlns:a16="http://schemas.microsoft.com/office/drawing/2014/main" id="{20773037-4001-B079-D18F-799FDA62747F}"/>
              </a:ext>
            </a:extLst>
          </p:cNvPr>
          <p:cNvSpPr>
            <a:spLocks noGrp="1"/>
          </p:cNvSpPr>
          <p:nvPr>
            <p:ph idx="1"/>
          </p:nvPr>
        </p:nvSpPr>
        <p:spPr>
          <a:xfrm>
            <a:off x="3607694" y="649480"/>
            <a:ext cx="4916510" cy="5546047"/>
          </a:xfrm>
        </p:spPr>
        <p:txBody>
          <a:bodyPr anchor="ctr">
            <a:normAutofit/>
          </a:bodyPr>
          <a:lstStyle/>
          <a:p>
            <a:pPr marL="0" indent="0">
              <a:buNone/>
            </a:pPr>
            <a:r>
              <a:rPr lang="en-CA" sz="2400" dirty="0"/>
              <a:t>For leaders and organizations, integrating quantum principles with a growth mindset unlocks:</a:t>
            </a:r>
          </a:p>
          <a:p>
            <a:pPr lvl="0"/>
            <a:r>
              <a:rPr lang="en-CA" sz="2400" dirty="0"/>
              <a:t>higher innovation</a:t>
            </a:r>
          </a:p>
          <a:p>
            <a:pPr lvl="0"/>
            <a:r>
              <a:rPr lang="en-CA" sz="2400" dirty="0"/>
              <a:t>deeper resilience</a:t>
            </a:r>
          </a:p>
          <a:p>
            <a:pPr lvl="0"/>
            <a:r>
              <a:rPr lang="en-CA" sz="2400" dirty="0"/>
              <a:t>increased adaptability</a:t>
            </a:r>
          </a:p>
          <a:p>
            <a:pPr lvl="0"/>
            <a:r>
              <a:rPr lang="en-CA" sz="2400" dirty="0"/>
              <a:t>more creative problem-solving</a:t>
            </a:r>
          </a:p>
          <a:p>
            <a:pPr lvl="0"/>
            <a:r>
              <a:rPr lang="en-CA" sz="2400" dirty="0"/>
              <a:t>accelerated learning</a:t>
            </a:r>
          </a:p>
          <a:p>
            <a:pPr lvl="0"/>
            <a:r>
              <a:rPr lang="en-CA" sz="2400" dirty="0"/>
              <a:t>conscious decision-making</a:t>
            </a:r>
          </a:p>
          <a:p>
            <a:pPr lvl="0"/>
            <a:r>
              <a:rPr lang="en-CA" sz="2400" dirty="0"/>
              <a:t>cultures that thrive in uncertainty</a:t>
            </a:r>
          </a:p>
          <a:p>
            <a:r>
              <a:rPr lang="en-CA" sz="2400" dirty="0"/>
              <a:t>It shifts us from managing outcomes to </a:t>
            </a:r>
            <a:r>
              <a:rPr lang="en-CA" sz="2400" b="1" dirty="0"/>
              <a:t>partnering with potential</a:t>
            </a:r>
            <a:r>
              <a:rPr lang="en-CA" sz="2400" dirty="0"/>
              <a:t>—the heart of quantum</a:t>
            </a:r>
            <a:endParaRPr lang="en-CA" sz="1700" dirty="0"/>
          </a:p>
        </p:txBody>
      </p:sp>
    </p:spTree>
    <p:extLst>
      <p:ext uri="{BB962C8B-B14F-4D97-AF65-F5344CB8AC3E}">
        <p14:creationId xmlns:p14="http://schemas.microsoft.com/office/powerpoint/2010/main" val="2122232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AA8E86-D9F5-A891-AA23-9E9968956EA8}"/>
              </a:ext>
            </a:extLst>
          </p:cNvPr>
          <p:cNvSpPr>
            <a:spLocks noGrp="1"/>
          </p:cNvSpPr>
          <p:nvPr>
            <p:ph type="title"/>
          </p:nvPr>
        </p:nvSpPr>
        <p:spPr>
          <a:xfrm>
            <a:off x="350041" y="586855"/>
            <a:ext cx="2401025" cy="3387497"/>
          </a:xfrm>
        </p:spPr>
        <p:txBody>
          <a:bodyPr anchor="b">
            <a:normAutofit/>
          </a:bodyPr>
          <a:lstStyle/>
          <a:p>
            <a:pPr algn="r"/>
            <a:r>
              <a:rPr lang="en-CA" sz="3500" b="1" dirty="0">
                <a:solidFill>
                  <a:srgbClr val="FFFFFF"/>
                </a:solidFill>
              </a:rPr>
              <a:t>The Quantum Truth</a:t>
            </a:r>
            <a:br>
              <a:rPr lang="en-CA" sz="3500" b="1" dirty="0">
                <a:solidFill>
                  <a:srgbClr val="FFFFFF"/>
                </a:solidFill>
              </a:rPr>
            </a:br>
            <a:endParaRPr lang="en-CA" sz="3500" dirty="0">
              <a:solidFill>
                <a:srgbClr val="FFFFFF"/>
              </a:solidFill>
            </a:endParaRPr>
          </a:p>
        </p:txBody>
      </p:sp>
      <p:sp>
        <p:nvSpPr>
          <p:cNvPr id="3" name="Content Placeholder 2">
            <a:extLst>
              <a:ext uri="{FF2B5EF4-FFF2-40B4-BE49-F238E27FC236}">
                <a16:creationId xmlns:a16="http://schemas.microsoft.com/office/drawing/2014/main" id="{D7522E55-F008-D6A0-9BA9-BA80DDCF1D93}"/>
              </a:ext>
            </a:extLst>
          </p:cNvPr>
          <p:cNvSpPr>
            <a:spLocks noGrp="1"/>
          </p:cNvSpPr>
          <p:nvPr>
            <p:ph idx="1"/>
          </p:nvPr>
        </p:nvSpPr>
        <p:spPr>
          <a:xfrm>
            <a:off x="3130143" y="94860"/>
            <a:ext cx="5570380" cy="6688555"/>
          </a:xfrm>
        </p:spPr>
        <p:txBody>
          <a:bodyPr anchor="ctr">
            <a:normAutofit/>
          </a:bodyPr>
          <a:lstStyle/>
          <a:p>
            <a:r>
              <a:rPr lang="en-CA" sz="2400" dirty="0">
                <a:highlight>
                  <a:srgbClr val="FFFF00"/>
                </a:highlight>
              </a:rPr>
              <a:t>Uncertain times do not diminish opportunity—they amplify it</a:t>
            </a:r>
            <a:r>
              <a:rPr lang="en-CA" sz="2400" dirty="0"/>
              <a:t>. The question is not whether opportunity exists. It is whether we are conscious enough to recognize it and courageous enough to act on it.</a:t>
            </a:r>
          </a:p>
          <a:p>
            <a:endParaRPr lang="en-CA" sz="2400" dirty="0"/>
          </a:p>
          <a:p>
            <a:r>
              <a:rPr lang="en-CA" sz="2400" dirty="0"/>
              <a:t>When we lead with awareness, anchored purpose, and a belief in possibility</a:t>
            </a:r>
            <a:r>
              <a:rPr lang="en-CA" sz="2400" dirty="0">
                <a:highlight>
                  <a:srgbClr val="FFFF00"/>
                </a:highlight>
              </a:rPr>
              <a:t>, uncertainty becomes our ally</a:t>
            </a:r>
            <a:r>
              <a:rPr lang="en-CA" sz="2400" dirty="0"/>
              <a:t>. It becomes the portal through which we create new realities, new models, and new futures grounded in integrity, humanity, and innovation.</a:t>
            </a:r>
          </a:p>
          <a:p>
            <a:endParaRPr lang="en-CA" sz="2400" dirty="0"/>
          </a:p>
          <a:p>
            <a:endParaRPr lang="en-CA" sz="1700" dirty="0"/>
          </a:p>
        </p:txBody>
      </p:sp>
    </p:spTree>
    <p:extLst>
      <p:ext uri="{BB962C8B-B14F-4D97-AF65-F5344CB8AC3E}">
        <p14:creationId xmlns:p14="http://schemas.microsoft.com/office/powerpoint/2010/main" val="3889961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E88CB8-5FBD-528E-425F-6BD2F46469C8}"/>
              </a:ext>
            </a:extLst>
          </p:cNvPr>
          <p:cNvSpPr>
            <a:spLocks noGrp="1"/>
          </p:cNvSpPr>
          <p:nvPr>
            <p:ph type="title"/>
          </p:nvPr>
        </p:nvSpPr>
        <p:spPr>
          <a:xfrm>
            <a:off x="350041" y="586855"/>
            <a:ext cx="2401025" cy="3387497"/>
          </a:xfrm>
        </p:spPr>
        <p:txBody>
          <a:bodyPr anchor="b">
            <a:normAutofit/>
          </a:bodyPr>
          <a:lstStyle/>
          <a:p>
            <a:pPr algn="r"/>
            <a:r>
              <a:rPr lang="en-CA" sz="3500" dirty="0">
                <a:solidFill>
                  <a:srgbClr val="FFFFFF"/>
                </a:solidFill>
              </a:rPr>
              <a:t>The great </a:t>
            </a:r>
            <a:r>
              <a:rPr lang="en-CA" sz="3500" dirty="0" err="1">
                <a:solidFill>
                  <a:srgbClr val="FFFFFF"/>
                </a:solidFill>
              </a:rPr>
              <a:t>Equilizer</a:t>
            </a:r>
            <a:endParaRPr lang="en-CA" sz="3500" dirty="0">
              <a:solidFill>
                <a:srgbClr val="FFFFFF"/>
              </a:solidFill>
            </a:endParaRPr>
          </a:p>
        </p:txBody>
      </p:sp>
      <p:sp>
        <p:nvSpPr>
          <p:cNvPr id="3" name="Content Placeholder 2">
            <a:extLst>
              <a:ext uri="{FF2B5EF4-FFF2-40B4-BE49-F238E27FC236}">
                <a16:creationId xmlns:a16="http://schemas.microsoft.com/office/drawing/2014/main" id="{494A0383-D492-EFD6-3771-ECB674A7912C}"/>
              </a:ext>
            </a:extLst>
          </p:cNvPr>
          <p:cNvSpPr>
            <a:spLocks noGrp="1"/>
          </p:cNvSpPr>
          <p:nvPr>
            <p:ph idx="1"/>
          </p:nvPr>
        </p:nvSpPr>
        <p:spPr>
          <a:xfrm>
            <a:off x="3236360" y="133564"/>
            <a:ext cx="5753528" cy="6503542"/>
          </a:xfrm>
        </p:spPr>
        <p:txBody>
          <a:bodyPr anchor="ctr">
            <a:normAutofit/>
          </a:bodyPr>
          <a:lstStyle/>
          <a:p>
            <a:r>
              <a:rPr lang="en-CA" sz="2000" dirty="0"/>
              <a:t>In every cycle of disruption, uncertainty becomes the great equalizer. It dissolves outdated structures, loosens what is rigid, and exposes the deeper truths beneath our systems. </a:t>
            </a:r>
            <a:r>
              <a:rPr lang="en-CA" sz="2000" dirty="0">
                <a:highlight>
                  <a:srgbClr val="FFFF00"/>
                </a:highlight>
              </a:rPr>
              <a:t>In the quantum view, uncertainty is not a threat—it is a fertile field of infinite potential</a:t>
            </a:r>
            <a:r>
              <a:rPr lang="en-CA" sz="2000" dirty="0"/>
              <a:t>. </a:t>
            </a:r>
          </a:p>
          <a:p>
            <a:endParaRPr lang="en-CA" sz="2000" dirty="0"/>
          </a:p>
          <a:p>
            <a:r>
              <a:rPr lang="en-CA" sz="2000" dirty="0"/>
              <a:t>To navigate uncertainty with discernment, we must </a:t>
            </a:r>
            <a:r>
              <a:rPr lang="en-CA" sz="2000" dirty="0">
                <a:highlight>
                  <a:srgbClr val="FFFF00"/>
                </a:highlight>
              </a:rPr>
              <a:t>learn to see beyond linear predictions</a:t>
            </a:r>
            <a:r>
              <a:rPr lang="en-CA" sz="2000" dirty="0"/>
              <a:t> and instead tune into patterns, energy, and emergent possibilities.</a:t>
            </a:r>
          </a:p>
          <a:p>
            <a:r>
              <a:rPr lang="en-CA" sz="2000" dirty="0"/>
              <a:t>Opportunity does not disappear in turbulent seasons—</a:t>
            </a:r>
            <a:r>
              <a:rPr lang="en-CA" sz="2000" dirty="0">
                <a:highlight>
                  <a:srgbClr val="FFFF00"/>
                </a:highlight>
              </a:rPr>
              <a:t>it simply hides in places where only the conscious, courageous, and creatively attuned </a:t>
            </a:r>
            <a:r>
              <a:rPr lang="en-CA" sz="2000" dirty="0"/>
              <a:t>are willing to look.</a:t>
            </a:r>
          </a:p>
          <a:p>
            <a:endParaRPr lang="en-CA" sz="1700" dirty="0"/>
          </a:p>
        </p:txBody>
      </p:sp>
    </p:spTree>
    <p:extLst>
      <p:ext uri="{BB962C8B-B14F-4D97-AF65-F5344CB8AC3E}">
        <p14:creationId xmlns:p14="http://schemas.microsoft.com/office/powerpoint/2010/main" val="3595084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FB842A-29AA-19AE-A9A7-E0FA8731C55F}"/>
              </a:ext>
            </a:extLst>
          </p:cNvPr>
          <p:cNvSpPr>
            <a:spLocks noGrp="1"/>
          </p:cNvSpPr>
          <p:nvPr>
            <p:ph type="title"/>
          </p:nvPr>
        </p:nvSpPr>
        <p:spPr>
          <a:xfrm>
            <a:off x="350042" y="1365448"/>
            <a:ext cx="2401025" cy="3387497"/>
          </a:xfrm>
        </p:spPr>
        <p:txBody>
          <a:bodyPr anchor="b">
            <a:normAutofit/>
          </a:bodyPr>
          <a:lstStyle/>
          <a:p>
            <a:pPr algn="r">
              <a:lnSpc>
                <a:spcPct val="90000"/>
              </a:lnSpc>
            </a:pPr>
            <a:r>
              <a:rPr lang="en-CA" sz="2200" b="1" dirty="0">
                <a:solidFill>
                  <a:srgbClr val="FFFFFF"/>
                </a:solidFill>
              </a:rPr>
              <a:t>Core principles and practices that help leaders recognize opportunity even when the world feels unpredictable or unstable.</a:t>
            </a:r>
            <a:br>
              <a:rPr lang="en-CA" sz="2200" dirty="0">
                <a:solidFill>
                  <a:srgbClr val="FFFFFF"/>
                </a:solidFill>
              </a:rPr>
            </a:br>
            <a:endParaRPr lang="en-CA" sz="2200" dirty="0">
              <a:solidFill>
                <a:srgbClr val="FFFFFF"/>
              </a:solidFill>
            </a:endParaRPr>
          </a:p>
        </p:txBody>
      </p:sp>
      <p:sp>
        <p:nvSpPr>
          <p:cNvPr id="3" name="Content Placeholder 2">
            <a:extLst>
              <a:ext uri="{FF2B5EF4-FFF2-40B4-BE49-F238E27FC236}">
                <a16:creationId xmlns:a16="http://schemas.microsoft.com/office/drawing/2014/main" id="{4693E840-2ADD-6554-7968-45F9CABAFB91}"/>
              </a:ext>
            </a:extLst>
          </p:cNvPr>
          <p:cNvSpPr>
            <a:spLocks noGrp="1"/>
          </p:cNvSpPr>
          <p:nvPr>
            <p:ph idx="1"/>
          </p:nvPr>
        </p:nvSpPr>
        <p:spPr>
          <a:xfrm>
            <a:off x="3420425" y="82194"/>
            <a:ext cx="5373533" cy="6565186"/>
          </a:xfrm>
        </p:spPr>
        <p:txBody>
          <a:bodyPr anchor="ctr">
            <a:normAutofit/>
          </a:bodyPr>
          <a:lstStyle/>
          <a:p>
            <a:pPr marL="0" indent="0">
              <a:buNone/>
            </a:pPr>
            <a:br>
              <a:rPr lang="en-CA" sz="2400" dirty="0"/>
            </a:br>
            <a:endParaRPr lang="en-CA" sz="2400" dirty="0"/>
          </a:p>
          <a:p>
            <a:pPr marL="0" indent="0">
              <a:buNone/>
            </a:pPr>
            <a:r>
              <a:rPr lang="en-CA" sz="2400" b="1" dirty="0"/>
              <a:t>1. Shift From Prediction to Perception</a:t>
            </a:r>
            <a:endParaRPr lang="en-CA" sz="2400" dirty="0"/>
          </a:p>
          <a:p>
            <a:pPr marL="0" indent="0">
              <a:buNone/>
            </a:pPr>
            <a:r>
              <a:rPr lang="en-CA" sz="2400" b="1" dirty="0"/>
              <a:t>2. Embrace Presence as Creative Space</a:t>
            </a:r>
          </a:p>
          <a:p>
            <a:pPr marL="0" indent="0">
              <a:buNone/>
            </a:pPr>
            <a:r>
              <a:rPr lang="en-CA" sz="2400" b="1" dirty="0"/>
              <a:t>3. Follow the Frequency, Not the Fear</a:t>
            </a:r>
            <a:endParaRPr lang="en-CA" sz="2400" dirty="0"/>
          </a:p>
          <a:p>
            <a:pPr marL="0" indent="0">
              <a:buNone/>
            </a:pPr>
            <a:r>
              <a:rPr lang="en-CA" sz="2400" b="1" dirty="0"/>
              <a:t>4. Look at the Edges—Opportunity Lives There</a:t>
            </a:r>
            <a:endParaRPr lang="en-CA" sz="2400" dirty="0"/>
          </a:p>
          <a:p>
            <a:pPr marL="0" indent="0">
              <a:buNone/>
            </a:pPr>
            <a:r>
              <a:rPr lang="en-CA" sz="2400" b="1" dirty="0"/>
              <a:t>5. Observe Human Behaviour—It Always Reveals the Market</a:t>
            </a:r>
            <a:endParaRPr lang="en-CA" sz="2400" dirty="0"/>
          </a:p>
          <a:p>
            <a:pPr marL="0" indent="0">
              <a:buNone/>
            </a:pPr>
            <a:r>
              <a:rPr lang="en-CA" sz="2400" b="1" dirty="0"/>
              <a:t>6. Reframe Disruption as Invitation</a:t>
            </a:r>
            <a:endParaRPr lang="en-CA" sz="2400" dirty="0"/>
          </a:p>
          <a:p>
            <a:pPr marL="0" indent="0">
              <a:buNone/>
            </a:pPr>
            <a:r>
              <a:rPr lang="en-CA" sz="2400" b="1" dirty="0"/>
              <a:t>7. Strengthen Your Inner Coherence</a:t>
            </a:r>
            <a:endParaRPr lang="en-CA" sz="2400" dirty="0"/>
          </a:p>
          <a:p>
            <a:pPr marL="0" indent="0">
              <a:buNone/>
            </a:pPr>
            <a:r>
              <a:rPr lang="en-CA" sz="2400" b="1" dirty="0"/>
              <a:t>8. Build Networks of Mutual Elevation</a:t>
            </a:r>
            <a:endParaRPr lang="en-CA" sz="2400" dirty="0"/>
          </a:p>
          <a:p>
            <a:pPr marL="0" indent="0">
              <a:buNone/>
            </a:pPr>
            <a:r>
              <a:rPr lang="en-CA" sz="2400" b="1" dirty="0"/>
              <a:t>9. Be Willing to Pivot Without Losing Purpose</a:t>
            </a:r>
            <a:endParaRPr lang="en-CA" sz="2400" dirty="0"/>
          </a:p>
          <a:p>
            <a:pPr marL="0" indent="0">
              <a:buNone/>
            </a:pPr>
            <a:br>
              <a:rPr lang="en-CA" sz="1700" dirty="0"/>
            </a:br>
            <a:endParaRPr lang="en-CA" sz="1700" dirty="0"/>
          </a:p>
        </p:txBody>
      </p:sp>
    </p:spTree>
    <p:extLst>
      <p:ext uri="{BB962C8B-B14F-4D97-AF65-F5344CB8AC3E}">
        <p14:creationId xmlns:p14="http://schemas.microsoft.com/office/powerpoint/2010/main" val="2137592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FFC1C-C32F-25FF-91D3-28C6888ADF50}"/>
              </a:ext>
            </a:extLst>
          </p:cNvPr>
          <p:cNvSpPr>
            <a:spLocks noGrp="1"/>
          </p:cNvSpPr>
          <p:nvPr>
            <p:ph type="title"/>
          </p:nvPr>
        </p:nvSpPr>
        <p:spPr/>
        <p:txBody>
          <a:bodyPr>
            <a:normAutofit fontScale="90000"/>
          </a:bodyPr>
          <a:lstStyle/>
          <a:p>
            <a:pPr algn="l"/>
            <a:r>
              <a:rPr lang="en-CA" dirty="0"/>
              <a:t>What does it mean to think Bold, Brave</a:t>
            </a:r>
            <a:endParaRPr lang="en-US" dirty="0"/>
          </a:p>
        </p:txBody>
      </p:sp>
      <p:sp>
        <p:nvSpPr>
          <p:cNvPr id="3" name="Text Placeholder 2">
            <a:extLst>
              <a:ext uri="{FF2B5EF4-FFF2-40B4-BE49-F238E27FC236}">
                <a16:creationId xmlns:a16="http://schemas.microsoft.com/office/drawing/2014/main" id="{2BC0AFA2-DBD5-163C-3A72-D4F18C5EF49A}"/>
              </a:ext>
            </a:extLst>
          </p:cNvPr>
          <p:cNvSpPr>
            <a:spLocks noGrp="1"/>
          </p:cNvSpPr>
          <p:nvPr>
            <p:ph type="body" idx="1"/>
          </p:nvPr>
        </p:nvSpPr>
        <p:spPr/>
        <p:txBody>
          <a:bodyPr/>
          <a:lstStyle/>
          <a:p>
            <a:r>
              <a:rPr lang="en-CA" dirty="0"/>
              <a:t>Common Hour Thinking</a:t>
            </a:r>
            <a:endParaRPr lang="en-US" dirty="0"/>
          </a:p>
        </p:txBody>
      </p:sp>
      <p:graphicFrame>
        <p:nvGraphicFramePr>
          <p:cNvPr id="8" name="Content Placeholder 3">
            <a:extLst>
              <a:ext uri="{FF2B5EF4-FFF2-40B4-BE49-F238E27FC236}">
                <a16:creationId xmlns:a16="http://schemas.microsoft.com/office/drawing/2014/main" id="{6DC8FE50-5EB6-472C-C31A-43A4F4E77179}"/>
              </a:ext>
            </a:extLst>
          </p:cNvPr>
          <p:cNvGraphicFramePr>
            <a:graphicFrameLocks noGrp="1"/>
          </p:cNvGraphicFramePr>
          <p:nvPr>
            <p:ph sz="half" idx="2"/>
          </p:nvPr>
        </p:nvGraphicFramePr>
        <p:xfrm>
          <a:off x="457200" y="2174875"/>
          <a:ext cx="4040188" cy="3951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4">
            <a:extLst>
              <a:ext uri="{FF2B5EF4-FFF2-40B4-BE49-F238E27FC236}">
                <a16:creationId xmlns:a16="http://schemas.microsoft.com/office/drawing/2014/main" id="{7B06626B-FDB7-EC61-9EA4-4BD2D1384088}"/>
              </a:ext>
            </a:extLst>
          </p:cNvPr>
          <p:cNvSpPr>
            <a:spLocks noGrp="1"/>
          </p:cNvSpPr>
          <p:nvPr>
            <p:ph type="body" sz="quarter" idx="3"/>
          </p:nvPr>
        </p:nvSpPr>
        <p:spPr/>
        <p:txBody>
          <a:bodyPr/>
          <a:lstStyle/>
          <a:p>
            <a:r>
              <a:rPr lang="en-CA" dirty="0"/>
              <a:t>Brave Thinking</a:t>
            </a:r>
            <a:endParaRPr lang="en-US" dirty="0"/>
          </a:p>
        </p:txBody>
      </p:sp>
      <p:sp>
        <p:nvSpPr>
          <p:cNvPr id="6" name="Content Placeholder 5">
            <a:extLst>
              <a:ext uri="{FF2B5EF4-FFF2-40B4-BE49-F238E27FC236}">
                <a16:creationId xmlns:a16="http://schemas.microsoft.com/office/drawing/2014/main" id="{E5EB62C8-44DC-92E4-77CF-FD2A2D616B57}"/>
              </a:ext>
            </a:extLst>
          </p:cNvPr>
          <p:cNvSpPr>
            <a:spLocks noGrp="1"/>
          </p:cNvSpPr>
          <p:nvPr>
            <p:ph sz="quarter" idx="4"/>
          </p:nvPr>
        </p:nvSpPr>
        <p:spPr/>
        <p:txBody>
          <a:bodyPr/>
          <a:lstStyle/>
          <a:p>
            <a:pPr marL="457200" indent="-457200">
              <a:buFont typeface="+mj-lt"/>
              <a:buAutoNum type="arabicPeriod"/>
            </a:pPr>
            <a:r>
              <a:rPr lang="en-CA" dirty="0"/>
              <a:t>We make time for things that matter the  most</a:t>
            </a:r>
          </a:p>
          <a:p>
            <a:pPr marL="457200" indent="-457200">
              <a:buFont typeface="+mj-lt"/>
              <a:buAutoNum type="arabicPeriod"/>
            </a:pPr>
            <a:r>
              <a:rPr lang="en-CA" dirty="0"/>
              <a:t>What can I do from where I am with what I have</a:t>
            </a:r>
          </a:p>
          <a:p>
            <a:pPr marL="457200" indent="-457200">
              <a:buFont typeface="+mj-lt"/>
              <a:buAutoNum type="arabicPeriod"/>
            </a:pPr>
            <a:r>
              <a:rPr lang="en-CA" dirty="0"/>
              <a:t>What can I do with my superpower to support my stakeholder team</a:t>
            </a:r>
          </a:p>
          <a:p>
            <a:endParaRPr lang="en-US" dirty="0"/>
          </a:p>
        </p:txBody>
      </p:sp>
    </p:spTree>
    <p:extLst>
      <p:ext uri="{BB962C8B-B14F-4D97-AF65-F5344CB8AC3E}">
        <p14:creationId xmlns:p14="http://schemas.microsoft.com/office/powerpoint/2010/main" val="3249011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5" name="Rectangle 2064">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CA" sz="4700" b="1" dirty="0">
                <a:solidFill>
                  <a:srgbClr val="C00000"/>
                </a:solidFill>
              </a:rPr>
              <a:t>Fixed Mindset vs. Growth Mindset</a:t>
            </a:r>
          </a:p>
        </p:txBody>
      </p:sp>
      <p:sp>
        <p:nvSpPr>
          <p:cNvPr id="2067"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3" name="Content Placeholder 2">
            <a:extLst>
              <a:ext uri="{FF2B5EF4-FFF2-40B4-BE49-F238E27FC236}">
                <a16:creationId xmlns:a16="http://schemas.microsoft.com/office/drawing/2014/main" id="{6F21E3D4-8B59-6589-B009-D596B5C59C7E}"/>
              </a:ext>
            </a:extLst>
          </p:cNvPr>
          <p:cNvGraphicFramePr>
            <a:graphicFrameLocks noGrp="1"/>
          </p:cNvGraphicFramePr>
          <p:nvPr>
            <p:ph idx="1"/>
            <p:extLst>
              <p:ext uri="{D42A27DB-BD31-4B8C-83A1-F6EECF244321}">
                <p14:modId xmlns:p14="http://schemas.microsoft.com/office/powerpoint/2010/main" val="583322180"/>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AD390D-230B-99DF-B8AF-EB329F67CD84}"/>
              </a:ext>
            </a:extLst>
          </p:cNvPr>
          <p:cNvSpPr>
            <a:spLocks noGrp="1"/>
          </p:cNvSpPr>
          <p:nvPr>
            <p:ph type="title"/>
          </p:nvPr>
        </p:nvSpPr>
        <p:spPr>
          <a:xfrm>
            <a:off x="204893" y="90293"/>
            <a:ext cx="3820260" cy="1708242"/>
          </a:xfrm>
        </p:spPr>
        <p:txBody>
          <a:bodyPr anchor="ctr">
            <a:normAutofit/>
          </a:bodyPr>
          <a:lstStyle/>
          <a:p>
            <a:r>
              <a:rPr lang="en-US" sz="3500" b="1" dirty="0">
                <a:solidFill>
                  <a:srgbClr val="C00000"/>
                </a:solidFill>
              </a:rPr>
              <a:t>What’s Chess got to do with Growth Mindset?</a:t>
            </a:r>
          </a:p>
        </p:txBody>
      </p:sp>
      <p:sp>
        <p:nvSpPr>
          <p:cNvPr id="3" name="Content Placeholder 2">
            <a:extLst>
              <a:ext uri="{FF2B5EF4-FFF2-40B4-BE49-F238E27FC236}">
                <a16:creationId xmlns:a16="http://schemas.microsoft.com/office/drawing/2014/main" id="{F5524264-4C22-CA61-4CAF-890520B081C9}"/>
              </a:ext>
            </a:extLst>
          </p:cNvPr>
          <p:cNvSpPr>
            <a:spLocks noGrp="1"/>
          </p:cNvSpPr>
          <p:nvPr>
            <p:ph idx="1"/>
          </p:nvPr>
        </p:nvSpPr>
        <p:spPr>
          <a:xfrm>
            <a:off x="0" y="1970868"/>
            <a:ext cx="5034337" cy="4796839"/>
          </a:xfrm>
        </p:spPr>
        <p:txBody>
          <a:bodyPr anchor="ctr">
            <a:normAutofit fontScale="85000" lnSpcReduction="20000"/>
          </a:bodyPr>
          <a:lstStyle/>
          <a:p>
            <a:pPr marL="457200" indent="-457200">
              <a:buFont typeface="+mj-lt"/>
              <a:buAutoNum type="arabicParenR"/>
            </a:pPr>
            <a:r>
              <a:rPr lang="en-CA" sz="2400" b="0" i="0" u="none" strike="noStrike" dirty="0">
                <a:effectLst/>
                <a:latin typeface="Arial" panose="020B0604020202020204" pitchFamily="34" charset="0"/>
                <a:cs typeface="Arial" panose="020B0604020202020204" pitchFamily="34" charset="0"/>
              </a:rPr>
              <a:t>Strategically moving pieces (Stagnancy is not an option)</a:t>
            </a:r>
          </a:p>
          <a:p>
            <a:pPr marL="457200" indent="-457200">
              <a:buFont typeface="+mj-lt"/>
              <a:buAutoNum type="arabicParenR"/>
            </a:pPr>
            <a:endParaRPr lang="en-CA" sz="2400" b="0" i="0" u="none" strike="noStrike" dirty="0">
              <a:effectLst/>
              <a:latin typeface="Arial" panose="020B0604020202020204" pitchFamily="34" charset="0"/>
              <a:cs typeface="Arial" panose="020B0604020202020204" pitchFamily="34" charset="0"/>
            </a:endParaRPr>
          </a:p>
          <a:p>
            <a:pPr marL="457200" indent="-457200">
              <a:buFont typeface="+mj-lt"/>
              <a:buAutoNum type="arabicParenR"/>
            </a:pPr>
            <a:r>
              <a:rPr lang="en-CA" sz="2400" dirty="0">
                <a:latin typeface="Arial" panose="020B0604020202020204" pitchFamily="34" charset="0"/>
                <a:cs typeface="Arial" panose="020B0604020202020204" pitchFamily="34" charset="0"/>
              </a:rPr>
              <a:t>Must be able think on your feet (Calm/Clear Mind)</a:t>
            </a:r>
          </a:p>
          <a:p>
            <a:pPr marL="457200" indent="-457200">
              <a:buFont typeface="+mj-lt"/>
              <a:buAutoNum type="arabicParenR"/>
            </a:pPr>
            <a:endParaRPr lang="en-CA" sz="2400" dirty="0">
              <a:latin typeface="Arial" panose="020B0604020202020204" pitchFamily="34" charset="0"/>
              <a:cs typeface="Arial" panose="020B0604020202020204" pitchFamily="34" charset="0"/>
            </a:endParaRPr>
          </a:p>
          <a:p>
            <a:pPr marL="457200" indent="-457200">
              <a:buFont typeface="+mj-lt"/>
              <a:buAutoNum type="arabicParenR"/>
            </a:pPr>
            <a:r>
              <a:rPr lang="en-CA" sz="2400" dirty="0">
                <a:latin typeface="Arial" panose="020B0604020202020204" pitchFamily="34" charset="0"/>
                <a:cs typeface="Arial" panose="020B0604020202020204" pitchFamily="34" charset="0"/>
              </a:rPr>
              <a:t>You must be able to respond to an opponent's moves (Adaptable to an external environment that is consistently changing)</a:t>
            </a:r>
          </a:p>
          <a:p>
            <a:pPr marL="457200" indent="-457200">
              <a:buFont typeface="+mj-lt"/>
              <a:buAutoNum type="arabicParenR"/>
            </a:pPr>
            <a:endParaRPr lang="en-CA" sz="2400" dirty="0">
              <a:latin typeface="Arial" panose="020B0604020202020204" pitchFamily="34" charset="0"/>
              <a:cs typeface="Arial" panose="020B0604020202020204" pitchFamily="34" charset="0"/>
            </a:endParaRPr>
          </a:p>
          <a:p>
            <a:pPr marL="457200" indent="-457200">
              <a:buFont typeface="+mj-lt"/>
              <a:buAutoNum type="arabicParenR"/>
            </a:pPr>
            <a:r>
              <a:rPr lang="en-CA" sz="2400" dirty="0">
                <a:latin typeface="Arial" panose="020B0604020202020204" pitchFamily="34" charset="0"/>
                <a:cs typeface="Arial" panose="020B0604020202020204" pitchFamily="34" charset="0"/>
              </a:rPr>
              <a:t>Your moves are to save the Queen (what are you working towards)</a:t>
            </a:r>
          </a:p>
          <a:p>
            <a:pPr marL="457200" indent="-457200">
              <a:buFont typeface="+mj-lt"/>
              <a:buAutoNum type="arabicParenR"/>
            </a:pPr>
            <a:endParaRPr lang="en-CA" sz="2400" dirty="0">
              <a:latin typeface="Arial" panose="020B0604020202020204" pitchFamily="34" charset="0"/>
              <a:cs typeface="Arial" panose="020B0604020202020204" pitchFamily="34" charset="0"/>
            </a:endParaRPr>
          </a:p>
          <a:p>
            <a:pPr marL="457200" indent="-457200">
              <a:buFont typeface="+mj-lt"/>
              <a:buAutoNum type="arabicParenR"/>
            </a:pPr>
            <a:r>
              <a:rPr lang="en-CA" sz="2400" dirty="0">
                <a:latin typeface="Arial" panose="020B0604020202020204" pitchFamily="34" charset="0"/>
                <a:cs typeface="Arial" panose="020B0604020202020204" pitchFamily="34" charset="0"/>
              </a:rPr>
              <a:t>Each game makes you better (Self-Improvement through life lessons)</a:t>
            </a:r>
          </a:p>
          <a:p>
            <a:endParaRPr lang="en-US" sz="2400" dirty="0">
              <a:latin typeface="Arial" panose="020B0604020202020204" pitchFamily="34" charset="0"/>
              <a:cs typeface="Arial" panose="020B0604020202020204" pitchFamily="34" charset="0"/>
            </a:endParaRPr>
          </a:p>
        </p:txBody>
      </p:sp>
      <p:pic>
        <p:nvPicPr>
          <p:cNvPr id="4" name="Picture 3" descr="Checkmate in a chess game">
            <a:extLst>
              <a:ext uri="{FF2B5EF4-FFF2-40B4-BE49-F238E27FC236}">
                <a16:creationId xmlns:a16="http://schemas.microsoft.com/office/drawing/2014/main" id="{0A5FEBC6-F486-1EFB-3439-F8B1AD1B220D}"/>
              </a:ext>
            </a:extLst>
          </p:cNvPr>
          <p:cNvPicPr>
            <a:picLocks noChangeAspect="1"/>
          </p:cNvPicPr>
          <p:nvPr/>
        </p:nvPicPr>
        <p:blipFill rotWithShape="1">
          <a:blip r:embed="rId2"/>
          <a:srcRect l="24045" r="26559" b="2"/>
          <a:stretch/>
        </p:blipFill>
        <p:spPr>
          <a:xfrm>
            <a:off x="4671911" y="10"/>
            <a:ext cx="447208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1426379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heckmate in a chess game">
            <a:extLst>
              <a:ext uri="{FF2B5EF4-FFF2-40B4-BE49-F238E27FC236}">
                <a16:creationId xmlns:a16="http://schemas.microsoft.com/office/drawing/2014/main" id="{D163A432-5C33-E463-103C-F6318D5719B2}"/>
              </a:ext>
            </a:extLst>
          </p:cNvPr>
          <p:cNvPicPr>
            <a:picLocks noChangeAspect="1"/>
          </p:cNvPicPr>
          <p:nvPr/>
        </p:nvPicPr>
        <p:blipFill rotWithShape="1">
          <a:blip r:embed="rId2"/>
          <a:srcRect t="990"/>
          <a:stretch/>
        </p:blipFill>
        <p:spPr>
          <a:xfrm>
            <a:off x="-2285" y="10"/>
            <a:ext cx="9143999" cy="6857990"/>
          </a:xfrm>
          <a:prstGeom prst="rect">
            <a:avLst/>
          </a:prstGeom>
        </p:spPr>
      </p:pic>
      <p:sp>
        <p:nvSpPr>
          <p:cNvPr id="11" name="Rectangle 1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9143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22960" y="325550"/>
            <a:ext cx="7543800" cy="3574778"/>
          </a:xfrm>
          <a:effectLst>
            <a:outerShdw blurRad="50800" dist="38100" dir="2700000" algn="tl" rotWithShape="0">
              <a:prstClr val="black">
                <a:alpha val="40000"/>
              </a:prstClr>
            </a:outerShdw>
          </a:effectLst>
        </p:spPr>
        <p:txBody>
          <a:bodyPr>
            <a:normAutofit/>
          </a:bodyPr>
          <a:lstStyle/>
          <a:p>
            <a:r>
              <a:rPr lang="en-CA" sz="4500" dirty="0">
                <a:solidFill>
                  <a:srgbClr val="FFFFFF"/>
                </a:solidFill>
              </a:rPr>
              <a:t>Core Elements of Chess in the Customer Journey</a:t>
            </a:r>
          </a:p>
        </p:txBody>
      </p:sp>
      <p:sp>
        <p:nvSpPr>
          <p:cNvPr id="3" name="Subtitle 2"/>
          <p:cNvSpPr>
            <a:spLocks noGrp="1"/>
          </p:cNvSpPr>
          <p:nvPr>
            <p:ph type="subTitle" idx="1"/>
          </p:nvPr>
        </p:nvSpPr>
        <p:spPr>
          <a:xfrm>
            <a:off x="825038" y="4072043"/>
            <a:ext cx="7543800" cy="1282707"/>
          </a:xfrm>
          <a:effectLst>
            <a:outerShdw blurRad="50800" dist="38100" dir="2700000" algn="tl" rotWithShape="0">
              <a:prstClr val="black">
                <a:alpha val="40000"/>
              </a:prstClr>
            </a:outerShdw>
          </a:effectLst>
        </p:spPr>
        <p:txBody>
          <a:bodyPr>
            <a:normAutofit/>
          </a:bodyPr>
          <a:lstStyle/>
          <a:p>
            <a:r>
              <a:rPr lang="en-CA" dirty="0">
                <a:solidFill>
                  <a:srgbClr val="FFFFFF"/>
                </a:solidFill>
              </a:rPr>
              <a:t>Applying Chess Strategies to Enhance Sales Effectiveness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C49F8F-9CF8-2F6B-D41B-EAF0A2DDEEC8}"/>
              </a:ext>
            </a:extLst>
          </p:cNvPr>
          <p:cNvSpPr>
            <a:spLocks noGrp="1"/>
          </p:cNvSpPr>
          <p:nvPr>
            <p:ph type="title"/>
          </p:nvPr>
        </p:nvSpPr>
        <p:spPr>
          <a:xfrm>
            <a:off x="179294" y="325369"/>
            <a:ext cx="3577217" cy="1216203"/>
          </a:xfrm>
        </p:spPr>
        <p:txBody>
          <a:bodyPr anchor="b">
            <a:normAutofit fontScale="90000"/>
          </a:bodyPr>
          <a:lstStyle/>
          <a:p>
            <a:r>
              <a:rPr lang="en-CA" sz="4800" b="1" dirty="0">
                <a:solidFill>
                  <a:srgbClr val="C00000"/>
                </a:solidFill>
              </a:rPr>
              <a:t>Core elements of Chess</a:t>
            </a:r>
            <a:endParaRPr lang="en-US" sz="4700" b="1" dirty="0">
              <a:solidFill>
                <a:srgbClr val="C00000"/>
              </a:solidFill>
            </a:endParaRPr>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60" y="2586994"/>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66776" y="-600"/>
                  <a:pt x="322756" y="3201"/>
                  <a:pt x="625450" y="0"/>
                </a:cubicBezTo>
                <a:cubicBezTo>
                  <a:pt x="928144" y="-3201"/>
                  <a:pt x="968141" y="9269"/>
                  <a:pt x="1224839" y="0"/>
                </a:cubicBezTo>
                <a:cubicBezTo>
                  <a:pt x="1481537" y="-9269"/>
                  <a:pt x="1569059" y="21947"/>
                  <a:pt x="1824228" y="0"/>
                </a:cubicBezTo>
                <a:cubicBezTo>
                  <a:pt x="2079397" y="-21947"/>
                  <a:pt x="2326053" y="-10194"/>
                  <a:pt x="2606040" y="0"/>
                </a:cubicBezTo>
                <a:cubicBezTo>
                  <a:pt x="2605462" y="4771"/>
                  <a:pt x="2606793" y="12323"/>
                  <a:pt x="2606040" y="18288"/>
                </a:cubicBezTo>
                <a:cubicBezTo>
                  <a:pt x="2256758" y="31410"/>
                  <a:pt x="2173673" y="-12878"/>
                  <a:pt x="1902409" y="18288"/>
                </a:cubicBezTo>
                <a:cubicBezTo>
                  <a:pt x="1631145" y="49454"/>
                  <a:pt x="1461378" y="5466"/>
                  <a:pt x="1276960" y="18288"/>
                </a:cubicBezTo>
                <a:cubicBezTo>
                  <a:pt x="1092542" y="31110"/>
                  <a:pt x="890442" y="13213"/>
                  <a:pt x="677570" y="18288"/>
                </a:cubicBezTo>
                <a:cubicBezTo>
                  <a:pt x="464698" y="23364"/>
                  <a:pt x="187648" y="35837"/>
                  <a:pt x="0" y="18288"/>
                </a:cubicBezTo>
                <a:cubicBezTo>
                  <a:pt x="841" y="12879"/>
                  <a:pt x="-726" y="3977"/>
                  <a:pt x="0" y="0"/>
                </a:cubicBezTo>
                <a:close/>
              </a:path>
              <a:path w="2606040" h="18288" stroke="0" extrusionOk="0">
                <a:moveTo>
                  <a:pt x="0" y="0"/>
                </a:moveTo>
                <a:cubicBezTo>
                  <a:pt x="197231" y="3803"/>
                  <a:pt x="358914" y="-9291"/>
                  <a:pt x="599389" y="0"/>
                </a:cubicBezTo>
                <a:cubicBezTo>
                  <a:pt x="839864" y="9291"/>
                  <a:pt x="979371" y="8509"/>
                  <a:pt x="1303020" y="0"/>
                </a:cubicBezTo>
                <a:cubicBezTo>
                  <a:pt x="1626669" y="-8509"/>
                  <a:pt x="1726300" y="7440"/>
                  <a:pt x="1876349" y="0"/>
                </a:cubicBezTo>
                <a:cubicBezTo>
                  <a:pt x="2026398" y="-7440"/>
                  <a:pt x="2430712" y="17957"/>
                  <a:pt x="2606040" y="0"/>
                </a:cubicBezTo>
                <a:cubicBezTo>
                  <a:pt x="2605426" y="8857"/>
                  <a:pt x="2606544" y="13619"/>
                  <a:pt x="2606040" y="18288"/>
                </a:cubicBezTo>
                <a:cubicBezTo>
                  <a:pt x="2393024" y="2241"/>
                  <a:pt x="2191161" y="39259"/>
                  <a:pt x="1980590" y="18288"/>
                </a:cubicBezTo>
                <a:cubicBezTo>
                  <a:pt x="1770019" y="-2683"/>
                  <a:pt x="1476440" y="36114"/>
                  <a:pt x="1276960" y="18288"/>
                </a:cubicBezTo>
                <a:cubicBezTo>
                  <a:pt x="1077480" y="463"/>
                  <a:pt x="880988" y="42125"/>
                  <a:pt x="651510" y="18288"/>
                </a:cubicBezTo>
                <a:cubicBezTo>
                  <a:pt x="422032" y="-5549"/>
                  <a:pt x="130744" y="-1947"/>
                  <a:pt x="0" y="18288"/>
                </a:cubicBezTo>
                <a:cubicBezTo>
                  <a:pt x="-487" y="10816"/>
                  <a:pt x="-839" y="6058"/>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09BC494-DDC5-7244-66EA-14E3C7071147}"/>
              </a:ext>
            </a:extLst>
          </p:cNvPr>
          <p:cNvSpPr>
            <a:spLocks noGrp="1"/>
          </p:cNvSpPr>
          <p:nvPr>
            <p:ph idx="1"/>
          </p:nvPr>
        </p:nvSpPr>
        <p:spPr>
          <a:xfrm>
            <a:off x="480060" y="3019203"/>
            <a:ext cx="4189565" cy="3363668"/>
          </a:xfrm>
        </p:spPr>
        <p:txBody>
          <a:bodyPr>
            <a:normAutofit/>
          </a:bodyPr>
          <a:lstStyle/>
          <a:p>
            <a:pPr marL="0" indent="0">
              <a:lnSpc>
                <a:spcPct val="90000"/>
              </a:lnSpc>
              <a:buNone/>
            </a:pPr>
            <a:r>
              <a:rPr lang="en-CA" sz="2000" dirty="0"/>
              <a:t>S</a:t>
            </a:r>
            <a:r>
              <a:rPr lang="en-CA" sz="2000" b="0" i="0" u="none" strike="noStrike" dirty="0">
                <a:effectLst/>
              </a:rPr>
              <a:t>trategic thinking, Anticipation of moves, Adaptability, and Patience—have direct parallels in the customer journey. Understanding these elements and applying them to sales strategies can enhance the effectiveness of sales teams and lead to more successful customer interactions. Here’s how each chess element relates to the customer journey </a:t>
            </a:r>
          </a:p>
          <a:p>
            <a:pPr>
              <a:lnSpc>
                <a:spcPct val="90000"/>
              </a:lnSpc>
            </a:pPr>
            <a:endParaRPr lang="en-US" sz="1800" dirty="0"/>
          </a:p>
        </p:txBody>
      </p:sp>
      <p:pic>
        <p:nvPicPr>
          <p:cNvPr id="5" name="Picture 4" descr="Checkmate in a chess game">
            <a:extLst>
              <a:ext uri="{FF2B5EF4-FFF2-40B4-BE49-F238E27FC236}">
                <a16:creationId xmlns:a16="http://schemas.microsoft.com/office/drawing/2014/main" id="{F597CC1B-C1C0-8873-042C-721AFE8F9A69}"/>
              </a:ext>
            </a:extLst>
          </p:cNvPr>
          <p:cNvPicPr>
            <a:picLocks noChangeAspect="1"/>
          </p:cNvPicPr>
          <p:nvPr/>
        </p:nvPicPr>
        <p:blipFill rotWithShape="1">
          <a:blip r:embed="rId2"/>
          <a:srcRect l="24045" r="26559" b="2"/>
          <a:stretch/>
        </p:blipFill>
        <p:spPr>
          <a:xfrm>
            <a:off x="4669625" y="40052"/>
            <a:ext cx="447208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242124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89011"/>
            <a:ext cx="4869951" cy="676279"/>
          </a:xfrm>
        </p:spPr>
        <p:txBody>
          <a:bodyPr anchor="b">
            <a:normAutofit fontScale="90000"/>
          </a:bodyPr>
          <a:lstStyle/>
          <a:p>
            <a:r>
              <a:rPr lang="en-CA" sz="4700" b="1" dirty="0">
                <a:solidFill>
                  <a:srgbClr val="C00000"/>
                </a:solidFill>
              </a:rPr>
              <a:t>Strategic Thinking</a:t>
            </a:r>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60" y="2586994"/>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66776" y="-600"/>
                  <a:pt x="322756" y="3201"/>
                  <a:pt x="625450" y="0"/>
                </a:cubicBezTo>
                <a:cubicBezTo>
                  <a:pt x="928144" y="-3201"/>
                  <a:pt x="968141" y="9269"/>
                  <a:pt x="1224839" y="0"/>
                </a:cubicBezTo>
                <a:cubicBezTo>
                  <a:pt x="1481537" y="-9269"/>
                  <a:pt x="1569059" y="21947"/>
                  <a:pt x="1824228" y="0"/>
                </a:cubicBezTo>
                <a:cubicBezTo>
                  <a:pt x="2079397" y="-21947"/>
                  <a:pt x="2326053" y="-10194"/>
                  <a:pt x="2606040" y="0"/>
                </a:cubicBezTo>
                <a:cubicBezTo>
                  <a:pt x="2605462" y="4771"/>
                  <a:pt x="2606793" y="12323"/>
                  <a:pt x="2606040" y="18288"/>
                </a:cubicBezTo>
                <a:cubicBezTo>
                  <a:pt x="2256758" y="31410"/>
                  <a:pt x="2173673" y="-12878"/>
                  <a:pt x="1902409" y="18288"/>
                </a:cubicBezTo>
                <a:cubicBezTo>
                  <a:pt x="1631145" y="49454"/>
                  <a:pt x="1461378" y="5466"/>
                  <a:pt x="1276960" y="18288"/>
                </a:cubicBezTo>
                <a:cubicBezTo>
                  <a:pt x="1092542" y="31110"/>
                  <a:pt x="890442" y="13213"/>
                  <a:pt x="677570" y="18288"/>
                </a:cubicBezTo>
                <a:cubicBezTo>
                  <a:pt x="464698" y="23364"/>
                  <a:pt x="187648" y="35837"/>
                  <a:pt x="0" y="18288"/>
                </a:cubicBezTo>
                <a:cubicBezTo>
                  <a:pt x="841" y="12879"/>
                  <a:pt x="-726" y="3977"/>
                  <a:pt x="0" y="0"/>
                </a:cubicBezTo>
                <a:close/>
              </a:path>
              <a:path w="2606040" h="18288" stroke="0" extrusionOk="0">
                <a:moveTo>
                  <a:pt x="0" y="0"/>
                </a:moveTo>
                <a:cubicBezTo>
                  <a:pt x="197231" y="3803"/>
                  <a:pt x="358914" y="-9291"/>
                  <a:pt x="599389" y="0"/>
                </a:cubicBezTo>
                <a:cubicBezTo>
                  <a:pt x="839864" y="9291"/>
                  <a:pt x="979371" y="8509"/>
                  <a:pt x="1303020" y="0"/>
                </a:cubicBezTo>
                <a:cubicBezTo>
                  <a:pt x="1626669" y="-8509"/>
                  <a:pt x="1726300" y="7440"/>
                  <a:pt x="1876349" y="0"/>
                </a:cubicBezTo>
                <a:cubicBezTo>
                  <a:pt x="2026398" y="-7440"/>
                  <a:pt x="2430712" y="17957"/>
                  <a:pt x="2606040" y="0"/>
                </a:cubicBezTo>
                <a:cubicBezTo>
                  <a:pt x="2605426" y="8857"/>
                  <a:pt x="2606544" y="13619"/>
                  <a:pt x="2606040" y="18288"/>
                </a:cubicBezTo>
                <a:cubicBezTo>
                  <a:pt x="2393024" y="2241"/>
                  <a:pt x="2191161" y="39259"/>
                  <a:pt x="1980590" y="18288"/>
                </a:cubicBezTo>
                <a:cubicBezTo>
                  <a:pt x="1770019" y="-2683"/>
                  <a:pt x="1476440" y="36114"/>
                  <a:pt x="1276960" y="18288"/>
                </a:cubicBezTo>
                <a:cubicBezTo>
                  <a:pt x="1077480" y="463"/>
                  <a:pt x="880988" y="42125"/>
                  <a:pt x="651510" y="18288"/>
                </a:cubicBezTo>
                <a:cubicBezTo>
                  <a:pt x="422032" y="-5549"/>
                  <a:pt x="130744" y="-1947"/>
                  <a:pt x="0" y="18288"/>
                </a:cubicBezTo>
                <a:cubicBezTo>
                  <a:pt x="-487" y="10816"/>
                  <a:pt x="-839" y="6058"/>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30077" y="2720391"/>
            <a:ext cx="6119352" cy="3712751"/>
          </a:xfrm>
        </p:spPr>
        <p:txBody>
          <a:bodyPr>
            <a:noAutofit/>
          </a:bodyPr>
          <a:lstStyle/>
          <a:p>
            <a:pPr marL="0" indent="0">
              <a:lnSpc>
                <a:spcPct val="90000"/>
              </a:lnSpc>
              <a:buNone/>
            </a:pPr>
            <a:r>
              <a:rPr lang="en-CA" sz="2000" b="1" i="0" u="none" strike="noStrike" dirty="0">
                <a:effectLst/>
                <a:highlight>
                  <a:srgbClr val="FFFF00"/>
                </a:highlight>
              </a:rPr>
              <a:t>Customer Journey Phase:</a:t>
            </a:r>
            <a:r>
              <a:rPr lang="en-CA" sz="2000" b="0" i="0" u="none" strike="noStrike" dirty="0">
                <a:effectLst/>
                <a:highlight>
                  <a:srgbClr val="FFFF00"/>
                </a:highlight>
              </a:rPr>
              <a:t> Awareness and Consideration</a:t>
            </a:r>
          </a:p>
          <a:p>
            <a:pPr marL="0" indent="0">
              <a:lnSpc>
                <a:spcPct val="90000"/>
              </a:lnSpc>
              <a:buNone/>
            </a:pPr>
            <a:endParaRPr lang="en-CA" sz="2000" b="1" i="0" u="none" strike="noStrike" dirty="0">
              <a:effectLst/>
            </a:endParaRPr>
          </a:p>
          <a:p>
            <a:pPr marL="0" indent="0">
              <a:lnSpc>
                <a:spcPct val="90000"/>
              </a:lnSpc>
              <a:buNone/>
            </a:pPr>
            <a:r>
              <a:rPr lang="en-CA" sz="2000" b="1" i="0" u="none" strike="noStrike" dirty="0">
                <a:effectLst/>
              </a:rPr>
              <a:t>Impact:</a:t>
            </a:r>
            <a:endParaRPr lang="en-CA" sz="2000" b="0" i="0" u="none" strike="noStrike" dirty="0">
              <a:effectLst/>
            </a:endParaRPr>
          </a:p>
          <a:p>
            <a:pPr lvl="1">
              <a:lnSpc>
                <a:spcPct val="90000"/>
              </a:lnSpc>
              <a:buFont typeface="Arial" panose="020B0604020202020204" pitchFamily="34" charset="0"/>
              <a:buChar char="•"/>
            </a:pPr>
            <a:r>
              <a:rPr lang="en-CA" sz="2000" b="1" i="0" u="none" strike="noStrike" dirty="0">
                <a:effectLst/>
              </a:rPr>
              <a:t>Targeted Approaches:</a:t>
            </a:r>
            <a:r>
              <a:rPr lang="en-CA" sz="2000" b="0" i="0" u="none" strike="noStrike" dirty="0">
                <a:effectLst/>
              </a:rPr>
              <a:t> Just as a chess player plans several moves ahead, </a:t>
            </a:r>
            <a:r>
              <a:rPr lang="en-CA" sz="2000" dirty="0"/>
              <a:t>growth mindset</a:t>
            </a:r>
            <a:r>
              <a:rPr lang="en-CA" sz="2000" b="0" i="0" u="none" strike="noStrike" dirty="0">
                <a:effectLst/>
              </a:rPr>
              <a:t> professionals use strategic thinking to identify target markets and develop tailored approaches to attract potential customers. This involves understanding the market landscape, identifying key customer segments, and creating compelling value propositions.</a:t>
            </a:r>
          </a:p>
        </p:txBody>
      </p:sp>
      <p:pic>
        <p:nvPicPr>
          <p:cNvPr id="6" name="Picture 5" descr="Checkmate in a chess game">
            <a:extLst>
              <a:ext uri="{FF2B5EF4-FFF2-40B4-BE49-F238E27FC236}">
                <a16:creationId xmlns:a16="http://schemas.microsoft.com/office/drawing/2014/main" id="{F0E54CD7-5D6E-4682-5B95-DD39B6BF7AB2}"/>
              </a:ext>
            </a:extLst>
          </p:cNvPr>
          <p:cNvPicPr>
            <a:picLocks noChangeAspect="1"/>
          </p:cNvPicPr>
          <p:nvPr/>
        </p:nvPicPr>
        <p:blipFill rotWithShape="1">
          <a:blip r:embed="rId2"/>
          <a:srcRect l="24045" r="26559" b="2"/>
          <a:stretch/>
        </p:blipFill>
        <p:spPr>
          <a:xfrm>
            <a:off x="6267236" y="10"/>
            <a:ext cx="2874478"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83042" y="259362"/>
            <a:ext cx="7533018" cy="877729"/>
          </a:xfrm>
        </p:spPr>
        <p:txBody>
          <a:bodyPr anchor="ctr">
            <a:normAutofit/>
          </a:bodyPr>
          <a:lstStyle/>
          <a:p>
            <a:pPr algn="l"/>
            <a:r>
              <a:rPr lang="en-CA" sz="3500" b="1" dirty="0">
                <a:solidFill>
                  <a:srgbClr val="FFFFFF"/>
                </a:solidFill>
              </a:rPr>
              <a:t>Why Mindset Matters</a:t>
            </a:r>
          </a:p>
        </p:txBody>
      </p:sp>
      <p:graphicFrame>
        <p:nvGraphicFramePr>
          <p:cNvPr id="12" name="Content Placeholder 2">
            <a:extLst>
              <a:ext uri="{FF2B5EF4-FFF2-40B4-BE49-F238E27FC236}">
                <a16:creationId xmlns:a16="http://schemas.microsoft.com/office/drawing/2014/main" id="{78E7CEEA-5E8D-20A7-74F5-E63D71FAF2E6}"/>
              </a:ext>
            </a:extLst>
          </p:cNvPr>
          <p:cNvGraphicFramePr>
            <a:graphicFrameLocks noGrp="1"/>
          </p:cNvGraphicFramePr>
          <p:nvPr>
            <p:ph idx="1"/>
            <p:extLst>
              <p:ext uri="{D42A27DB-BD31-4B8C-83A1-F6EECF244321}">
                <p14:modId xmlns:p14="http://schemas.microsoft.com/office/powerpoint/2010/main" val="4097361466"/>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0060" y="325369"/>
            <a:ext cx="3276451" cy="1366451"/>
          </a:xfrm>
        </p:spPr>
        <p:txBody>
          <a:bodyPr anchor="b">
            <a:normAutofit/>
          </a:bodyPr>
          <a:lstStyle/>
          <a:p>
            <a:r>
              <a:rPr lang="en-CA" sz="4000" b="1" dirty="0">
                <a:solidFill>
                  <a:srgbClr val="C00000"/>
                </a:solidFill>
              </a:rPr>
              <a:t>Anticipation of Moves</a:t>
            </a:r>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60" y="2586994"/>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66776" y="-600"/>
                  <a:pt x="322756" y="3201"/>
                  <a:pt x="625450" y="0"/>
                </a:cubicBezTo>
                <a:cubicBezTo>
                  <a:pt x="928144" y="-3201"/>
                  <a:pt x="968141" y="9269"/>
                  <a:pt x="1224839" y="0"/>
                </a:cubicBezTo>
                <a:cubicBezTo>
                  <a:pt x="1481537" y="-9269"/>
                  <a:pt x="1569059" y="21947"/>
                  <a:pt x="1824228" y="0"/>
                </a:cubicBezTo>
                <a:cubicBezTo>
                  <a:pt x="2079397" y="-21947"/>
                  <a:pt x="2326053" y="-10194"/>
                  <a:pt x="2606040" y="0"/>
                </a:cubicBezTo>
                <a:cubicBezTo>
                  <a:pt x="2605462" y="4771"/>
                  <a:pt x="2606793" y="12323"/>
                  <a:pt x="2606040" y="18288"/>
                </a:cubicBezTo>
                <a:cubicBezTo>
                  <a:pt x="2256758" y="31410"/>
                  <a:pt x="2173673" y="-12878"/>
                  <a:pt x="1902409" y="18288"/>
                </a:cubicBezTo>
                <a:cubicBezTo>
                  <a:pt x="1631145" y="49454"/>
                  <a:pt x="1461378" y="5466"/>
                  <a:pt x="1276960" y="18288"/>
                </a:cubicBezTo>
                <a:cubicBezTo>
                  <a:pt x="1092542" y="31110"/>
                  <a:pt x="890442" y="13213"/>
                  <a:pt x="677570" y="18288"/>
                </a:cubicBezTo>
                <a:cubicBezTo>
                  <a:pt x="464698" y="23364"/>
                  <a:pt x="187648" y="35837"/>
                  <a:pt x="0" y="18288"/>
                </a:cubicBezTo>
                <a:cubicBezTo>
                  <a:pt x="841" y="12879"/>
                  <a:pt x="-726" y="3977"/>
                  <a:pt x="0" y="0"/>
                </a:cubicBezTo>
                <a:close/>
              </a:path>
              <a:path w="2606040" h="18288" stroke="0" extrusionOk="0">
                <a:moveTo>
                  <a:pt x="0" y="0"/>
                </a:moveTo>
                <a:cubicBezTo>
                  <a:pt x="197231" y="3803"/>
                  <a:pt x="358914" y="-9291"/>
                  <a:pt x="599389" y="0"/>
                </a:cubicBezTo>
                <a:cubicBezTo>
                  <a:pt x="839864" y="9291"/>
                  <a:pt x="979371" y="8509"/>
                  <a:pt x="1303020" y="0"/>
                </a:cubicBezTo>
                <a:cubicBezTo>
                  <a:pt x="1626669" y="-8509"/>
                  <a:pt x="1726300" y="7440"/>
                  <a:pt x="1876349" y="0"/>
                </a:cubicBezTo>
                <a:cubicBezTo>
                  <a:pt x="2026398" y="-7440"/>
                  <a:pt x="2430712" y="17957"/>
                  <a:pt x="2606040" y="0"/>
                </a:cubicBezTo>
                <a:cubicBezTo>
                  <a:pt x="2605426" y="8857"/>
                  <a:pt x="2606544" y="13619"/>
                  <a:pt x="2606040" y="18288"/>
                </a:cubicBezTo>
                <a:cubicBezTo>
                  <a:pt x="2393024" y="2241"/>
                  <a:pt x="2191161" y="39259"/>
                  <a:pt x="1980590" y="18288"/>
                </a:cubicBezTo>
                <a:cubicBezTo>
                  <a:pt x="1770019" y="-2683"/>
                  <a:pt x="1476440" y="36114"/>
                  <a:pt x="1276960" y="18288"/>
                </a:cubicBezTo>
                <a:cubicBezTo>
                  <a:pt x="1077480" y="463"/>
                  <a:pt x="880988" y="42125"/>
                  <a:pt x="651510" y="18288"/>
                </a:cubicBezTo>
                <a:cubicBezTo>
                  <a:pt x="422032" y="-5549"/>
                  <a:pt x="130744" y="-1947"/>
                  <a:pt x="0" y="18288"/>
                </a:cubicBezTo>
                <a:cubicBezTo>
                  <a:pt x="-487" y="10816"/>
                  <a:pt x="-839" y="6058"/>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09730" y="2783252"/>
            <a:ext cx="6080796" cy="3825290"/>
          </a:xfrm>
        </p:spPr>
        <p:txBody>
          <a:bodyPr>
            <a:noAutofit/>
          </a:bodyPr>
          <a:lstStyle/>
          <a:p>
            <a:pPr marL="0" indent="0">
              <a:lnSpc>
                <a:spcPct val="90000"/>
              </a:lnSpc>
              <a:buNone/>
            </a:pPr>
            <a:r>
              <a:rPr lang="en-CA" sz="2000" b="1" i="0" u="none" strike="noStrike" dirty="0">
                <a:effectLst/>
                <a:highlight>
                  <a:srgbClr val="FFFF00"/>
                </a:highlight>
              </a:rPr>
              <a:t>Customer Journey Phase:</a:t>
            </a:r>
            <a:r>
              <a:rPr lang="en-CA" sz="2000" b="0" i="0" u="none" strike="noStrike" dirty="0">
                <a:effectLst/>
                <a:highlight>
                  <a:srgbClr val="FFFF00"/>
                </a:highlight>
              </a:rPr>
              <a:t> Evaluation and Decision</a:t>
            </a:r>
          </a:p>
          <a:p>
            <a:pPr marL="0" indent="0">
              <a:lnSpc>
                <a:spcPct val="90000"/>
              </a:lnSpc>
              <a:buNone/>
            </a:pPr>
            <a:endParaRPr lang="en-CA" sz="2000" b="1" i="0" u="none" strike="noStrike" dirty="0">
              <a:effectLst/>
            </a:endParaRPr>
          </a:p>
          <a:p>
            <a:pPr marL="0" indent="0">
              <a:lnSpc>
                <a:spcPct val="90000"/>
              </a:lnSpc>
              <a:buNone/>
            </a:pPr>
            <a:r>
              <a:rPr lang="en-CA" sz="2000" b="1" i="0" u="none" strike="noStrike" dirty="0">
                <a:effectLst/>
              </a:rPr>
              <a:t>Impact:</a:t>
            </a:r>
            <a:endParaRPr lang="en-CA" sz="2000" b="0" i="0" u="none" strike="noStrike" dirty="0">
              <a:effectLst/>
            </a:endParaRPr>
          </a:p>
          <a:p>
            <a:pPr>
              <a:lnSpc>
                <a:spcPct val="90000"/>
              </a:lnSpc>
              <a:buFont typeface="Arial" panose="020B0604020202020204" pitchFamily="34" charset="0"/>
              <a:buChar char="•"/>
            </a:pPr>
            <a:r>
              <a:rPr lang="en-CA" sz="2000" b="1" i="0" u="none" strike="noStrike" dirty="0">
                <a:effectLst/>
              </a:rPr>
              <a:t>Understanding Customer Needs:</a:t>
            </a:r>
            <a:r>
              <a:rPr lang="en-CA" sz="2000" b="0" i="0" u="none" strike="noStrike" dirty="0">
                <a:effectLst/>
              </a:rPr>
              <a:t> </a:t>
            </a:r>
          </a:p>
          <a:p>
            <a:pPr lvl="1">
              <a:lnSpc>
                <a:spcPct val="90000"/>
              </a:lnSpc>
              <a:buFont typeface="Arial" panose="020B0604020202020204" pitchFamily="34" charset="0"/>
              <a:buChar char="•"/>
            </a:pPr>
            <a:r>
              <a:rPr lang="en-CA" sz="2000" dirty="0"/>
              <a:t>Growth Mindset</a:t>
            </a:r>
            <a:r>
              <a:rPr lang="en-CA" sz="2000" b="0" i="0" u="none" strike="noStrike" dirty="0">
                <a:effectLst/>
              </a:rPr>
              <a:t> professionals, like chess players, need to anticipate the moves of their counterparts. By understanding and anticipating customer needs, questions, and objections, sales teams can be better prepared to address concerns and provide relevant information that guides customers toward a purchase decision</a:t>
            </a:r>
            <a:endParaRPr lang="en-CA" sz="2000" dirty="0"/>
          </a:p>
          <a:p>
            <a:pPr marL="457200" lvl="1" indent="0">
              <a:lnSpc>
                <a:spcPct val="90000"/>
              </a:lnSpc>
              <a:buNone/>
            </a:pPr>
            <a:endParaRPr lang="en-CA" sz="2000" b="0" i="0" u="none" strike="noStrike" dirty="0">
              <a:effectLst/>
            </a:endParaRPr>
          </a:p>
        </p:txBody>
      </p:sp>
      <p:pic>
        <p:nvPicPr>
          <p:cNvPr id="5" name="Picture 4" descr="Checkmate in a chess game">
            <a:extLst>
              <a:ext uri="{FF2B5EF4-FFF2-40B4-BE49-F238E27FC236}">
                <a16:creationId xmlns:a16="http://schemas.microsoft.com/office/drawing/2014/main" id="{87235602-B59B-1D66-602E-C41CBDE5005B}"/>
              </a:ext>
            </a:extLst>
          </p:cNvPr>
          <p:cNvPicPr>
            <a:picLocks noChangeAspect="1"/>
          </p:cNvPicPr>
          <p:nvPr/>
        </p:nvPicPr>
        <p:blipFill rotWithShape="1">
          <a:blip r:embed="rId2"/>
          <a:srcRect l="24045" r="26559" b="2"/>
          <a:stretch/>
        </p:blipFill>
        <p:spPr>
          <a:xfrm>
            <a:off x="6667928" y="10"/>
            <a:ext cx="2473786"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0060" y="325369"/>
            <a:ext cx="3276451" cy="893473"/>
          </a:xfrm>
        </p:spPr>
        <p:txBody>
          <a:bodyPr anchor="b">
            <a:normAutofit/>
          </a:bodyPr>
          <a:lstStyle/>
          <a:p>
            <a:r>
              <a:rPr lang="en-CA" sz="4700" b="1" dirty="0">
                <a:solidFill>
                  <a:srgbClr val="C00000"/>
                </a:solidFill>
              </a:rPr>
              <a:t>Adaptability</a:t>
            </a:r>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60" y="2586994"/>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66776" y="-600"/>
                  <a:pt x="322756" y="3201"/>
                  <a:pt x="625450" y="0"/>
                </a:cubicBezTo>
                <a:cubicBezTo>
                  <a:pt x="928144" y="-3201"/>
                  <a:pt x="968141" y="9269"/>
                  <a:pt x="1224839" y="0"/>
                </a:cubicBezTo>
                <a:cubicBezTo>
                  <a:pt x="1481537" y="-9269"/>
                  <a:pt x="1569059" y="21947"/>
                  <a:pt x="1824228" y="0"/>
                </a:cubicBezTo>
                <a:cubicBezTo>
                  <a:pt x="2079397" y="-21947"/>
                  <a:pt x="2326053" y="-10194"/>
                  <a:pt x="2606040" y="0"/>
                </a:cubicBezTo>
                <a:cubicBezTo>
                  <a:pt x="2605462" y="4771"/>
                  <a:pt x="2606793" y="12323"/>
                  <a:pt x="2606040" y="18288"/>
                </a:cubicBezTo>
                <a:cubicBezTo>
                  <a:pt x="2256758" y="31410"/>
                  <a:pt x="2173673" y="-12878"/>
                  <a:pt x="1902409" y="18288"/>
                </a:cubicBezTo>
                <a:cubicBezTo>
                  <a:pt x="1631145" y="49454"/>
                  <a:pt x="1461378" y="5466"/>
                  <a:pt x="1276960" y="18288"/>
                </a:cubicBezTo>
                <a:cubicBezTo>
                  <a:pt x="1092542" y="31110"/>
                  <a:pt x="890442" y="13213"/>
                  <a:pt x="677570" y="18288"/>
                </a:cubicBezTo>
                <a:cubicBezTo>
                  <a:pt x="464698" y="23364"/>
                  <a:pt x="187648" y="35837"/>
                  <a:pt x="0" y="18288"/>
                </a:cubicBezTo>
                <a:cubicBezTo>
                  <a:pt x="841" y="12879"/>
                  <a:pt x="-726" y="3977"/>
                  <a:pt x="0" y="0"/>
                </a:cubicBezTo>
                <a:close/>
              </a:path>
              <a:path w="2606040" h="18288" stroke="0" extrusionOk="0">
                <a:moveTo>
                  <a:pt x="0" y="0"/>
                </a:moveTo>
                <a:cubicBezTo>
                  <a:pt x="197231" y="3803"/>
                  <a:pt x="358914" y="-9291"/>
                  <a:pt x="599389" y="0"/>
                </a:cubicBezTo>
                <a:cubicBezTo>
                  <a:pt x="839864" y="9291"/>
                  <a:pt x="979371" y="8509"/>
                  <a:pt x="1303020" y="0"/>
                </a:cubicBezTo>
                <a:cubicBezTo>
                  <a:pt x="1626669" y="-8509"/>
                  <a:pt x="1726300" y="7440"/>
                  <a:pt x="1876349" y="0"/>
                </a:cubicBezTo>
                <a:cubicBezTo>
                  <a:pt x="2026398" y="-7440"/>
                  <a:pt x="2430712" y="17957"/>
                  <a:pt x="2606040" y="0"/>
                </a:cubicBezTo>
                <a:cubicBezTo>
                  <a:pt x="2605426" y="8857"/>
                  <a:pt x="2606544" y="13619"/>
                  <a:pt x="2606040" y="18288"/>
                </a:cubicBezTo>
                <a:cubicBezTo>
                  <a:pt x="2393024" y="2241"/>
                  <a:pt x="2191161" y="39259"/>
                  <a:pt x="1980590" y="18288"/>
                </a:cubicBezTo>
                <a:cubicBezTo>
                  <a:pt x="1770019" y="-2683"/>
                  <a:pt x="1476440" y="36114"/>
                  <a:pt x="1276960" y="18288"/>
                </a:cubicBezTo>
                <a:cubicBezTo>
                  <a:pt x="1077480" y="463"/>
                  <a:pt x="880988" y="42125"/>
                  <a:pt x="651510" y="18288"/>
                </a:cubicBezTo>
                <a:cubicBezTo>
                  <a:pt x="422032" y="-5549"/>
                  <a:pt x="130744" y="-1947"/>
                  <a:pt x="0" y="18288"/>
                </a:cubicBezTo>
                <a:cubicBezTo>
                  <a:pt x="-487" y="10816"/>
                  <a:pt x="-839" y="6058"/>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0" y="1937851"/>
            <a:ext cx="6891633" cy="3320668"/>
          </a:xfrm>
        </p:spPr>
        <p:txBody>
          <a:bodyPr>
            <a:noAutofit/>
          </a:bodyPr>
          <a:lstStyle/>
          <a:p>
            <a:pPr marL="0" indent="0">
              <a:lnSpc>
                <a:spcPct val="90000"/>
              </a:lnSpc>
              <a:buNone/>
            </a:pPr>
            <a:r>
              <a:rPr lang="en-CA" sz="2000" b="1" i="0" u="none" strike="noStrike" dirty="0">
                <a:effectLst/>
                <a:highlight>
                  <a:srgbClr val="FFFF00"/>
                </a:highlight>
              </a:rPr>
              <a:t>Customer Journey Phase:</a:t>
            </a:r>
            <a:r>
              <a:rPr lang="en-CA" sz="2000" b="0" i="0" u="none" strike="noStrike" dirty="0">
                <a:effectLst/>
                <a:highlight>
                  <a:srgbClr val="FFFF00"/>
                </a:highlight>
              </a:rPr>
              <a:t> Purchase and Post-Purchase</a:t>
            </a:r>
          </a:p>
          <a:p>
            <a:pPr marL="0" indent="0">
              <a:lnSpc>
                <a:spcPct val="90000"/>
              </a:lnSpc>
              <a:buNone/>
            </a:pPr>
            <a:endParaRPr lang="en-CA" sz="2000" b="1" i="0" u="none" strike="noStrike" dirty="0">
              <a:effectLst/>
            </a:endParaRPr>
          </a:p>
          <a:p>
            <a:pPr marL="0" indent="0">
              <a:lnSpc>
                <a:spcPct val="90000"/>
              </a:lnSpc>
              <a:buNone/>
            </a:pPr>
            <a:r>
              <a:rPr lang="en-CA" sz="2000" b="1" i="0" u="none" strike="noStrike" dirty="0">
                <a:effectLst/>
              </a:rPr>
              <a:t>Impact:</a:t>
            </a:r>
            <a:endParaRPr lang="en-CA" sz="2000" b="0" i="0" u="none" strike="noStrike" dirty="0">
              <a:effectLst/>
            </a:endParaRPr>
          </a:p>
          <a:p>
            <a:pPr>
              <a:lnSpc>
                <a:spcPct val="90000"/>
              </a:lnSpc>
              <a:buFont typeface="Arial" panose="020B0604020202020204" pitchFamily="34" charset="0"/>
              <a:buChar char="•"/>
            </a:pPr>
            <a:r>
              <a:rPr lang="en-CA" sz="2000" b="1" i="0" u="none" strike="noStrike" dirty="0">
                <a:effectLst/>
              </a:rPr>
              <a:t>Flexibility in Approach:</a:t>
            </a:r>
            <a:r>
              <a:rPr lang="en-CA" sz="2000" b="0" i="0" u="none" strike="noStrike" dirty="0">
                <a:effectLst/>
              </a:rPr>
              <a:t> </a:t>
            </a:r>
          </a:p>
          <a:p>
            <a:pPr lvl="1">
              <a:lnSpc>
                <a:spcPct val="90000"/>
              </a:lnSpc>
              <a:buFont typeface="Arial" panose="020B0604020202020204" pitchFamily="34" charset="0"/>
              <a:buChar char="•"/>
            </a:pPr>
            <a:r>
              <a:rPr lang="en-CA" sz="2000" b="0" i="0" u="none" strike="noStrike" dirty="0">
                <a:effectLst/>
              </a:rPr>
              <a:t>Just as a chess player must adapt to an opponent’s unexpected moves, </a:t>
            </a:r>
            <a:r>
              <a:rPr lang="en-CA" sz="2000" dirty="0"/>
              <a:t>growth </a:t>
            </a:r>
            <a:r>
              <a:rPr lang="en-CA" sz="2000" b="0" i="0" u="none" strike="noStrike" dirty="0">
                <a:effectLst/>
              </a:rPr>
              <a:t>professionals must be flexible and adaptable in their approach. This means being able to pivot strategies based on real-time feedback and changing customer needs, ensuring that the sales process remains aligned with the customer’s journey.</a:t>
            </a:r>
          </a:p>
          <a:p>
            <a:pPr>
              <a:lnSpc>
                <a:spcPct val="90000"/>
              </a:lnSpc>
              <a:buFont typeface="Arial" panose="020B0604020202020204" pitchFamily="34" charset="0"/>
              <a:buChar char="•"/>
            </a:pPr>
            <a:r>
              <a:rPr lang="en-CA" sz="2000" b="1" i="0" u="none" strike="noStrike" dirty="0">
                <a:effectLst/>
              </a:rPr>
              <a:t>Handling Unexpected Issues:</a:t>
            </a:r>
            <a:r>
              <a:rPr lang="en-CA" sz="2000" b="0" i="0" u="none" strike="noStrike" dirty="0">
                <a:effectLst/>
              </a:rPr>
              <a:t> </a:t>
            </a:r>
          </a:p>
          <a:p>
            <a:pPr lvl="1">
              <a:lnSpc>
                <a:spcPct val="90000"/>
              </a:lnSpc>
              <a:buFont typeface="Arial" panose="020B0604020202020204" pitchFamily="34" charset="0"/>
              <a:buChar char="•"/>
            </a:pPr>
            <a:r>
              <a:rPr lang="en-CA" sz="2000" b="0" i="0" u="none" strike="noStrike" dirty="0">
                <a:effectLst/>
              </a:rPr>
              <a:t>Adaptability is crucial during the purchase phase when unexpected issues or last-minute concerns might arise. Sales teams that can quickly adjust their approach and offer solutions are more likely to close deals and satisfy customers.</a:t>
            </a:r>
          </a:p>
        </p:txBody>
      </p:sp>
      <p:pic>
        <p:nvPicPr>
          <p:cNvPr id="5" name="Picture 4" descr="Checkmate in a chess game">
            <a:extLst>
              <a:ext uri="{FF2B5EF4-FFF2-40B4-BE49-F238E27FC236}">
                <a16:creationId xmlns:a16="http://schemas.microsoft.com/office/drawing/2014/main" id="{2A4B86D6-3B8D-6061-B306-2F38C06E1540}"/>
              </a:ext>
            </a:extLst>
          </p:cNvPr>
          <p:cNvPicPr>
            <a:picLocks noChangeAspect="1"/>
          </p:cNvPicPr>
          <p:nvPr/>
        </p:nvPicPr>
        <p:blipFill rotWithShape="1">
          <a:blip r:embed="rId2"/>
          <a:srcRect l="24045" r="26559" b="2"/>
          <a:stretch/>
        </p:blipFill>
        <p:spPr>
          <a:xfrm>
            <a:off x="6308333" y="10"/>
            <a:ext cx="2833381"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44854" y="78311"/>
            <a:ext cx="3276451" cy="839685"/>
          </a:xfrm>
        </p:spPr>
        <p:txBody>
          <a:bodyPr anchor="b">
            <a:normAutofit/>
          </a:bodyPr>
          <a:lstStyle/>
          <a:p>
            <a:r>
              <a:rPr lang="en-CA" sz="4700" b="1" dirty="0">
                <a:solidFill>
                  <a:srgbClr val="C00000"/>
                </a:solidFill>
              </a:rPr>
              <a:t>Patience</a:t>
            </a:r>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60" y="2586994"/>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66776" y="-600"/>
                  <a:pt x="322756" y="3201"/>
                  <a:pt x="625450" y="0"/>
                </a:cubicBezTo>
                <a:cubicBezTo>
                  <a:pt x="928144" y="-3201"/>
                  <a:pt x="968141" y="9269"/>
                  <a:pt x="1224839" y="0"/>
                </a:cubicBezTo>
                <a:cubicBezTo>
                  <a:pt x="1481537" y="-9269"/>
                  <a:pt x="1569059" y="21947"/>
                  <a:pt x="1824228" y="0"/>
                </a:cubicBezTo>
                <a:cubicBezTo>
                  <a:pt x="2079397" y="-21947"/>
                  <a:pt x="2326053" y="-10194"/>
                  <a:pt x="2606040" y="0"/>
                </a:cubicBezTo>
                <a:cubicBezTo>
                  <a:pt x="2605462" y="4771"/>
                  <a:pt x="2606793" y="12323"/>
                  <a:pt x="2606040" y="18288"/>
                </a:cubicBezTo>
                <a:cubicBezTo>
                  <a:pt x="2256758" y="31410"/>
                  <a:pt x="2173673" y="-12878"/>
                  <a:pt x="1902409" y="18288"/>
                </a:cubicBezTo>
                <a:cubicBezTo>
                  <a:pt x="1631145" y="49454"/>
                  <a:pt x="1461378" y="5466"/>
                  <a:pt x="1276960" y="18288"/>
                </a:cubicBezTo>
                <a:cubicBezTo>
                  <a:pt x="1092542" y="31110"/>
                  <a:pt x="890442" y="13213"/>
                  <a:pt x="677570" y="18288"/>
                </a:cubicBezTo>
                <a:cubicBezTo>
                  <a:pt x="464698" y="23364"/>
                  <a:pt x="187648" y="35837"/>
                  <a:pt x="0" y="18288"/>
                </a:cubicBezTo>
                <a:cubicBezTo>
                  <a:pt x="841" y="12879"/>
                  <a:pt x="-726" y="3977"/>
                  <a:pt x="0" y="0"/>
                </a:cubicBezTo>
                <a:close/>
              </a:path>
              <a:path w="2606040" h="18288" stroke="0" extrusionOk="0">
                <a:moveTo>
                  <a:pt x="0" y="0"/>
                </a:moveTo>
                <a:cubicBezTo>
                  <a:pt x="197231" y="3803"/>
                  <a:pt x="358914" y="-9291"/>
                  <a:pt x="599389" y="0"/>
                </a:cubicBezTo>
                <a:cubicBezTo>
                  <a:pt x="839864" y="9291"/>
                  <a:pt x="979371" y="8509"/>
                  <a:pt x="1303020" y="0"/>
                </a:cubicBezTo>
                <a:cubicBezTo>
                  <a:pt x="1626669" y="-8509"/>
                  <a:pt x="1726300" y="7440"/>
                  <a:pt x="1876349" y="0"/>
                </a:cubicBezTo>
                <a:cubicBezTo>
                  <a:pt x="2026398" y="-7440"/>
                  <a:pt x="2430712" y="17957"/>
                  <a:pt x="2606040" y="0"/>
                </a:cubicBezTo>
                <a:cubicBezTo>
                  <a:pt x="2605426" y="8857"/>
                  <a:pt x="2606544" y="13619"/>
                  <a:pt x="2606040" y="18288"/>
                </a:cubicBezTo>
                <a:cubicBezTo>
                  <a:pt x="2393024" y="2241"/>
                  <a:pt x="2191161" y="39259"/>
                  <a:pt x="1980590" y="18288"/>
                </a:cubicBezTo>
                <a:cubicBezTo>
                  <a:pt x="1770019" y="-2683"/>
                  <a:pt x="1476440" y="36114"/>
                  <a:pt x="1276960" y="18288"/>
                </a:cubicBezTo>
                <a:cubicBezTo>
                  <a:pt x="1077480" y="463"/>
                  <a:pt x="880988" y="42125"/>
                  <a:pt x="651510" y="18288"/>
                </a:cubicBezTo>
                <a:cubicBezTo>
                  <a:pt x="422032" y="-5549"/>
                  <a:pt x="130744" y="-1947"/>
                  <a:pt x="0" y="18288"/>
                </a:cubicBezTo>
                <a:cubicBezTo>
                  <a:pt x="-487" y="10816"/>
                  <a:pt x="-839" y="6058"/>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44854" y="1925664"/>
            <a:ext cx="6310952" cy="3320668"/>
          </a:xfrm>
        </p:spPr>
        <p:txBody>
          <a:bodyPr>
            <a:noAutofit/>
          </a:bodyPr>
          <a:lstStyle/>
          <a:p>
            <a:pPr marL="0" indent="0">
              <a:lnSpc>
                <a:spcPct val="90000"/>
              </a:lnSpc>
              <a:buNone/>
            </a:pPr>
            <a:r>
              <a:rPr lang="en-CA" sz="2000" b="1" i="0" u="none" strike="noStrike" dirty="0">
                <a:effectLst/>
                <a:highlight>
                  <a:srgbClr val="FFFF00"/>
                </a:highlight>
              </a:rPr>
              <a:t>Customer Journey Phase:</a:t>
            </a:r>
            <a:r>
              <a:rPr lang="en-CA" sz="2000" b="0" i="0" u="none" strike="noStrike" dirty="0">
                <a:effectLst/>
                <a:highlight>
                  <a:srgbClr val="FFFF00"/>
                </a:highlight>
              </a:rPr>
              <a:t> Entire Journey</a:t>
            </a:r>
          </a:p>
          <a:p>
            <a:pPr marL="0" indent="0">
              <a:lnSpc>
                <a:spcPct val="90000"/>
              </a:lnSpc>
              <a:buNone/>
            </a:pPr>
            <a:r>
              <a:rPr lang="en-CA" sz="2000" b="1" i="0" u="none" strike="noStrike" dirty="0">
                <a:effectLst/>
              </a:rPr>
              <a:t>Impact:</a:t>
            </a:r>
            <a:endParaRPr lang="en-CA" sz="2000" b="0" i="0" u="none" strike="noStrike" dirty="0">
              <a:effectLst/>
            </a:endParaRPr>
          </a:p>
          <a:p>
            <a:pPr>
              <a:lnSpc>
                <a:spcPct val="90000"/>
              </a:lnSpc>
              <a:buFont typeface="Arial" panose="020B0604020202020204" pitchFamily="34" charset="0"/>
              <a:buChar char="•"/>
            </a:pPr>
            <a:r>
              <a:rPr lang="en-CA" sz="2000" b="1" i="0" u="none" strike="noStrike" dirty="0">
                <a:effectLst/>
              </a:rPr>
              <a:t>Building Relationships:</a:t>
            </a:r>
            <a:r>
              <a:rPr lang="en-CA" sz="2000" b="0" i="0" u="none" strike="noStrike" dirty="0">
                <a:effectLst/>
              </a:rPr>
              <a:t> </a:t>
            </a:r>
          </a:p>
          <a:p>
            <a:pPr lvl="1">
              <a:lnSpc>
                <a:spcPct val="90000"/>
              </a:lnSpc>
              <a:buFont typeface="Arial" panose="020B0604020202020204" pitchFamily="34" charset="0"/>
              <a:buChar char="•"/>
            </a:pPr>
            <a:r>
              <a:rPr lang="en-CA" sz="2000" b="0" i="0" u="none" strike="noStrike" dirty="0">
                <a:effectLst/>
              </a:rPr>
              <a:t>Like chess, where patience is key to waiting for the right moment to make a decisive move, </a:t>
            </a:r>
            <a:r>
              <a:rPr lang="en-CA" sz="2000" dirty="0"/>
              <a:t>growth mindset</a:t>
            </a:r>
            <a:r>
              <a:rPr lang="en-CA" sz="2000" b="0" i="0" u="none" strike="noStrike" dirty="0">
                <a:effectLst/>
              </a:rPr>
              <a:t> require patience in building and nurturing customer relationships. Rushing the process can lead to missed opportunities and customer dissatisfaction. Patience ensures that relationships are built on trust and mutual understanding.</a:t>
            </a:r>
          </a:p>
          <a:p>
            <a:pPr>
              <a:lnSpc>
                <a:spcPct val="90000"/>
              </a:lnSpc>
              <a:buFont typeface="Arial" panose="020B0604020202020204" pitchFamily="34" charset="0"/>
              <a:buChar char="•"/>
            </a:pPr>
            <a:r>
              <a:rPr lang="en-CA" sz="2000" b="1" i="0" u="none" strike="noStrike" dirty="0">
                <a:effectLst/>
              </a:rPr>
              <a:t>Long-Term Focus:</a:t>
            </a:r>
            <a:r>
              <a:rPr lang="en-CA" sz="2000" b="0" i="0" u="none" strike="noStrike" dirty="0">
                <a:effectLst/>
              </a:rPr>
              <a:t> </a:t>
            </a:r>
          </a:p>
          <a:p>
            <a:pPr lvl="1">
              <a:lnSpc>
                <a:spcPct val="90000"/>
              </a:lnSpc>
              <a:buFont typeface="Arial" panose="020B0604020202020204" pitchFamily="34" charset="0"/>
              <a:buChar char="•"/>
            </a:pPr>
            <a:r>
              <a:rPr lang="en-CA" sz="2000" b="0" i="0" u="none" strike="noStrike" dirty="0">
                <a:effectLst/>
              </a:rPr>
              <a:t>Sales professionals with patience are better equipped to focus on long-term goals rather than just immediate gains. This mindset fosters customer loyalty and retention, as the sales team is seen as a partner </a:t>
            </a:r>
            <a:r>
              <a:rPr lang="en-CA" sz="1400" b="0" i="0" u="none" strike="noStrike" dirty="0">
                <a:effectLst/>
              </a:rPr>
              <a:t>invested in the customer’s ongoing success and satisfaction.</a:t>
            </a:r>
          </a:p>
        </p:txBody>
      </p:sp>
      <p:pic>
        <p:nvPicPr>
          <p:cNvPr id="5" name="Picture 4" descr="Checkmate in a chess game">
            <a:extLst>
              <a:ext uri="{FF2B5EF4-FFF2-40B4-BE49-F238E27FC236}">
                <a16:creationId xmlns:a16="http://schemas.microsoft.com/office/drawing/2014/main" id="{26873BDE-5CB5-1F5E-C777-1904CBD97E40}"/>
              </a:ext>
            </a:extLst>
          </p:cNvPr>
          <p:cNvPicPr>
            <a:picLocks noChangeAspect="1"/>
          </p:cNvPicPr>
          <p:nvPr/>
        </p:nvPicPr>
        <p:blipFill rotWithShape="1">
          <a:blip r:embed="rId2"/>
          <a:srcRect l="24045" r="26559" b="2"/>
          <a:stretch/>
        </p:blipFill>
        <p:spPr>
          <a:xfrm>
            <a:off x="6369978" y="10"/>
            <a:ext cx="2771736"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fontScale="90000"/>
          </a:bodyPr>
          <a:lstStyle/>
          <a:p>
            <a:r>
              <a:rPr lang="en-CA" sz="4700" b="1" dirty="0">
                <a:solidFill>
                  <a:srgbClr val="C00000"/>
                </a:solidFill>
              </a:rPr>
              <a:t>The Monkey Mind – </a:t>
            </a:r>
            <a:br>
              <a:rPr lang="en-CA" sz="4700" b="1" dirty="0">
                <a:solidFill>
                  <a:srgbClr val="C00000"/>
                </a:solidFill>
              </a:rPr>
            </a:br>
            <a:r>
              <a:rPr lang="en-CA" sz="4700" b="1" dirty="0">
                <a:solidFill>
                  <a:srgbClr val="C00000"/>
                </a:solidFill>
              </a:rPr>
              <a:t>The Power of Thought</a:t>
            </a:r>
          </a:p>
        </p:txBody>
      </p:sp>
      <p:sp>
        <p:nvSpPr>
          <p:cNvPr id="1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onnsiteX0" fmla="*/ 0 w 7818120"/>
              <a:gd name="connsiteY0" fmla="*/ 0 h 18288"/>
              <a:gd name="connsiteX1" fmla="*/ 416966 w 7818120"/>
              <a:gd name="connsiteY1" fmla="*/ 0 h 18288"/>
              <a:gd name="connsiteX2" fmla="*/ 1146658 w 7818120"/>
              <a:gd name="connsiteY2" fmla="*/ 0 h 18288"/>
              <a:gd name="connsiteX3" fmla="*/ 1563624 w 7818120"/>
              <a:gd name="connsiteY3" fmla="*/ 0 h 18288"/>
              <a:gd name="connsiteX4" fmla="*/ 2136953 w 7818120"/>
              <a:gd name="connsiteY4" fmla="*/ 0 h 18288"/>
              <a:gd name="connsiteX5" fmla="*/ 2944825 w 7818120"/>
              <a:gd name="connsiteY5" fmla="*/ 0 h 18288"/>
              <a:gd name="connsiteX6" fmla="*/ 3596335 w 7818120"/>
              <a:gd name="connsiteY6" fmla="*/ 0 h 18288"/>
              <a:gd name="connsiteX7" fmla="*/ 4326026 w 7818120"/>
              <a:gd name="connsiteY7" fmla="*/ 0 h 18288"/>
              <a:gd name="connsiteX8" fmla="*/ 4899355 w 7818120"/>
              <a:gd name="connsiteY8" fmla="*/ 0 h 18288"/>
              <a:gd name="connsiteX9" fmla="*/ 5550865 w 7818120"/>
              <a:gd name="connsiteY9" fmla="*/ 0 h 18288"/>
              <a:gd name="connsiteX10" fmla="*/ 6358738 w 7818120"/>
              <a:gd name="connsiteY10" fmla="*/ 0 h 18288"/>
              <a:gd name="connsiteX11" fmla="*/ 6853885 w 7818120"/>
              <a:gd name="connsiteY11" fmla="*/ 0 h 18288"/>
              <a:gd name="connsiteX12" fmla="*/ 7818120 w 7818120"/>
              <a:gd name="connsiteY12" fmla="*/ 0 h 18288"/>
              <a:gd name="connsiteX13" fmla="*/ 7818120 w 7818120"/>
              <a:gd name="connsiteY13" fmla="*/ 18288 h 18288"/>
              <a:gd name="connsiteX14" fmla="*/ 7244791 w 7818120"/>
              <a:gd name="connsiteY14" fmla="*/ 18288 h 18288"/>
              <a:gd name="connsiteX15" fmla="*/ 6827825 w 7818120"/>
              <a:gd name="connsiteY15" fmla="*/ 18288 h 18288"/>
              <a:gd name="connsiteX16" fmla="*/ 6176315 w 7818120"/>
              <a:gd name="connsiteY16" fmla="*/ 18288 h 18288"/>
              <a:gd name="connsiteX17" fmla="*/ 5681167 w 7818120"/>
              <a:gd name="connsiteY17" fmla="*/ 18288 h 18288"/>
              <a:gd name="connsiteX18" fmla="*/ 5029657 w 7818120"/>
              <a:gd name="connsiteY18" fmla="*/ 18288 h 18288"/>
              <a:gd name="connsiteX19" fmla="*/ 4378147 w 7818120"/>
              <a:gd name="connsiteY19" fmla="*/ 18288 h 18288"/>
              <a:gd name="connsiteX20" fmla="*/ 3726637 w 7818120"/>
              <a:gd name="connsiteY20" fmla="*/ 18288 h 18288"/>
              <a:gd name="connsiteX21" fmla="*/ 3075127 w 7818120"/>
              <a:gd name="connsiteY21" fmla="*/ 18288 h 18288"/>
              <a:gd name="connsiteX22" fmla="*/ 2501798 w 7818120"/>
              <a:gd name="connsiteY22" fmla="*/ 18288 h 18288"/>
              <a:gd name="connsiteX23" fmla="*/ 1772107 w 7818120"/>
              <a:gd name="connsiteY23" fmla="*/ 18288 h 18288"/>
              <a:gd name="connsiteX24" fmla="*/ 1120597 w 7818120"/>
              <a:gd name="connsiteY24" fmla="*/ 18288 h 18288"/>
              <a:gd name="connsiteX25" fmla="*/ 0 w 7818120"/>
              <a:gd name="connsiteY25" fmla="*/ 18288 h 18288"/>
              <a:gd name="connsiteX26" fmla="*/ 0 w 7818120"/>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0798496-AE6F-4D7F-5C47-D4EF39FA6A72}"/>
              </a:ext>
            </a:extLst>
          </p:cNvPr>
          <p:cNvGraphicFramePr>
            <a:graphicFrameLocks noGrp="1"/>
          </p:cNvGraphicFramePr>
          <p:nvPr>
            <p:ph idx="1"/>
            <p:extLst>
              <p:ext uri="{D42A27DB-BD31-4B8C-83A1-F6EECF244321}">
                <p14:modId xmlns:p14="http://schemas.microsoft.com/office/powerpoint/2010/main" val="2633081099"/>
              </p:ext>
            </p:extLst>
          </p:nvPr>
        </p:nvGraphicFramePr>
        <p:xfrm>
          <a:off x="628650" y="2228087"/>
          <a:ext cx="7886700" cy="44050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6" name="Rectangle 4105">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318989-6B23-93DD-3678-BCB6DF53A8CD}"/>
              </a:ext>
            </a:extLst>
          </p:cNvPr>
          <p:cNvSpPr>
            <a:spLocks noGrp="1"/>
          </p:cNvSpPr>
          <p:nvPr>
            <p:ph type="title"/>
          </p:nvPr>
        </p:nvSpPr>
        <p:spPr>
          <a:xfrm>
            <a:off x="480060" y="325369"/>
            <a:ext cx="3276451" cy="1956841"/>
          </a:xfrm>
        </p:spPr>
        <p:txBody>
          <a:bodyPr anchor="b">
            <a:normAutofit/>
          </a:bodyPr>
          <a:lstStyle/>
          <a:p>
            <a:pPr>
              <a:lnSpc>
                <a:spcPct val="90000"/>
              </a:lnSpc>
            </a:pPr>
            <a:r>
              <a:rPr lang="en-US" sz="4300"/>
              <a:t>YES, lives in the land of No</a:t>
            </a:r>
          </a:p>
        </p:txBody>
      </p:sp>
      <p:sp>
        <p:nvSpPr>
          <p:cNvPr id="4105"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60" y="2586994"/>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66776" y="-600"/>
                  <a:pt x="322756" y="3201"/>
                  <a:pt x="625450" y="0"/>
                </a:cubicBezTo>
                <a:cubicBezTo>
                  <a:pt x="928144" y="-3201"/>
                  <a:pt x="968141" y="9269"/>
                  <a:pt x="1224839" y="0"/>
                </a:cubicBezTo>
                <a:cubicBezTo>
                  <a:pt x="1481537" y="-9269"/>
                  <a:pt x="1569059" y="21947"/>
                  <a:pt x="1824228" y="0"/>
                </a:cubicBezTo>
                <a:cubicBezTo>
                  <a:pt x="2079397" y="-21947"/>
                  <a:pt x="2326053" y="-10194"/>
                  <a:pt x="2606040" y="0"/>
                </a:cubicBezTo>
                <a:cubicBezTo>
                  <a:pt x="2605462" y="4771"/>
                  <a:pt x="2606793" y="12323"/>
                  <a:pt x="2606040" y="18288"/>
                </a:cubicBezTo>
                <a:cubicBezTo>
                  <a:pt x="2256758" y="31410"/>
                  <a:pt x="2173673" y="-12878"/>
                  <a:pt x="1902409" y="18288"/>
                </a:cubicBezTo>
                <a:cubicBezTo>
                  <a:pt x="1631145" y="49454"/>
                  <a:pt x="1461378" y="5466"/>
                  <a:pt x="1276960" y="18288"/>
                </a:cubicBezTo>
                <a:cubicBezTo>
                  <a:pt x="1092542" y="31110"/>
                  <a:pt x="890442" y="13213"/>
                  <a:pt x="677570" y="18288"/>
                </a:cubicBezTo>
                <a:cubicBezTo>
                  <a:pt x="464698" y="23364"/>
                  <a:pt x="187648" y="35837"/>
                  <a:pt x="0" y="18288"/>
                </a:cubicBezTo>
                <a:cubicBezTo>
                  <a:pt x="841" y="12879"/>
                  <a:pt x="-726" y="3977"/>
                  <a:pt x="0" y="0"/>
                </a:cubicBezTo>
                <a:close/>
              </a:path>
              <a:path w="2606040" h="18288" stroke="0" extrusionOk="0">
                <a:moveTo>
                  <a:pt x="0" y="0"/>
                </a:moveTo>
                <a:cubicBezTo>
                  <a:pt x="197231" y="3803"/>
                  <a:pt x="358914" y="-9291"/>
                  <a:pt x="599389" y="0"/>
                </a:cubicBezTo>
                <a:cubicBezTo>
                  <a:pt x="839864" y="9291"/>
                  <a:pt x="979371" y="8509"/>
                  <a:pt x="1303020" y="0"/>
                </a:cubicBezTo>
                <a:cubicBezTo>
                  <a:pt x="1626669" y="-8509"/>
                  <a:pt x="1726300" y="7440"/>
                  <a:pt x="1876349" y="0"/>
                </a:cubicBezTo>
                <a:cubicBezTo>
                  <a:pt x="2026398" y="-7440"/>
                  <a:pt x="2430712" y="17957"/>
                  <a:pt x="2606040" y="0"/>
                </a:cubicBezTo>
                <a:cubicBezTo>
                  <a:pt x="2605426" y="8857"/>
                  <a:pt x="2606544" y="13619"/>
                  <a:pt x="2606040" y="18288"/>
                </a:cubicBezTo>
                <a:cubicBezTo>
                  <a:pt x="2393024" y="2241"/>
                  <a:pt x="2191161" y="39259"/>
                  <a:pt x="1980590" y="18288"/>
                </a:cubicBezTo>
                <a:cubicBezTo>
                  <a:pt x="1770019" y="-2683"/>
                  <a:pt x="1476440" y="36114"/>
                  <a:pt x="1276960" y="18288"/>
                </a:cubicBezTo>
                <a:cubicBezTo>
                  <a:pt x="1077480" y="463"/>
                  <a:pt x="880988" y="42125"/>
                  <a:pt x="651510" y="18288"/>
                </a:cubicBezTo>
                <a:cubicBezTo>
                  <a:pt x="422032" y="-5549"/>
                  <a:pt x="130744" y="-1947"/>
                  <a:pt x="0" y="18288"/>
                </a:cubicBezTo>
                <a:cubicBezTo>
                  <a:pt x="-487" y="10816"/>
                  <a:pt x="-839" y="6058"/>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69C67F4-2435-4193-764A-27EB38CABC96}"/>
              </a:ext>
            </a:extLst>
          </p:cNvPr>
          <p:cNvSpPr>
            <a:spLocks noGrp="1"/>
          </p:cNvSpPr>
          <p:nvPr>
            <p:ph idx="1"/>
          </p:nvPr>
        </p:nvSpPr>
        <p:spPr>
          <a:xfrm>
            <a:off x="480060" y="2872899"/>
            <a:ext cx="3182691" cy="3320668"/>
          </a:xfrm>
        </p:spPr>
        <p:txBody>
          <a:bodyPr>
            <a:normAutofit/>
          </a:bodyPr>
          <a:lstStyle/>
          <a:p>
            <a:r>
              <a:rPr lang="en-US" sz="1900" dirty="0"/>
              <a:t>https://</a:t>
            </a:r>
            <a:r>
              <a:rPr lang="en-US" sz="1900" dirty="0" err="1"/>
              <a:t>starthrower.com</a:t>
            </a:r>
            <a:r>
              <a:rPr lang="en-US" sz="1900" dirty="0"/>
              <a:t>/</a:t>
            </a:r>
            <a:r>
              <a:rPr lang="en-US" sz="1900" dirty="0" err="1"/>
              <a:t>cdn</a:t>
            </a:r>
            <a:r>
              <a:rPr lang="en-US" sz="1900" dirty="0"/>
              <a:t>/shop/products/Yes_Lives_In_The_Land_NO_2048x2048_1ed4d4e3-b31e-4e04-8609-9f461552ef22_1024x1024.jpg?v=1607375026</a:t>
            </a:r>
          </a:p>
        </p:txBody>
      </p:sp>
      <p:pic>
        <p:nvPicPr>
          <p:cNvPr id="4098" name="Picture 2" descr="A book cover with text and a cartoon character&#10;&#10;Description automatically generated">
            <a:extLst>
              <a:ext uri="{FF2B5EF4-FFF2-40B4-BE49-F238E27FC236}">
                <a16:creationId xmlns:a16="http://schemas.microsoft.com/office/drawing/2014/main" id="{5A5EF1F5-FD3C-F42E-7A18-C167E9C026B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156" r="8617"/>
          <a:stretch/>
        </p:blipFill>
        <p:spPr bwMode="auto">
          <a:xfrm>
            <a:off x="3983776" y="10"/>
            <a:ext cx="515908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04473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16" name="Rectangle 4115">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17581" y="921715"/>
            <a:ext cx="3872267" cy="2635993"/>
          </a:xfrm>
        </p:spPr>
        <p:txBody>
          <a:bodyPr anchor="b">
            <a:normAutofit/>
          </a:bodyPr>
          <a:lstStyle/>
          <a:p>
            <a:pPr algn="l"/>
            <a:r>
              <a:rPr lang="en-CA" sz="4200"/>
              <a:t>Risk and Probability</a:t>
            </a:r>
          </a:p>
        </p:txBody>
      </p:sp>
      <p:sp>
        <p:nvSpPr>
          <p:cNvPr id="4118" name="Rectangle 4117">
            <a:extLst>
              <a:ext uri="{FF2B5EF4-FFF2-40B4-BE49-F238E27FC236}">
                <a16:creationId xmlns:a16="http://schemas.microsoft.com/office/drawing/2014/main" id="{BC05CA36-AD6A-4ABF-9A05-52E5A143D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022214"/>
            <a:ext cx="9144000" cy="2835786"/>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0" name="Rectangle 4119">
            <a:extLst>
              <a:ext uri="{FF2B5EF4-FFF2-40B4-BE49-F238E27FC236}">
                <a16:creationId xmlns:a16="http://schemas.microsoft.com/office/drawing/2014/main" id="{D4331EE8-85A4-4588-8D9E-70E534D47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28950" y="4022220"/>
            <a:ext cx="6115048" cy="2835780"/>
          </a:xfrm>
          <a:prstGeom prst="rect">
            <a:avLst/>
          </a:prstGeom>
          <a:gradFill>
            <a:gsLst>
              <a:gs pos="0">
                <a:srgbClr val="000000">
                  <a:alpha val="63000"/>
                </a:srgbClr>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2" name="Rectangle 4121">
            <a:extLst>
              <a:ext uri="{FF2B5EF4-FFF2-40B4-BE49-F238E27FC236}">
                <a16:creationId xmlns:a16="http://schemas.microsoft.com/office/drawing/2014/main" id="{49D6C862-61CC-4B46-8080-96583D653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022219"/>
            <a:ext cx="9190104" cy="2835781"/>
          </a:xfrm>
          <a:prstGeom prst="rect">
            <a:avLst/>
          </a:prstGeom>
          <a:gradFill>
            <a:gsLst>
              <a:gs pos="39000">
                <a:schemeClr val="accent1">
                  <a:lumMod val="50000"/>
                  <a:alpha val="0"/>
                </a:schemeClr>
              </a:gs>
              <a:gs pos="100000">
                <a:srgbClr val="000000">
                  <a:alpha val="72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17581" y="4541263"/>
            <a:ext cx="3497218" cy="1395022"/>
          </a:xfrm>
        </p:spPr>
        <p:txBody>
          <a:bodyPr anchor="t">
            <a:normAutofit/>
          </a:bodyPr>
          <a:lstStyle/>
          <a:p>
            <a:pPr algn="l">
              <a:lnSpc>
                <a:spcPct val="90000"/>
              </a:lnSpc>
            </a:pPr>
            <a:r>
              <a:rPr lang="en-CA" sz="3000">
                <a:solidFill>
                  <a:srgbClr val="FFFFFF"/>
                </a:solidFill>
              </a:rPr>
              <a:t>Insights from 'Against the Gods' by Peter L. Bernstein</a:t>
            </a:r>
          </a:p>
        </p:txBody>
      </p:sp>
      <p:pic>
        <p:nvPicPr>
          <p:cNvPr id="4100" name="Picture 4" descr="Against The Gods - The Remarkable Story Of Risk (Paperback, New Ed)">
            <a:extLst>
              <a:ext uri="{FF2B5EF4-FFF2-40B4-BE49-F238E27FC236}">
                <a16:creationId xmlns:a16="http://schemas.microsoft.com/office/drawing/2014/main" id="{F3006D13-DC36-D58F-65D1-195CDFEEF7D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025559" y="463404"/>
            <a:ext cx="3682008" cy="5553193"/>
          </a:xfrm>
          <a:prstGeom prst="rect">
            <a:avLst/>
          </a:prstGeom>
          <a:noFill/>
          <a:extLst>
            <a:ext uri="{909E8E84-426E-40DD-AFC4-6F175D3DCCD1}">
              <a14:hiddenFill xmlns:a14="http://schemas.microsoft.com/office/drawing/2010/main">
                <a:solidFill>
                  <a:srgbClr val="FFFFFF"/>
                </a:solidFill>
              </a14:hiddenFill>
            </a:ext>
          </a:extLst>
        </p:spPr>
      </p:pic>
      <p:sp>
        <p:nvSpPr>
          <p:cNvPr id="4124" name="Rectangle 4123">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0797"/>
            <a:ext cx="9143998" cy="457203"/>
          </a:xfrm>
          <a:prstGeom prst="rect">
            <a:avLst/>
          </a:prstGeom>
          <a:gradFill>
            <a:gsLst>
              <a:gs pos="0">
                <a:srgbClr val="000000">
                  <a:alpha val="43000"/>
                </a:srgbClr>
              </a:gs>
              <a:gs pos="79000">
                <a:schemeClr val="accent1">
                  <a:lumMod val="75000"/>
                  <a:alpha val="22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2900"/>
              <a:t>Chapter 1: The Winds of the Greeks and the Role of the Dice</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pPr>
              <a:lnSpc>
                <a:spcPct val="90000"/>
              </a:lnSpc>
            </a:pPr>
            <a:endParaRPr lang="en-CA" sz="1500"/>
          </a:p>
          <a:p>
            <a:pPr>
              <a:lnSpc>
                <a:spcPct val="90000"/>
              </a:lnSpc>
              <a:defRPr sz="1400"/>
            </a:pPr>
            <a:r>
              <a:rPr lang="en-CA" sz="1500"/>
              <a:t>The story of risk begins with ancient civilizations, where the unpredictability of life was attributed to the whims of the gods. The Greeks, in particular, grappled with the concept of fate and fortune, which were deeply embedded in their mythology and philosophy. They recognized that chance played a crucial role in human affairs, yet they sought to understand and, to some extent, predict it. This early quest to make sense of uncertainty laid the groundwork for the development of probability.</a:t>
            </a:r>
          </a:p>
        </p:txBody>
      </p:sp>
      <p:pic>
        <p:nvPicPr>
          <p:cNvPr id="4" name="Picture 4" descr="Against The Gods - The Remarkable Story Of Risk (Paperback, New Ed)">
            <a:extLst>
              <a:ext uri="{FF2B5EF4-FFF2-40B4-BE49-F238E27FC236}">
                <a16:creationId xmlns:a16="http://schemas.microsoft.com/office/drawing/2014/main" id="{11796E47-AE2A-3617-A3D1-0216BBD6AE1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4700"/>
              <a:t>Chapter 2: As Easy As 1, 2, 3</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endParaRPr lang="en-CA" sz="1900"/>
          </a:p>
          <a:p>
            <a:pPr>
              <a:defRPr sz="1400"/>
            </a:pPr>
            <a:r>
              <a:rPr lang="en-CA" sz="1900"/>
              <a:t>The development of numbers and arithmetic allowed for the quantification of risk. The ancient Greeks, Egyptians, and Babylonians contributed to the early foundations of mathematics, setting the stage for future advancements in probability and risk management.</a:t>
            </a:r>
          </a:p>
        </p:txBody>
      </p:sp>
      <p:pic>
        <p:nvPicPr>
          <p:cNvPr id="4" name="Picture 4" descr="Against The Gods - The Remarkable Story Of Risk (Paperback, New Ed)">
            <a:extLst>
              <a:ext uri="{FF2B5EF4-FFF2-40B4-BE49-F238E27FC236}">
                <a16:creationId xmlns:a16="http://schemas.microsoft.com/office/drawing/2014/main" id="{78B412F0-A112-4610-34DB-9D580BAC160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600"/>
              <a:t>Chapter 3: Betting on Numbers</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endParaRPr lang="en-CA" sz="1900"/>
          </a:p>
          <a:p>
            <a:pPr>
              <a:defRPr sz="1400"/>
            </a:pPr>
            <a:r>
              <a:rPr lang="en-CA" sz="1900"/>
              <a:t>The concept of probability began to take shape as people sought to understand and predict outcomes in games of chance. Cardano, Galileo, and others made significant contributions to the early theories of probability, linking gambling to the systematic study of uncertainty.</a:t>
            </a:r>
          </a:p>
        </p:txBody>
      </p:sp>
      <p:pic>
        <p:nvPicPr>
          <p:cNvPr id="4" name="Picture 4" descr="Against The Gods - The Remarkable Story Of Risk (Paperback, New Ed)">
            <a:extLst>
              <a:ext uri="{FF2B5EF4-FFF2-40B4-BE49-F238E27FC236}">
                <a16:creationId xmlns:a16="http://schemas.microsoft.com/office/drawing/2014/main" id="{8A80EE8F-0C02-A62F-6E55-BE00835DFB7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4: The Renaissance Gambler</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pPr>
              <a:lnSpc>
                <a:spcPct val="90000"/>
              </a:lnSpc>
            </a:pPr>
            <a:endParaRPr lang="en-CA" sz="1300"/>
          </a:p>
          <a:p>
            <a:pPr>
              <a:lnSpc>
                <a:spcPct val="90000"/>
              </a:lnSpc>
              <a:defRPr sz="1400"/>
            </a:pPr>
            <a:r>
              <a:rPr lang="en-CA" sz="1300"/>
              <a:t>The Renaissance period marked a significant shift in human thought, characterized by a resurgence of interest in science, mathematics, and the potential of the individual. It was during this era that the foundations of probability theory were established. Blaise Pascal and Pierre de Fermat, through their correspondence on gambling problems, made groundbreaking contributions to the mathematics of chance. Their work on the arithmetic of probability provided the tools to quantify risk and uncertainty, moving society away from superstition and towards a more scientific understanding of the world.</a:t>
            </a:r>
          </a:p>
        </p:txBody>
      </p:sp>
      <p:pic>
        <p:nvPicPr>
          <p:cNvPr id="4" name="Picture 4" descr="Against The Gods - The Remarkable Story Of Risk (Paperback, New Ed)">
            <a:extLst>
              <a:ext uri="{FF2B5EF4-FFF2-40B4-BE49-F238E27FC236}">
                <a16:creationId xmlns:a16="http://schemas.microsoft.com/office/drawing/2014/main" id="{8418CD1F-3788-054C-7257-F6AFFFE9D19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D751C3-DB7E-AB4B-0C24-3754A4E8418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6C7A2F7-AC68-28D8-D2DB-E5F4A3801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useBgFill="1">
        <p:nvSpPr>
          <p:cNvPr id="10" name="Rectangle 9">
            <a:extLst>
              <a:ext uri="{FF2B5EF4-FFF2-40B4-BE49-F238E27FC236}">
                <a16:creationId xmlns:a16="http://schemas.microsoft.com/office/drawing/2014/main" id="{D3BA48CE-E6D8-317E-8F12-5D41C5D92A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83203F80-6EF5-BB77-D4E1-07BD36D23C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8AEB413A-0B98-5FA3-52BA-74011EA882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4E197914-419D-E646-5B98-6DF1D6CD09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EA71504E-CD32-C11B-0E73-987E0AE2EE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1923530E-7ABD-5680-0345-B07E07BB5E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01C7F57D-9FDF-EA51-121E-6B884088FCBA}"/>
              </a:ext>
            </a:extLst>
          </p:cNvPr>
          <p:cNvSpPr>
            <a:spLocks noGrp="1"/>
          </p:cNvSpPr>
          <p:nvPr>
            <p:ph type="title"/>
          </p:nvPr>
        </p:nvSpPr>
        <p:spPr>
          <a:xfrm>
            <a:off x="350041" y="586855"/>
            <a:ext cx="2401025" cy="3387497"/>
          </a:xfrm>
        </p:spPr>
        <p:txBody>
          <a:bodyPr anchor="b">
            <a:normAutofit/>
          </a:bodyPr>
          <a:lstStyle/>
          <a:p>
            <a:pPr algn="r">
              <a:lnSpc>
                <a:spcPct val="90000"/>
              </a:lnSpc>
            </a:pPr>
            <a:br>
              <a:rPr lang="en-CA" sz="3200" b="1" dirty="0">
                <a:solidFill>
                  <a:srgbClr val="FFFFFF"/>
                </a:solidFill>
              </a:rPr>
            </a:br>
            <a:endParaRPr lang="en-CA" sz="3200" dirty="0">
              <a:solidFill>
                <a:srgbClr val="FFFFFF"/>
              </a:solidFill>
            </a:endParaRPr>
          </a:p>
        </p:txBody>
      </p:sp>
      <p:sp>
        <p:nvSpPr>
          <p:cNvPr id="3" name="Content Placeholder 2">
            <a:extLst>
              <a:ext uri="{FF2B5EF4-FFF2-40B4-BE49-F238E27FC236}">
                <a16:creationId xmlns:a16="http://schemas.microsoft.com/office/drawing/2014/main" id="{02BCC712-1262-E2D7-B55C-C8E0AB627766}"/>
              </a:ext>
            </a:extLst>
          </p:cNvPr>
          <p:cNvSpPr>
            <a:spLocks noGrp="1"/>
          </p:cNvSpPr>
          <p:nvPr>
            <p:ph idx="1"/>
          </p:nvPr>
        </p:nvSpPr>
        <p:spPr>
          <a:xfrm>
            <a:off x="3607694" y="649480"/>
            <a:ext cx="4916510" cy="5546047"/>
          </a:xfrm>
        </p:spPr>
        <p:txBody>
          <a:bodyPr anchor="ctr">
            <a:normAutofit/>
          </a:bodyPr>
          <a:lstStyle/>
          <a:p>
            <a:r>
              <a:rPr lang="en-CA" sz="2400" dirty="0"/>
              <a:t>At first glance, quantum mechanics—a field studying subatomic particles—and growth mindset—a psychological framework—seem unrelated. Yet when you expand your view into the deeper </a:t>
            </a:r>
            <a:r>
              <a:rPr lang="en-CA" sz="2400" dirty="0">
                <a:highlight>
                  <a:srgbClr val="FFFF00"/>
                </a:highlight>
              </a:rPr>
              <a:t>principles that govern energy, potential, and human behaviour, the connection becomes unmistakable.</a:t>
            </a:r>
          </a:p>
          <a:p>
            <a:pPr marL="0" indent="0">
              <a:buNone/>
            </a:pPr>
            <a:endParaRPr lang="en-CA" sz="2400" dirty="0"/>
          </a:p>
          <a:p>
            <a:r>
              <a:rPr lang="en-CA" sz="2400" dirty="0"/>
              <a:t>In fact, the essence of a </a:t>
            </a:r>
            <a:r>
              <a:rPr lang="en-CA" sz="2400" b="1" dirty="0"/>
              <a:t>growth mindset</a:t>
            </a:r>
            <a:r>
              <a:rPr lang="en-CA" sz="2400" dirty="0"/>
              <a:t> mirrors the fundamental laws of the </a:t>
            </a:r>
            <a:r>
              <a:rPr lang="en-CA" sz="2400" b="1" dirty="0"/>
              <a:t>quantum universe</a:t>
            </a:r>
            <a:endParaRPr lang="en-CA" sz="2400" dirty="0"/>
          </a:p>
        </p:txBody>
      </p:sp>
      <p:sp>
        <p:nvSpPr>
          <p:cNvPr id="5" name="TextBox 4">
            <a:extLst>
              <a:ext uri="{FF2B5EF4-FFF2-40B4-BE49-F238E27FC236}">
                <a16:creationId xmlns:a16="http://schemas.microsoft.com/office/drawing/2014/main" id="{38CF7329-515A-AD39-CDE4-F17216485C7F}"/>
              </a:ext>
            </a:extLst>
          </p:cNvPr>
          <p:cNvSpPr txBox="1"/>
          <p:nvPr/>
        </p:nvSpPr>
        <p:spPr>
          <a:xfrm>
            <a:off x="431515" y="1386004"/>
            <a:ext cx="2229492" cy="3539430"/>
          </a:xfrm>
          <a:prstGeom prst="rect">
            <a:avLst/>
          </a:prstGeom>
          <a:noFill/>
        </p:spPr>
        <p:txBody>
          <a:bodyPr wrap="square">
            <a:spAutoFit/>
          </a:bodyPr>
          <a:lstStyle/>
          <a:p>
            <a:r>
              <a:rPr lang="en-CA" sz="3200" b="1" dirty="0">
                <a:solidFill>
                  <a:schemeClr val="bg1"/>
                </a:solidFill>
              </a:rPr>
              <a:t>What Quantum Mechanics Has to Do With a Growth Mindset</a:t>
            </a:r>
            <a:endParaRPr lang="en-CA" sz="3200" dirty="0">
              <a:solidFill>
                <a:schemeClr val="bg1"/>
              </a:solidFill>
            </a:endParaRPr>
          </a:p>
        </p:txBody>
      </p:sp>
    </p:spTree>
    <p:extLst>
      <p:ext uri="{BB962C8B-B14F-4D97-AF65-F5344CB8AC3E}">
        <p14:creationId xmlns:p14="http://schemas.microsoft.com/office/powerpoint/2010/main" val="15437826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5: The Extraordinary Ideas of Risk</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endParaRPr lang="en-CA" sz="1900"/>
          </a:p>
          <a:p>
            <a:pPr>
              <a:defRPr sz="1400"/>
            </a:pPr>
            <a:r>
              <a:rPr lang="en-CA" sz="1900"/>
              <a:t>The Enlightenment period saw further advancements in the understanding of risk. Thinkers like Thomas Bayes and Abraham de Moivre developed fundamental theories of probability, which laid the groundwork for modern risk analysis.</a:t>
            </a:r>
          </a:p>
        </p:txBody>
      </p:sp>
      <p:pic>
        <p:nvPicPr>
          <p:cNvPr id="4" name="Picture 4" descr="Against The Gods - The Remarkable Story Of Risk (Paperback, New Ed)">
            <a:extLst>
              <a:ext uri="{FF2B5EF4-FFF2-40B4-BE49-F238E27FC236}">
                <a16:creationId xmlns:a16="http://schemas.microsoft.com/office/drawing/2014/main" id="{FAA83D41-CA6C-4E3E-DABD-F6182A97FD3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6: Measurement Unlimited</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endParaRPr lang="en-CA" sz="1900"/>
          </a:p>
          <a:p>
            <a:pPr>
              <a:defRPr sz="1400"/>
            </a:pPr>
            <a:r>
              <a:rPr lang="en-CA" sz="1900"/>
              <a:t>The ability to measure and quantify risk expanded with the development of statistical methods. The work of statisticians like Adolphe Quetelet and Francis Galton introduced concepts such as the normal distribution and regression to the mean, which are crucial in risk assessment.</a:t>
            </a:r>
          </a:p>
        </p:txBody>
      </p:sp>
      <p:pic>
        <p:nvPicPr>
          <p:cNvPr id="4" name="Picture 4" descr="Against The Gods - The Remarkable Story Of Risk (Paperback, New Ed)">
            <a:extLst>
              <a:ext uri="{FF2B5EF4-FFF2-40B4-BE49-F238E27FC236}">
                <a16:creationId xmlns:a16="http://schemas.microsoft.com/office/drawing/2014/main" id="{97C4429C-3770-89B3-D261-DF7D92C4666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7: The Search for Certainty</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endParaRPr lang="en-CA" sz="1900"/>
          </a:p>
          <a:p>
            <a:pPr>
              <a:defRPr sz="1400"/>
            </a:pPr>
            <a:r>
              <a:rPr lang="en-CA" sz="1900"/>
              <a:t>As risk management became more sophisticated, the desire for certainty led to the development of insurance and actuarial science. Pioneers like John Graunt and Edmond Halley applied statistical methods to mortality data, creating the foundations of life insurance.</a:t>
            </a:r>
          </a:p>
        </p:txBody>
      </p:sp>
      <p:pic>
        <p:nvPicPr>
          <p:cNvPr id="4" name="Picture 4" descr="Against The Gods - The Remarkable Story Of Risk (Paperback, New Ed)">
            <a:extLst>
              <a:ext uri="{FF2B5EF4-FFF2-40B4-BE49-F238E27FC236}">
                <a16:creationId xmlns:a16="http://schemas.microsoft.com/office/drawing/2014/main" id="{16FD3B2A-33A7-3ACF-D0B3-8897BA1A178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8: The Failure of Invariance</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pPr>
              <a:lnSpc>
                <a:spcPct val="90000"/>
              </a:lnSpc>
            </a:pPr>
            <a:endParaRPr lang="en-CA" sz="1300"/>
          </a:p>
          <a:p>
            <a:pPr>
              <a:lnSpc>
                <a:spcPct val="90000"/>
              </a:lnSpc>
              <a:defRPr sz="1400"/>
            </a:pPr>
            <a:r>
              <a:rPr lang="en-CA" sz="1300"/>
              <a:t>The twentieth century brought a deeper understanding of human behavior and its implications for risk and decision-making. Daniel Kahneman and Amos Tversky, pioneers in behavioral economics, challenged the classical economic theories that assumed rational behavior. Their Prospect Theory demonstrated that people are inherently loss-averse, meaning they perceive losses more intensely than equivalent gains. This insight revealed significant deviations from the rational models of decision-making, showing that psychological factors must be considered in understanding risk.</a:t>
            </a:r>
          </a:p>
        </p:txBody>
      </p:sp>
      <p:pic>
        <p:nvPicPr>
          <p:cNvPr id="4" name="Picture 4" descr="Against The Gods - The Remarkable Story Of Risk (Paperback, New Ed)">
            <a:extLst>
              <a:ext uri="{FF2B5EF4-FFF2-40B4-BE49-F238E27FC236}">
                <a16:creationId xmlns:a16="http://schemas.microsoft.com/office/drawing/2014/main" id="{F456D1A1-B167-0A3F-D949-A054562BED1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10: The Remarkable People and Their Measures</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endParaRPr lang="en-CA" sz="1900"/>
          </a:p>
          <a:p>
            <a:pPr>
              <a:defRPr sz="1400"/>
            </a:pPr>
            <a:r>
              <a:rPr lang="en-CA" sz="1900"/>
              <a:t>The twentieth century introduced new statistical techniques and models for understanding risk. Figures like Karl Pearson and Ronald Fisher made groundbreaking contributions to the field of statistics, enhancing the precision of risk measurement.</a:t>
            </a:r>
          </a:p>
        </p:txBody>
      </p:sp>
      <p:pic>
        <p:nvPicPr>
          <p:cNvPr id="4" name="Picture 4" descr="Against The Gods - The Remarkable Story Of Risk (Paperback, New Ed)">
            <a:extLst>
              <a:ext uri="{FF2B5EF4-FFF2-40B4-BE49-F238E27FC236}">
                <a16:creationId xmlns:a16="http://schemas.microsoft.com/office/drawing/2014/main" id="{9EC5DCE4-7568-3F03-6EEE-C4164A7C453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9: Risk Measurement and Management</a:t>
            </a:r>
          </a:p>
        </p:txBody>
      </p:sp>
      <p:sp>
        <p:nvSpPr>
          <p:cNvPr id="11"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pPr>
              <a:lnSpc>
                <a:spcPct val="90000"/>
              </a:lnSpc>
            </a:pPr>
            <a:endParaRPr lang="en-CA" sz="1900"/>
          </a:p>
          <a:p>
            <a:pPr>
              <a:lnSpc>
                <a:spcPct val="90000"/>
              </a:lnSpc>
              <a:defRPr sz="1400"/>
            </a:pPr>
            <a:r>
              <a:rPr lang="en-CA" sz="1900"/>
              <a:t>The industrial revolution brought new challenges and opportunities for risk management. Advances in engineering, finance, and insurance required more refined tools for assessing and mitigating risk. This period saw the rise of professional risk managers and the formalization of risk management practices.</a:t>
            </a:r>
          </a:p>
        </p:txBody>
      </p:sp>
      <p:pic>
        <p:nvPicPr>
          <p:cNvPr id="4" name="Picture 4" descr="Against The Gods - The Remarkable Story Of Risk (Paperback, New Ed)">
            <a:extLst>
              <a:ext uri="{FF2B5EF4-FFF2-40B4-BE49-F238E27FC236}">
                <a16:creationId xmlns:a16="http://schemas.microsoft.com/office/drawing/2014/main" id="{5ADCE1B9-B0BD-C43C-A56C-0491269E8AC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11: The Measure of Our Ignorance</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pPr>
              <a:lnSpc>
                <a:spcPct val="90000"/>
              </a:lnSpc>
            </a:pPr>
            <a:endParaRPr lang="en-CA" sz="1900"/>
          </a:p>
          <a:p>
            <a:pPr>
              <a:lnSpc>
                <a:spcPct val="90000"/>
              </a:lnSpc>
              <a:defRPr sz="1400"/>
            </a:pPr>
            <a:r>
              <a:rPr lang="en-CA" sz="1900"/>
              <a:t>Despite advancements, the limits of our knowledge about risk remained evident. The work of Frank Knight and John Maynard Keynes highlighted the distinction between measurable risk and unmeasurable uncertainty, emphasizing the inherent unpredictability of many phenomena.</a:t>
            </a:r>
          </a:p>
        </p:txBody>
      </p:sp>
      <p:pic>
        <p:nvPicPr>
          <p:cNvPr id="4" name="Picture 4" descr="Against The Gods - The Remarkable Story Of Risk (Paperback, New Ed)">
            <a:extLst>
              <a:ext uri="{FF2B5EF4-FFF2-40B4-BE49-F238E27FC236}">
                <a16:creationId xmlns:a16="http://schemas.microsoft.com/office/drawing/2014/main" id="{2A0C3890-40BE-5258-6F6D-2BE6F293730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12: The Theory of Portfolio Selection</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pPr>
              <a:lnSpc>
                <a:spcPct val="90000"/>
              </a:lnSpc>
            </a:pPr>
            <a:endParaRPr lang="en-CA" sz="1300"/>
          </a:p>
          <a:p>
            <a:pPr>
              <a:lnSpc>
                <a:spcPct val="90000"/>
              </a:lnSpc>
              <a:defRPr sz="1400"/>
            </a:pPr>
            <a:r>
              <a:rPr lang="en-CA" sz="1300"/>
              <a:t>Harry Markowitz's Modern Portfolio Theory revolutionized the field of finance. His 1952 paper introduced the concept of diversification, illustrating how a well-balanced portfolio could optimize returns while minimizing risk. Markowitz's theory was a practical application of probability and statistics to investment strategies, demonstrating that the combination of assets in a portfolio matters more than the individual assets themselves. This approach has become fundamental to modern investment practices, emphasizing the importance of managing risk through diversification.</a:t>
            </a:r>
          </a:p>
        </p:txBody>
      </p:sp>
      <p:pic>
        <p:nvPicPr>
          <p:cNvPr id="4" name="Picture 4" descr="Against The Gods - The Remarkable Story Of Risk (Paperback, New Ed)">
            <a:extLst>
              <a:ext uri="{FF2B5EF4-FFF2-40B4-BE49-F238E27FC236}">
                <a16:creationId xmlns:a16="http://schemas.microsoft.com/office/drawing/2014/main" id="{299430CF-D786-ADE8-259E-EF6F5BCB818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13: The Fantastic System of Side Bets</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endParaRPr lang="en-CA" sz="1900"/>
          </a:p>
          <a:p>
            <a:pPr>
              <a:defRPr sz="1400"/>
            </a:pPr>
            <a:r>
              <a:rPr lang="en-CA" sz="1900"/>
              <a:t>Financial markets introduced new forms of risk and innovative ways to manage it. The development of derivatives, options, and futures allowed investors to hedge against uncertainties, but also introduced new complexities and potential for systemic risk.</a:t>
            </a:r>
          </a:p>
        </p:txBody>
      </p:sp>
      <p:pic>
        <p:nvPicPr>
          <p:cNvPr id="4" name="Picture 4" descr="Against The Gods - The Remarkable Story Of Risk (Paperback, New Ed)">
            <a:extLst>
              <a:ext uri="{FF2B5EF4-FFF2-40B4-BE49-F238E27FC236}">
                <a16:creationId xmlns:a16="http://schemas.microsoft.com/office/drawing/2014/main" id="{99AA58CA-CC5F-C063-383F-4EBECC15951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14: Awaiting the Wildness</a:t>
            </a:r>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endParaRPr lang="en-CA" sz="1900"/>
          </a:p>
          <a:p>
            <a:pPr>
              <a:defRPr sz="1400"/>
            </a:pPr>
            <a:r>
              <a:rPr lang="en-CA" sz="1900"/>
              <a:t>The recognition of 'black swan' events—rare and unpredictable occurrences with significant impact—challenged conventional risk management strategies. The work of Benoit Mandelbrot on fractals and chaos theory provided new insights into the behavior of complex systems.</a:t>
            </a:r>
          </a:p>
        </p:txBody>
      </p:sp>
      <p:pic>
        <p:nvPicPr>
          <p:cNvPr id="4" name="Picture 4" descr="Against The Gods - The Remarkable Story Of Risk (Paperback, New Ed)">
            <a:extLst>
              <a:ext uri="{FF2B5EF4-FFF2-40B4-BE49-F238E27FC236}">
                <a16:creationId xmlns:a16="http://schemas.microsoft.com/office/drawing/2014/main" id="{2109CB73-582A-1412-4791-B6F081384F1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3DEBDC-F0B0-1508-7FFA-1FFC386A32F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6D8F31-E11E-71E2-BFDE-25EE1EFC76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useBgFill="1">
        <p:nvSpPr>
          <p:cNvPr id="10" name="Rectangle 9">
            <a:extLst>
              <a:ext uri="{FF2B5EF4-FFF2-40B4-BE49-F238E27FC236}">
                <a16:creationId xmlns:a16="http://schemas.microsoft.com/office/drawing/2014/main" id="{D256B749-40D1-B5C6-E4C0-97EC3F2FF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79C86C56-4B0C-45C3-B589-831F973FA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22E513D1-F3F6-AA4E-B4E0-A10115AC3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A3646F5E-5377-D4EC-80E0-0AF774D5D3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A52B0CCF-DA48-22EF-0094-0A068DB72B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E1C2D14F-091F-CAA7-A908-76EA9DCC4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87357873-7503-85D1-148D-2112C1A741E5}"/>
              </a:ext>
            </a:extLst>
          </p:cNvPr>
          <p:cNvSpPr>
            <a:spLocks noGrp="1"/>
          </p:cNvSpPr>
          <p:nvPr>
            <p:ph type="title"/>
          </p:nvPr>
        </p:nvSpPr>
        <p:spPr>
          <a:xfrm>
            <a:off x="350041" y="586855"/>
            <a:ext cx="2401025" cy="3387497"/>
          </a:xfrm>
        </p:spPr>
        <p:txBody>
          <a:bodyPr anchor="b">
            <a:normAutofit/>
          </a:bodyPr>
          <a:lstStyle/>
          <a:p>
            <a:pPr algn="r">
              <a:lnSpc>
                <a:spcPct val="90000"/>
              </a:lnSpc>
            </a:pPr>
            <a:br>
              <a:rPr lang="en-CA" sz="3200" b="1" dirty="0">
                <a:solidFill>
                  <a:srgbClr val="FFFFFF"/>
                </a:solidFill>
              </a:rPr>
            </a:br>
            <a:endParaRPr lang="en-CA" sz="3200" dirty="0">
              <a:solidFill>
                <a:srgbClr val="FFFFFF"/>
              </a:solidFill>
            </a:endParaRPr>
          </a:p>
        </p:txBody>
      </p:sp>
      <p:sp>
        <p:nvSpPr>
          <p:cNvPr id="3" name="Content Placeholder 2">
            <a:extLst>
              <a:ext uri="{FF2B5EF4-FFF2-40B4-BE49-F238E27FC236}">
                <a16:creationId xmlns:a16="http://schemas.microsoft.com/office/drawing/2014/main" id="{8958AF34-66EC-2CCE-D55C-998BB453D6CF}"/>
              </a:ext>
            </a:extLst>
          </p:cNvPr>
          <p:cNvSpPr>
            <a:spLocks noGrp="1"/>
          </p:cNvSpPr>
          <p:nvPr>
            <p:ph idx="1"/>
          </p:nvPr>
        </p:nvSpPr>
        <p:spPr>
          <a:xfrm>
            <a:off x="3221533" y="318499"/>
            <a:ext cx="5716983" cy="6400799"/>
          </a:xfrm>
        </p:spPr>
        <p:txBody>
          <a:bodyPr anchor="ctr">
            <a:normAutofit/>
          </a:bodyPr>
          <a:lstStyle/>
          <a:p>
            <a:pPr marL="0" indent="0">
              <a:buNone/>
            </a:pPr>
            <a:r>
              <a:rPr lang="en-CA" sz="2000" dirty="0"/>
              <a:t>In quantum mechanics, particles do not exist as fixed objects—</a:t>
            </a:r>
            <a:r>
              <a:rPr lang="en-CA" sz="2000" dirty="0">
                <a:highlight>
                  <a:srgbClr val="FFFF00"/>
                </a:highlight>
              </a:rPr>
              <a:t>they exist in </a:t>
            </a:r>
            <a:r>
              <a:rPr lang="en-CA" sz="2000" b="1" dirty="0">
                <a:highlight>
                  <a:srgbClr val="FFFF00"/>
                </a:highlight>
              </a:rPr>
              <a:t>states of potential</a:t>
            </a:r>
            <a:r>
              <a:rPr lang="en-CA" sz="2000" dirty="0">
                <a:highlight>
                  <a:srgbClr val="FFFF00"/>
                </a:highlight>
              </a:rPr>
              <a:t> until observed.</a:t>
            </a:r>
            <a:br>
              <a:rPr lang="en-CA" sz="2000" dirty="0"/>
            </a:br>
            <a:endParaRPr lang="en-CA" sz="2000" dirty="0"/>
          </a:p>
          <a:p>
            <a:pPr marL="0" indent="0">
              <a:buNone/>
            </a:pPr>
            <a:r>
              <a:rPr lang="en-CA" sz="2000" dirty="0"/>
              <a:t>This is known as </a:t>
            </a:r>
            <a:r>
              <a:rPr lang="en-CA" sz="2000" b="1" dirty="0"/>
              <a:t>superposition</a:t>
            </a:r>
            <a:r>
              <a:rPr lang="en-CA" sz="2000" dirty="0"/>
              <a:t>.</a:t>
            </a:r>
          </a:p>
          <a:p>
            <a:r>
              <a:rPr lang="en-CA" sz="2000" dirty="0"/>
              <a:t>A growth mindset functions the same way.</a:t>
            </a:r>
            <a:br>
              <a:rPr lang="en-CA" sz="2000" dirty="0"/>
            </a:br>
            <a:r>
              <a:rPr lang="en-CA" sz="2000" dirty="0"/>
              <a:t>It starts from the belief that:</a:t>
            </a:r>
          </a:p>
          <a:p>
            <a:pPr lvl="0"/>
            <a:r>
              <a:rPr lang="en-CA" sz="2000" dirty="0"/>
              <a:t>abilities can expand,</a:t>
            </a:r>
          </a:p>
          <a:p>
            <a:pPr lvl="0"/>
            <a:r>
              <a:rPr lang="en-CA" sz="2000" dirty="0"/>
              <a:t>intelligence can grow,</a:t>
            </a:r>
          </a:p>
          <a:p>
            <a:pPr lvl="0"/>
            <a:r>
              <a:rPr lang="en-CA" sz="2000" dirty="0"/>
              <a:t>performance is not fixed,</a:t>
            </a:r>
          </a:p>
          <a:p>
            <a:pPr lvl="0"/>
            <a:r>
              <a:rPr lang="en-CA" sz="2000" dirty="0"/>
              <a:t>potential exists long before it is expressed.</a:t>
            </a:r>
          </a:p>
          <a:p>
            <a:r>
              <a:rPr lang="en-CA" sz="2000" dirty="0"/>
              <a:t>In both fields, the underlying principle is identical:</a:t>
            </a:r>
            <a:br>
              <a:rPr lang="en-CA" sz="2000" dirty="0"/>
            </a:br>
            <a:r>
              <a:rPr lang="en-CA" sz="2000" b="1" dirty="0">
                <a:highlight>
                  <a:srgbClr val="FFFF00"/>
                </a:highlight>
              </a:rPr>
              <a:t>Reality is not predetermined; it is emergent.</a:t>
            </a:r>
            <a:endParaRPr lang="en-CA" sz="2000" dirty="0">
              <a:highlight>
                <a:srgbClr val="FFFF00"/>
              </a:highlight>
            </a:endParaRPr>
          </a:p>
          <a:p>
            <a:endParaRPr lang="en-CA" sz="1700" dirty="0"/>
          </a:p>
        </p:txBody>
      </p:sp>
      <p:sp>
        <p:nvSpPr>
          <p:cNvPr id="5" name="TextBox 4">
            <a:extLst>
              <a:ext uri="{FF2B5EF4-FFF2-40B4-BE49-F238E27FC236}">
                <a16:creationId xmlns:a16="http://schemas.microsoft.com/office/drawing/2014/main" id="{6196F46A-01FD-7199-161C-69E76AF6D6A0}"/>
              </a:ext>
            </a:extLst>
          </p:cNvPr>
          <p:cNvSpPr txBox="1"/>
          <p:nvPr/>
        </p:nvSpPr>
        <p:spPr>
          <a:xfrm>
            <a:off x="470467" y="1996523"/>
            <a:ext cx="2301603" cy="2554545"/>
          </a:xfrm>
          <a:prstGeom prst="rect">
            <a:avLst/>
          </a:prstGeom>
          <a:noFill/>
        </p:spPr>
        <p:txBody>
          <a:bodyPr wrap="square">
            <a:spAutoFit/>
          </a:bodyPr>
          <a:lstStyle/>
          <a:p>
            <a:r>
              <a:rPr lang="en-CA" sz="3200" b="1" dirty="0">
                <a:solidFill>
                  <a:schemeClr val="bg1"/>
                </a:solidFill>
              </a:rPr>
              <a:t>The Quantum World Is a World of Possibility</a:t>
            </a:r>
            <a:endParaRPr lang="en-CA" sz="3200" dirty="0">
              <a:solidFill>
                <a:schemeClr val="bg1"/>
              </a:solidFill>
            </a:endParaRPr>
          </a:p>
        </p:txBody>
      </p:sp>
    </p:spTree>
    <p:extLst>
      <p:ext uri="{BB962C8B-B14F-4D97-AF65-F5344CB8AC3E}">
        <p14:creationId xmlns:p14="http://schemas.microsoft.com/office/powerpoint/2010/main" val="19353664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29369" y="238539"/>
            <a:ext cx="8263890" cy="1434415"/>
          </a:xfrm>
        </p:spPr>
        <p:txBody>
          <a:bodyPr anchor="b">
            <a:normAutofit/>
          </a:bodyPr>
          <a:lstStyle/>
          <a:p>
            <a:pPr>
              <a:lnSpc>
                <a:spcPct val="90000"/>
              </a:lnSpc>
            </a:pPr>
            <a:r>
              <a:rPr lang="en-CA" sz="4700"/>
              <a:t>Chapter 15: The Universal Machine</a:t>
            </a:r>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29369" y="2071316"/>
            <a:ext cx="5035164" cy="4119172"/>
          </a:xfrm>
        </p:spPr>
        <p:txBody>
          <a:bodyPr anchor="t">
            <a:normAutofit/>
          </a:bodyPr>
          <a:lstStyle/>
          <a:p>
            <a:pPr>
              <a:lnSpc>
                <a:spcPct val="90000"/>
              </a:lnSpc>
            </a:pPr>
            <a:endParaRPr lang="en-CA" sz="1800"/>
          </a:p>
          <a:p>
            <a:pPr>
              <a:lnSpc>
                <a:spcPct val="90000"/>
              </a:lnSpc>
              <a:defRPr sz="1400"/>
            </a:pPr>
            <a:r>
              <a:rPr lang="en-CA" sz="1800"/>
              <a:t>The advent of computers and the digital age transformed the way we approach risk management. Powerful algorithms and models now allow us to process vast amounts of data, providing more accurate predictions and insights. This technological advancement has significantly enhanced our ability to assess and manage risk in various domains, from finance to weather forecasting. However, Bernstein cautions against over-reliance on technology. He emphasizes that human judgment and intuition remain vital, as models and algorithms are only as good as the assumptions and data on which they are based.</a:t>
            </a:r>
          </a:p>
        </p:txBody>
      </p:sp>
      <p:pic>
        <p:nvPicPr>
          <p:cNvPr id="5" name="Picture 4" descr="Against The Gods - The Remarkable Story Of Risk (Paperback, New Ed)">
            <a:extLst>
              <a:ext uri="{FF2B5EF4-FFF2-40B4-BE49-F238E27FC236}">
                <a16:creationId xmlns:a16="http://schemas.microsoft.com/office/drawing/2014/main" id="{B908CC92-297D-741E-B9BD-0ECECB95141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8108"/>
          <a:stretch/>
        </p:blipFill>
        <p:spPr bwMode="auto">
          <a:xfrm>
            <a:off x="5756743" y="2093976"/>
            <a:ext cx="2955798" cy="40965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16: The Failure of Forecasting</a:t>
            </a:r>
          </a:p>
        </p:txBody>
      </p:sp>
      <p:sp>
        <p:nvSpPr>
          <p:cNvPr id="11"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pPr>
              <a:lnSpc>
                <a:spcPct val="90000"/>
              </a:lnSpc>
            </a:pPr>
            <a:endParaRPr lang="en-CA" sz="1900"/>
          </a:p>
          <a:p>
            <a:pPr>
              <a:lnSpc>
                <a:spcPct val="90000"/>
              </a:lnSpc>
              <a:defRPr sz="1400"/>
            </a:pPr>
            <a:r>
              <a:rPr lang="en-CA" sz="1900"/>
              <a:t>The limitations of forecasting became apparent as financial models often failed to predict market crashes and economic crises. The reliance on historical data and the assumption of normal distributions were called into question, leading to a reevaluation of risk assessment methods.</a:t>
            </a:r>
          </a:p>
        </p:txBody>
      </p:sp>
      <p:pic>
        <p:nvPicPr>
          <p:cNvPr id="4" name="Picture 4" descr="Against The Gods - The Remarkable Story Of Risk (Paperback, New Ed)">
            <a:extLst>
              <a:ext uri="{FF2B5EF4-FFF2-40B4-BE49-F238E27FC236}">
                <a16:creationId xmlns:a16="http://schemas.microsoft.com/office/drawing/2014/main" id="{7D67E1D0-EF49-9FBA-C8F0-9DF6678F835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17: The Coming of Age of Risk Management</a:t>
            </a:r>
          </a:p>
        </p:txBody>
      </p:sp>
      <p:sp>
        <p:nvSpPr>
          <p:cNvPr id="11"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endParaRPr lang="en-CA" sz="1900"/>
          </a:p>
          <a:p>
            <a:pPr>
              <a:defRPr sz="1400"/>
            </a:pPr>
            <a:r>
              <a:rPr lang="en-CA" sz="1900"/>
              <a:t>The field of risk management matured, integrating insights from various disciplines. New approaches, such as behavioral finance and complexity science, offered more comprehensive frameworks for understanding and mitigating risk in an interconnected world.</a:t>
            </a:r>
          </a:p>
        </p:txBody>
      </p:sp>
      <p:pic>
        <p:nvPicPr>
          <p:cNvPr id="4" name="Picture 4" descr="Against The Gods - The Remarkable Story Of Risk (Paperback, New Ed)">
            <a:extLst>
              <a:ext uri="{FF2B5EF4-FFF2-40B4-BE49-F238E27FC236}">
                <a16:creationId xmlns:a16="http://schemas.microsoft.com/office/drawing/2014/main" id="{9AA81416-610E-370A-BB3B-FA8A93C1380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080"/>
            <a:ext cx="3614166" cy="1481328"/>
          </a:xfrm>
        </p:spPr>
        <p:txBody>
          <a:bodyPr anchor="b">
            <a:normAutofit/>
          </a:bodyPr>
          <a:lstStyle/>
          <a:p>
            <a:pPr>
              <a:lnSpc>
                <a:spcPct val="90000"/>
              </a:lnSpc>
            </a:pPr>
            <a:r>
              <a:rPr lang="en-CA" sz="3300"/>
              <a:t>Chapter 18: The View from the Top of the Tower</a:t>
            </a:r>
          </a:p>
        </p:txBody>
      </p:sp>
      <p:sp>
        <p:nvSpPr>
          <p:cNvPr id="11"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372868"/>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73202" y="2660904"/>
            <a:ext cx="3614166" cy="3547872"/>
          </a:xfrm>
        </p:spPr>
        <p:txBody>
          <a:bodyPr anchor="t">
            <a:normAutofit/>
          </a:bodyPr>
          <a:lstStyle/>
          <a:p>
            <a:pPr>
              <a:lnSpc>
                <a:spcPct val="90000"/>
              </a:lnSpc>
            </a:pPr>
            <a:endParaRPr lang="en-CA" sz="1500"/>
          </a:p>
          <a:p>
            <a:pPr>
              <a:lnSpc>
                <a:spcPct val="90000"/>
              </a:lnSpc>
              <a:defRPr sz="1400"/>
            </a:pPr>
            <a:r>
              <a:rPr lang="en-CA" sz="1500"/>
              <a:t>In this chapter, Bernstein discusses the concept of risk from a broader, more philosophical perspective. He explores how the understanding and management of risk have evolved, impacting not just financial markets but also broader societal structures. Bernstein reflects on the importance of balancing quantitative analysis with qualitative insights, recognizing that risk is an inherent part of progress and innovation. He argues that embracing uncertainty, rather than fearing it, can lead to more informed and resilient decision-making.</a:t>
            </a:r>
          </a:p>
        </p:txBody>
      </p:sp>
      <p:pic>
        <p:nvPicPr>
          <p:cNvPr id="4" name="Picture 4" descr="Against The Gods - The Remarkable Story Of Risk (Paperback, New Ed)">
            <a:extLst>
              <a:ext uri="{FF2B5EF4-FFF2-40B4-BE49-F238E27FC236}">
                <a16:creationId xmlns:a16="http://schemas.microsoft.com/office/drawing/2014/main" id="{1AD34E71-0395-EF22-B50C-88C73731AB3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2224" y="640080"/>
            <a:ext cx="3698350" cy="55778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352AFA-C99D-7CD4-82D4-D0B842A9697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5A1B509-985B-DCCB-7863-F6D83CF34C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useBgFill="1">
        <p:nvSpPr>
          <p:cNvPr id="10" name="Rectangle 9">
            <a:extLst>
              <a:ext uri="{FF2B5EF4-FFF2-40B4-BE49-F238E27FC236}">
                <a16:creationId xmlns:a16="http://schemas.microsoft.com/office/drawing/2014/main" id="{B754E1B7-89CD-4383-15F9-FF8B8A0F32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29582530-5F41-4D70-B279-18D9186E04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9FDA2273-B5F6-09BF-3A2A-4DA55B9381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D1770EE8-8F53-E933-2AE3-97344C2B54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ABD258F1-2BE7-AA49-37A4-E03A85D40F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7CEF8AB4-94D4-C87D-56C0-8494296334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15CA6D68-A245-F7F9-7524-917B22DEBDC1}"/>
              </a:ext>
            </a:extLst>
          </p:cNvPr>
          <p:cNvSpPr>
            <a:spLocks noGrp="1"/>
          </p:cNvSpPr>
          <p:nvPr>
            <p:ph type="title"/>
          </p:nvPr>
        </p:nvSpPr>
        <p:spPr>
          <a:xfrm>
            <a:off x="350041" y="586855"/>
            <a:ext cx="2401025" cy="3387497"/>
          </a:xfrm>
        </p:spPr>
        <p:txBody>
          <a:bodyPr anchor="b">
            <a:normAutofit/>
          </a:bodyPr>
          <a:lstStyle/>
          <a:p>
            <a:pPr algn="r">
              <a:lnSpc>
                <a:spcPct val="90000"/>
              </a:lnSpc>
            </a:pPr>
            <a:br>
              <a:rPr lang="en-CA" sz="3200" b="1" dirty="0">
                <a:solidFill>
                  <a:srgbClr val="FFFFFF"/>
                </a:solidFill>
              </a:rPr>
            </a:br>
            <a:endParaRPr lang="en-CA" sz="3200" dirty="0">
              <a:solidFill>
                <a:srgbClr val="FFFFFF"/>
              </a:solidFill>
            </a:endParaRPr>
          </a:p>
        </p:txBody>
      </p:sp>
      <p:sp>
        <p:nvSpPr>
          <p:cNvPr id="3" name="Content Placeholder 2">
            <a:extLst>
              <a:ext uri="{FF2B5EF4-FFF2-40B4-BE49-F238E27FC236}">
                <a16:creationId xmlns:a16="http://schemas.microsoft.com/office/drawing/2014/main" id="{5F2386AD-2E8B-65D5-4C7D-8B29D7DFB055}"/>
              </a:ext>
            </a:extLst>
          </p:cNvPr>
          <p:cNvSpPr>
            <a:spLocks noGrp="1"/>
          </p:cNvSpPr>
          <p:nvPr>
            <p:ph idx="1"/>
          </p:nvPr>
        </p:nvSpPr>
        <p:spPr>
          <a:xfrm>
            <a:off x="3420425" y="246580"/>
            <a:ext cx="5297085" cy="6339155"/>
          </a:xfrm>
        </p:spPr>
        <p:txBody>
          <a:bodyPr anchor="ctr">
            <a:normAutofit/>
          </a:bodyPr>
          <a:lstStyle/>
          <a:p>
            <a:pPr marL="0" indent="0">
              <a:buNone/>
            </a:pPr>
            <a:r>
              <a:rPr lang="en-CA" sz="2000" dirty="0"/>
              <a:t>At the quantum level, the act of observing changes the behaviour of particles.</a:t>
            </a:r>
          </a:p>
          <a:p>
            <a:pPr marL="0" indent="0">
              <a:buNone/>
            </a:pPr>
            <a:br>
              <a:rPr lang="en-CA" sz="2000" dirty="0"/>
            </a:br>
            <a:r>
              <a:rPr lang="en-CA" sz="2000" dirty="0"/>
              <a:t>This is the </a:t>
            </a:r>
            <a:r>
              <a:rPr lang="en-CA" sz="2000" b="1" dirty="0"/>
              <a:t>observer effect.</a:t>
            </a:r>
            <a:endParaRPr lang="en-CA" sz="2000" dirty="0"/>
          </a:p>
          <a:p>
            <a:r>
              <a:rPr lang="en-CA" sz="2000" dirty="0"/>
              <a:t>Similarly, in human development:</a:t>
            </a:r>
          </a:p>
          <a:p>
            <a:pPr lvl="0"/>
            <a:r>
              <a:rPr lang="en-CA" sz="2000" dirty="0"/>
              <a:t>what we believe about ourselves shapes what becomes possible,</a:t>
            </a:r>
          </a:p>
          <a:p>
            <a:pPr lvl="0"/>
            <a:r>
              <a:rPr lang="en-CA" sz="2000" dirty="0"/>
              <a:t>how we perceive challenge determines how we respond,</a:t>
            </a:r>
          </a:p>
          <a:p>
            <a:pPr lvl="0"/>
            <a:r>
              <a:rPr lang="en-CA" sz="2000" dirty="0"/>
              <a:t>mindset becomes the lens that directs behaviour, resilience, and outcomes.</a:t>
            </a:r>
          </a:p>
          <a:p>
            <a:r>
              <a:rPr lang="en-CA" sz="2000" dirty="0"/>
              <a:t>Your internal “observer”—your beliefs, self-narrative, and identity—determines which possibilities collapse into reality.</a:t>
            </a:r>
          </a:p>
          <a:p>
            <a:r>
              <a:rPr lang="en-CA" sz="2000" dirty="0">
                <a:highlight>
                  <a:srgbClr val="FFFF00"/>
                </a:highlight>
              </a:rPr>
              <a:t>Quantum mechanics proves that consciousness and outcome are intertwined; growth mindset applies this truth to personal evolution.</a:t>
            </a:r>
          </a:p>
          <a:p>
            <a:endParaRPr lang="en-CA" sz="1700" dirty="0"/>
          </a:p>
        </p:txBody>
      </p:sp>
      <p:sp>
        <p:nvSpPr>
          <p:cNvPr id="7" name="TextBox 6">
            <a:extLst>
              <a:ext uri="{FF2B5EF4-FFF2-40B4-BE49-F238E27FC236}">
                <a16:creationId xmlns:a16="http://schemas.microsoft.com/office/drawing/2014/main" id="{02CB4323-5AB9-41B5-C937-90DBC4937FAA}"/>
              </a:ext>
            </a:extLst>
          </p:cNvPr>
          <p:cNvSpPr txBox="1"/>
          <p:nvPr/>
        </p:nvSpPr>
        <p:spPr>
          <a:xfrm>
            <a:off x="426489" y="2030797"/>
            <a:ext cx="2563695" cy="1754326"/>
          </a:xfrm>
          <a:prstGeom prst="rect">
            <a:avLst/>
          </a:prstGeom>
          <a:noFill/>
        </p:spPr>
        <p:txBody>
          <a:bodyPr wrap="square">
            <a:spAutoFit/>
          </a:bodyPr>
          <a:lstStyle/>
          <a:p>
            <a:r>
              <a:rPr lang="en-CA" sz="3600" b="1" dirty="0">
                <a:solidFill>
                  <a:schemeClr val="bg1"/>
                </a:solidFill>
              </a:rPr>
              <a:t>Observation Shapes Reality</a:t>
            </a:r>
            <a:endParaRPr lang="en-CA" sz="3600" dirty="0">
              <a:solidFill>
                <a:schemeClr val="bg1"/>
              </a:solidFill>
            </a:endParaRPr>
          </a:p>
        </p:txBody>
      </p:sp>
    </p:spTree>
    <p:extLst>
      <p:ext uri="{BB962C8B-B14F-4D97-AF65-F5344CB8AC3E}">
        <p14:creationId xmlns:p14="http://schemas.microsoft.com/office/powerpoint/2010/main" val="1256829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6F9688-A79F-02B2-E3C1-2C2A5CCB9B5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86F830-469B-4908-18A3-B42073C42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useBgFill="1">
        <p:nvSpPr>
          <p:cNvPr id="10" name="Rectangle 9">
            <a:extLst>
              <a:ext uri="{FF2B5EF4-FFF2-40B4-BE49-F238E27FC236}">
                <a16:creationId xmlns:a16="http://schemas.microsoft.com/office/drawing/2014/main" id="{6B101E12-2772-4F8A-9A33-6E7164E2F0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9011542C-F7FD-3694-51BF-E6A2280996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A1ADDDAB-B315-0E2C-3E41-AA4FC1AB22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F9F5F682-3257-B649-AC20-51D67CCA60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422718E7-34FE-E827-DAE4-E4D0F7E728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171AC6BA-0658-E7F0-2391-85E63F6A07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5770B636-ED42-A577-D3F9-2D296FCDE39C}"/>
              </a:ext>
            </a:extLst>
          </p:cNvPr>
          <p:cNvSpPr>
            <a:spLocks noGrp="1"/>
          </p:cNvSpPr>
          <p:nvPr>
            <p:ph type="title"/>
          </p:nvPr>
        </p:nvSpPr>
        <p:spPr>
          <a:xfrm>
            <a:off x="350041" y="586855"/>
            <a:ext cx="2401025" cy="3387497"/>
          </a:xfrm>
        </p:spPr>
        <p:txBody>
          <a:bodyPr anchor="b">
            <a:normAutofit/>
          </a:bodyPr>
          <a:lstStyle/>
          <a:p>
            <a:pPr algn="r">
              <a:lnSpc>
                <a:spcPct val="90000"/>
              </a:lnSpc>
            </a:pPr>
            <a:r>
              <a:rPr lang="en-CA" sz="3600" b="1" dirty="0">
                <a:solidFill>
                  <a:schemeClr val="bg1"/>
                </a:solidFill>
              </a:rPr>
              <a:t>Possibility Expands With Energy, Intention, and Focus</a:t>
            </a:r>
            <a:endParaRPr lang="en-CA" sz="3600" dirty="0">
              <a:solidFill>
                <a:schemeClr val="bg1"/>
              </a:solidFill>
            </a:endParaRPr>
          </a:p>
        </p:txBody>
      </p:sp>
      <p:sp>
        <p:nvSpPr>
          <p:cNvPr id="3" name="Content Placeholder 2">
            <a:extLst>
              <a:ext uri="{FF2B5EF4-FFF2-40B4-BE49-F238E27FC236}">
                <a16:creationId xmlns:a16="http://schemas.microsoft.com/office/drawing/2014/main" id="{89D9F2F9-D2DB-852F-3B20-5BD485263B4C}"/>
              </a:ext>
            </a:extLst>
          </p:cNvPr>
          <p:cNvSpPr>
            <a:spLocks noGrp="1"/>
          </p:cNvSpPr>
          <p:nvPr>
            <p:ph idx="1"/>
          </p:nvPr>
        </p:nvSpPr>
        <p:spPr>
          <a:xfrm>
            <a:off x="3420425" y="10140"/>
            <a:ext cx="5487269" cy="6647514"/>
          </a:xfrm>
        </p:spPr>
        <p:txBody>
          <a:bodyPr anchor="ctr">
            <a:normAutofit/>
          </a:bodyPr>
          <a:lstStyle/>
          <a:p>
            <a:r>
              <a:rPr lang="en-CA" sz="2400" dirty="0">
                <a:highlight>
                  <a:srgbClr val="FFFF00"/>
                </a:highlight>
              </a:rPr>
              <a:t>Quantum theory teaches that energy follows intention.</a:t>
            </a:r>
            <a:br>
              <a:rPr lang="en-CA" sz="2400" dirty="0">
                <a:highlight>
                  <a:srgbClr val="FFFF00"/>
                </a:highlight>
              </a:rPr>
            </a:br>
            <a:r>
              <a:rPr lang="en-CA" sz="2400" dirty="0"/>
              <a:t>Where attention goes, probability shifts.</a:t>
            </a:r>
          </a:p>
          <a:p>
            <a:r>
              <a:rPr lang="en-CA" sz="2400" dirty="0"/>
              <a:t>A growth mindset uses this principle behaviourally:</a:t>
            </a:r>
          </a:p>
          <a:p>
            <a:pPr lvl="0"/>
            <a:r>
              <a:rPr lang="en-CA" sz="2400" dirty="0"/>
              <a:t>When you focus on learning, your capacity to learn expands.</a:t>
            </a:r>
          </a:p>
          <a:p>
            <a:pPr lvl="0"/>
            <a:r>
              <a:rPr lang="en-CA" sz="2400" dirty="0"/>
              <a:t>When you focus on effort, not limitation, your skill increases.</a:t>
            </a:r>
          </a:p>
          <a:p>
            <a:pPr lvl="0"/>
            <a:r>
              <a:rPr lang="en-CA" sz="2400" dirty="0"/>
              <a:t>When you focus on progress instead of failure, resilience strengthens.</a:t>
            </a:r>
          </a:p>
          <a:p>
            <a:r>
              <a:rPr lang="en-CA" sz="2400" dirty="0"/>
              <a:t>The energetic field of intention is what transforms potential into capability.</a:t>
            </a:r>
          </a:p>
          <a:p>
            <a:endParaRPr lang="en-CA" sz="1700" dirty="0"/>
          </a:p>
        </p:txBody>
      </p:sp>
    </p:spTree>
    <p:extLst>
      <p:ext uri="{BB962C8B-B14F-4D97-AF65-F5344CB8AC3E}">
        <p14:creationId xmlns:p14="http://schemas.microsoft.com/office/powerpoint/2010/main" val="1558325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A56065-0664-6797-44D9-36A5D64F165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4DFCBA-98C1-6880-84C1-7D97DB7E8C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useBgFill="1">
        <p:nvSpPr>
          <p:cNvPr id="10" name="Rectangle 9">
            <a:extLst>
              <a:ext uri="{FF2B5EF4-FFF2-40B4-BE49-F238E27FC236}">
                <a16:creationId xmlns:a16="http://schemas.microsoft.com/office/drawing/2014/main" id="{7C691B33-9993-DB58-6A1B-50D320654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51629F69-9EE0-4DD8-B708-278FB81D9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D17711E7-4742-E139-9890-523C27C92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03256C98-D592-5A9F-848A-60852AA224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5728509E-BF4E-D210-5906-3F3C785B93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0C963CE7-86C1-5E54-2DDB-ED9F55C1C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405F8272-163E-3B21-8194-182854CCA066}"/>
              </a:ext>
            </a:extLst>
          </p:cNvPr>
          <p:cNvSpPr>
            <a:spLocks noGrp="1"/>
          </p:cNvSpPr>
          <p:nvPr>
            <p:ph type="title"/>
          </p:nvPr>
        </p:nvSpPr>
        <p:spPr>
          <a:xfrm>
            <a:off x="350041" y="586855"/>
            <a:ext cx="2401025" cy="3387497"/>
          </a:xfrm>
        </p:spPr>
        <p:txBody>
          <a:bodyPr anchor="b">
            <a:normAutofit/>
          </a:bodyPr>
          <a:lstStyle/>
          <a:p>
            <a:pPr algn="r">
              <a:lnSpc>
                <a:spcPct val="90000"/>
              </a:lnSpc>
            </a:pPr>
            <a:br>
              <a:rPr lang="en-CA" sz="3200" b="1" dirty="0">
                <a:solidFill>
                  <a:srgbClr val="FFFFFF"/>
                </a:solidFill>
              </a:rPr>
            </a:br>
            <a:endParaRPr lang="en-CA" sz="3200" dirty="0">
              <a:solidFill>
                <a:srgbClr val="FFFFFF"/>
              </a:solidFill>
            </a:endParaRPr>
          </a:p>
        </p:txBody>
      </p:sp>
      <p:sp>
        <p:nvSpPr>
          <p:cNvPr id="3" name="Content Placeholder 2">
            <a:extLst>
              <a:ext uri="{FF2B5EF4-FFF2-40B4-BE49-F238E27FC236}">
                <a16:creationId xmlns:a16="http://schemas.microsoft.com/office/drawing/2014/main" id="{CA9A71B0-7B3C-16FA-3359-41790E86521A}"/>
              </a:ext>
            </a:extLst>
          </p:cNvPr>
          <p:cNvSpPr>
            <a:spLocks noGrp="1"/>
          </p:cNvSpPr>
          <p:nvPr>
            <p:ph idx="1"/>
          </p:nvPr>
        </p:nvSpPr>
        <p:spPr>
          <a:xfrm>
            <a:off x="3414478" y="646399"/>
            <a:ext cx="5318280" cy="5546047"/>
          </a:xfrm>
        </p:spPr>
        <p:txBody>
          <a:bodyPr anchor="ctr">
            <a:normAutofit/>
          </a:bodyPr>
          <a:lstStyle/>
          <a:p>
            <a:r>
              <a:rPr lang="en-CA" sz="2400" dirty="0"/>
              <a:t>Quantum entities behave differently when they are constrained.</a:t>
            </a:r>
            <a:br>
              <a:rPr lang="en-CA" sz="2400" dirty="0"/>
            </a:br>
            <a:r>
              <a:rPr lang="en-CA" sz="2400" dirty="0">
                <a:highlight>
                  <a:srgbClr val="FFFF00"/>
                </a:highlight>
              </a:rPr>
              <a:t>Freedom enables creativity, adaptability, and novel outcomes.</a:t>
            </a:r>
          </a:p>
          <a:p>
            <a:r>
              <a:rPr lang="en-CA" sz="2400" dirty="0"/>
              <a:t>A </a:t>
            </a:r>
            <a:r>
              <a:rPr lang="en-CA" sz="2400" b="1" dirty="0"/>
              <a:t>fixed mindset</a:t>
            </a:r>
            <a:r>
              <a:rPr lang="en-CA" sz="2400" dirty="0"/>
              <a:t> is rigid:</a:t>
            </a:r>
            <a:br>
              <a:rPr lang="en-CA" sz="2400" dirty="0"/>
            </a:br>
            <a:r>
              <a:rPr lang="en-CA" sz="2400" dirty="0"/>
              <a:t>“I am what I am; this is my limit.”</a:t>
            </a:r>
          </a:p>
          <a:p>
            <a:r>
              <a:rPr lang="en-CA" sz="2400" dirty="0">
                <a:highlight>
                  <a:srgbClr val="FFFF00"/>
                </a:highlight>
              </a:rPr>
              <a:t>A </a:t>
            </a:r>
            <a:r>
              <a:rPr lang="en-CA" sz="2400" b="1" dirty="0">
                <a:highlight>
                  <a:srgbClr val="FFFF00"/>
                </a:highlight>
              </a:rPr>
              <a:t>growth mindset</a:t>
            </a:r>
            <a:r>
              <a:rPr lang="en-CA" sz="2400" dirty="0">
                <a:highlight>
                  <a:srgbClr val="FFFF00"/>
                </a:highlight>
              </a:rPr>
              <a:t> mirrors quantum adaptability:</a:t>
            </a:r>
            <a:br>
              <a:rPr lang="en-CA" sz="2400" dirty="0">
                <a:highlight>
                  <a:srgbClr val="FFFF00"/>
                </a:highlight>
              </a:rPr>
            </a:br>
            <a:r>
              <a:rPr lang="en-CA" sz="2400" dirty="0">
                <a:highlight>
                  <a:srgbClr val="FFFF00"/>
                </a:highlight>
              </a:rPr>
              <a:t>“I can evolve; I am a dynamic system; I am not bound by past patterns.”</a:t>
            </a:r>
          </a:p>
          <a:p>
            <a:r>
              <a:rPr lang="en-CA" sz="2400" dirty="0"/>
              <a:t>Human development flourishes under openness and potential—core attributes of both growth mindset and quantum theory.</a:t>
            </a:r>
          </a:p>
          <a:p>
            <a:pPr marL="0" indent="0">
              <a:buNone/>
            </a:pPr>
            <a:endParaRPr lang="en-CA" sz="1700" dirty="0"/>
          </a:p>
        </p:txBody>
      </p:sp>
      <p:sp>
        <p:nvSpPr>
          <p:cNvPr id="5" name="TextBox 4">
            <a:extLst>
              <a:ext uri="{FF2B5EF4-FFF2-40B4-BE49-F238E27FC236}">
                <a16:creationId xmlns:a16="http://schemas.microsoft.com/office/drawing/2014/main" id="{62544743-6A1C-8F85-5ED7-6885BB08B42E}"/>
              </a:ext>
            </a:extLst>
          </p:cNvPr>
          <p:cNvSpPr txBox="1"/>
          <p:nvPr/>
        </p:nvSpPr>
        <p:spPr>
          <a:xfrm>
            <a:off x="454858" y="1184527"/>
            <a:ext cx="1949521" cy="4031873"/>
          </a:xfrm>
          <a:prstGeom prst="rect">
            <a:avLst/>
          </a:prstGeom>
          <a:noFill/>
        </p:spPr>
        <p:txBody>
          <a:bodyPr wrap="square">
            <a:spAutoFit/>
          </a:bodyPr>
          <a:lstStyle/>
          <a:p>
            <a:r>
              <a:rPr lang="en-CA" sz="3200" b="1" dirty="0">
                <a:solidFill>
                  <a:schemeClr val="bg1"/>
                </a:solidFill>
              </a:rPr>
              <a:t>The Quantum Field Responds to Openness, Not Rigidity</a:t>
            </a:r>
            <a:endParaRPr lang="en-CA" sz="3200" dirty="0">
              <a:solidFill>
                <a:schemeClr val="bg1"/>
              </a:solidFill>
            </a:endParaRPr>
          </a:p>
        </p:txBody>
      </p:sp>
    </p:spTree>
    <p:extLst>
      <p:ext uri="{BB962C8B-B14F-4D97-AF65-F5344CB8AC3E}">
        <p14:creationId xmlns:p14="http://schemas.microsoft.com/office/powerpoint/2010/main" val="2396388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6425D8-A21B-D1B2-EA4A-6929E85A572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D96E9F3-ACA5-34B1-08EC-502FD06B8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useBgFill="1">
        <p:nvSpPr>
          <p:cNvPr id="10" name="Rectangle 9">
            <a:extLst>
              <a:ext uri="{FF2B5EF4-FFF2-40B4-BE49-F238E27FC236}">
                <a16:creationId xmlns:a16="http://schemas.microsoft.com/office/drawing/2014/main" id="{F387743E-D458-D706-29E7-DCE81E03F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B280C9EA-C820-F9DA-7CBE-22BC5E7FA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C28362DC-4703-9B10-4F29-249A0DB1E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C78A675A-F018-93CC-CAEF-A0194BF082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8" name="Freeform: Shape 17">
            <a:extLst>
              <a:ext uri="{FF2B5EF4-FFF2-40B4-BE49-F238E27FC236}">
                <a16:creationId xmlns:a16="http://schemas.microsoft.com/office/drawing/2014/main" id="{A11CD41C-C761-1B62-E419-0B8C6C582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2B04805B-9BBE-A38B-AAA3-4D6D4FE1C5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7073A7D4-7ABD-3785-30D5-4DA07CC30E01}"/>
              </a:ext>
            </a:extLst>
          </p:cNvPr>
          <p:cNvSpPr>
            <a:spLocks noGrp="1"/>
          </p:cNvSpPr>
          <p:nvPr>
            <p:ph type="title"/>
          </p:nvPr>
        </p:nvSpPr>
        <p:spPr>
          <a:xfrm>
            <a:off x="350041" y="586855"/>
            <a:ext cx="2401025" cy="3387497"/>
          </a:xfrm>
        </p:spPr>
        <p:txBody>
          <a:bodyPr anchor="b">
            <a:normAutofit/>
          </a:bodyPr>
          <a:lstStyle/>
          <a:p>
            <a:pPr algn="r">
              <a:lnSpc>
                <a:spcPct val="90000"/>
              </a:lnSpc>
            </a:pPr>
            <a:br>
              <a:rPr lang="en-CA" sz="3200" b="1" dirty="0">
                <a:solidFill>
                  <a:srgbClr val="FFFFFF"/>
                </a:solidFill>
              </a:rPr>
            </a:br>
            <a:endParaRPr lang="en-CA" sz="3200" dirty="0">
              <a:solidFill>
                <a:srgbClr val="FFFFFF"/>
              </a:solidFill>
            </a:endParaRPr>
          </a:p>
        </p:txBody>
      </p:sp>
      <p:sp>
        <p:nvSpPr>
          <p:cNvPr id="3" name="Content Placeholder 2">
            <a:extLst>
              <a:ext uri="{FF2B5EF4-FFF2-40B4-BE49-F238E27FC236}">
                <a16:creationId xmlns:a16="http://schemas.microsoft.com/office/drawing/2014/main" id="{665D9CC5-F0E4-9F97-F32F-91BC0EAC3B1F}"/>
              </a:ext>
            </a:extLst>
          </p:cNvPr>
          <p:cNvSpPr>
            <a:spLocks noGrp="1"/>
          </p:cNvSpPr>
          <p:nvPr>
            <p:ph idx="1"/>
          </p:nvPr>
        </p:nvSpPr>
        <p:spPr>
          <a:xfrm>
            <a:off x="3326978" y="123290"/>
            <a:ext cx="5673184" cy="6482993"/>
          </a:xfrm>
        </p:spPr>
        <p:txBody>
          <a:bodyPr anchor="ctr">
            <a:normAutofit lnSpcReduction="10000"/>
          </a:bodyPr>
          <a:lstStyle/>
          <a:p>
            <a:r>
              <a:rPr lang="en-CA" sz="1800" dirty="0"/>
              <a:t>Quantum mechanics reveals a deeply interconnected universe.</a:t>
            </a:r>
            <a:br>
              <a:rPr lang="en-CA" sz="1800" dirty="0"/>
            </a:br>
            <a:r>
              <a:rPr lang="en-CA" sz="1800" dirty="0">
                <a:highlight>
                  <a:srgbClr val="FFFF00"/>
                </a:highlight>
              </a:rPr>
              <a:t>Through </a:t>
            </a:r>
            <a:r>
              <a:rPr lang="en-CA" sz="1800" b="1" dirty="0">
                <a:highlight>
                  <a:srgbClr val="FFFF00"/>
                </a:highlight>
              </a:rPr>
              <a:t>entanglement</a:t>
            </a:r>
            <a:r>
              <a:rPr lang="en-CA" sz="1800" dirty="0">
                <a:highlight>
                  <a:srgbClr val="FFFF00"/>
                </a:highlight>
              </a:rPr>
              <a:t>, particles influence each other instantly regardless of distance.</a:t>
            </a:r>
          </a:p>
          <a:p>
            <a:r>
              <a:rPr lang="en-CA" sz="1800" dirty="0"/>
              <a:t>This aligns with what we know about human growth:</a:t>
            </a:r>
          </a:p>
          <a:p>
            <a:pPr lvl="1"/>
            <a:r>
              <a:rPr lang="en-CA" sz="1400" dirty="0"/>
              <a:t>relationships accelerate learning,</a:t>
            </a:r>
          </a:p>
          <a:p>
            <a:pPr lvl="1"/>
            <a:r>
              <a:rPr lang="en-CA" sz="1400" dirty="0"/>
              <a:t>psychological safety elevates performance,</a:t>
            </a:r>
          </a:p>
          <a:p>
            <a:pPr lvl="1"/>
            <a:r>
              <a:rPr lang="en-CA" sz="1400" dirty="0"/>
              <a:t>cultures shape individual behaviour,</a:t>
            </a:r>
          </a:p>
          <a:p>
            <a:pPr lvl="1"/>
            <a:r>
              <a:rPr lang="en-CA" sz="1400" dirty="0"/>
              <a:t>leadership consciousness sets the organizational field.</a:t>
            </a:r>
          </a:p>
          <a:p>
            <a:r>
              <a:rPr lang="en-CA" sz="1800" dirty="0"/>
              <a:t>A growth mindset does not evolve in isolation—it evolves within connected systems, echoing the quantum principle of relational influence.</a:t>
            </a:r>
          </a:p>
          <a:p>
            <a:r>
              <a:rPr lang="en-CA" sz="1800" dirty="0"/>
              <a:t>Quantum mechanics reveals a deeply interconnected universe.</a:t>
            </a:r>
            <a:br>
              <a:rPr lang="en-CA" sz="1800" dirty="0"/>
            </a:br>
            <a:r>
              <a:rPr lang="en-CA" sz="1800" dirty="0">
                <a:highlight>
                  <a:srgbClr val="FFFF00"/>
                </a:highlight>
              </a:rPr>
              <a:t>Through </a:t>
            </a:r>
            <a:r>
              <a:rPr lang="en-CA" sz="1800" b="1" dirty="0">
                <a:highlight>
                  <a:srgbClr val="FFFF00"/>
                </a:highlight>
              </a:rPr>
              <a:t>entanglement</a:t>
            </a:r>
            <a:r>
              <a:rPr lang="en-CA" sz="1800" dirty="0">
                <a:highlight>
                  <a:srgbClr val="FFFF00"/>
                </a:highlight>
              </a:rPr>
              <a:t>, particles influence each other instantly regardless of distance.</a:t>
            </a:r>
          </a:p>
          <a:p>
            <a:r>
              <a:rPr lang="en-CA" sz="1800" dirty="0"/>
              <a:t>This aligns with what we know about human growth:</a:t>
            </a:r>
          </a:p>
          <a:p>
            <a:pPr lvl="1"/>
            <a:r>
              <a:rPr lang="en-CA" sz="1400" dirty="0"/>
              <a:t>relationships accelerate learning,</a:t>
            </a:r>
          </a:p>
          <a:p>
            <a:pPr lvl="1"/>
            <a:r>
              <a:rPr lang="en-CA" sz="1400" dirty="0"/>
              <a:t>psychological safety elevates performance,</a:t>
            </a:r>
          </a:p>
          <a:p>
            <a:pPr lvl="1"/>
            <a:r>
              <a:rPr lang="en-CA" sz="1400" dirty="0"/>
              <a:t>cultures shape individual behaviour,</a:t>
            </a:r>
          </a:p>
          <a:p>
            <a:pPr lvl="1"/>
            <a:r>
              <a:rPr lang="en-CA" sz="1400" dirty="0"/>
              <a:t>leadership consciousness sets the organizational field.</a:t>
            </a:r>
          </a:p>
          <a:p>
            <a:r>
              <a:rPr lang="en-CA" sz="1800" dirty="0"/>
              <a:t>A growth mindset does not evolve in isolation—it evolves within connected systems, echoing the quantum principle of relational influence.</a:t>
            </a:r>
          </a:p>
          <a:p>
            <a:endParaRPr lang="en-CA" sz="1700" dirty="0"/>
          </a:p>
        </p:txBody>
      </p:sp>
      <p:sp>
        <p:nvSpPr>
          <p:cNvPr id="5" name="TextBox 4">
            <a:extLst>
              <a:ext uri="{FF2B5EF4-FFF2-40B4-BE49-F238E27FC236}">
                <a16:creationId xmlns:a16="http://schemas.microsoft.com/office/drawing/2014/main" id="{2F3244EB-8D63-A62A-E2D4-05F2CEA2ABBF}"/>
              </a:ext>
            </a:extLst>
          </p:cNvPr>
          <p:cNvSpPr txBox="1"/>
          <p:nvPr/>
        </p:nvSpPr>
        <p:spPr>
          <a:xfrm>
            <a:off x="228600" y="1313458"/>
            <a:ext cx="2976937" cy="3785652"/>
          </a:xfrm>
          <a:prstGeom prst="rect">
            <a:avLst/>
          </a:prstGeom>
          <a:noFill/>
        </p:spPr>
        <p:txBody>
          <a:bodyPr wrap="square">
            <a:spAutoFit/>
          </a:bodyPr>
          <a:lstStyle/>
          <a:p>
            <a:r>
              <a:rPr kumimoji="0" lang="en-CA" sz="4000" b="1" i="0" u="none" strike="noStrike" kern="1200" cap="none" spc="0" normalizeH="0" baseline="0" noProof="0" dirty="0">
                <a:ln>
                  <a:noFill/>
                </a:ln>
                <a:solidFill>
                  <a:schemeClr val="bg1"/>
                </a:solidFill>
                <a:effectLst/>
                <a:uLnTx/>
                <a:uFillTx/>
                <a:latin typeface="Calibri"/>
                <a:ea typeface="+mj-ea"/>
                <a:cs typeface="+mj-cs"/>
              </a:rPr>
              <a:t>Nonlinearity Is a Feature in Quantum Physics and Human Growth</a:t>
            </a:r>
            <a:endParaRPr lang="en-CA" sz="4000" dirty="0">
              <a:solidFill>
                <a:schemeClr val="bg1"/>
              </a:solidFill>
            </a:endParaRPr>
          </a:p>
        </p:txBody>
      </p:sp>
    </p:spTree>
    <p:extLst>
      <p:ext uri="{BB962C8B-B14F-4D97-AF65-F5344CB8AC3E}">
        <p14:creationId xmlns:p14="http://schemas.microsoft.com/office/powerpoint/2010/main" val="3934309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7E076A-19FA-255D-B447-347DEEEBBA97}"/>
              </a:ext>
            </a:extLst>
          </p:cNvPr>
          <p:cNvSpPr>
            <a:spLocks noGrp="1"/>
          </p:cNvSpPr>
          <p:nvPr>
            <p:ph type="title"/>
          </p:nvPr>
        </p:nvSpPr>
        <p:spPr>
          <a:xfrm>
            <a:off x="313668" y="1634819"/>
            <a:ext cx="2401025" cy="3387497"/>
          </a:xfrm>
        </p:spPr>
        <p:txBody>
          <a:bodyPr anchor="b">
            <a:normAutofit/>
          </a:bodyPr>
          <a:lstStyle/>
          <a:p>
            <a:pPr algn="r">
              <a:lnSpc>
                <a:spcPct val="90000"/>
              </a:lnSpc>
            </a:pPr>
            <a:r>
              <a:rPr lang="en-CA" sz="3200" b="1" dirty="0">
                <a:solidFill>
                  <a:srgbClr val="FFFFFF"/>
                </a:solidFill>
              </a:rPr>
              <a:t>The Deeper Integration: Growth Mindset as a Quantum Orientation</a:t>
            </a:r>
            <a:br>
              <a:rPr lang="en-CA" sz="3200" b="1" dirty="0">
                <a:solidFill>
                  <a:srgbClr val="FFFFFF"/>
                </a:solidFill>
              </a:rPr>
            </a:br>
            <a:endParaRPr lang="en-CA" sz="3200" dirty="0">
              <a:solidFill>
                <a:srgbClr val="FFFFFF"/>
              </a:solidFill>
            </a:endParaRPr>
          </a:p>
        </p:txBody>
      </p:sp>
      <p:sp>
        <p:nvSpPr>
          <p:cNvPr id="3" name="Content Placeholder 2">
            <a:extLst>
              <a:ext uri="{FF2B5EF4-FFF2-40B4-BE49-F238E27FC236}">
                <a16:creationId xmlns:a16="http://schemas.microsoft.com/office/drawing/2014/main" id="{2CC624FF-C8D3-669A-F293-A6044AD12E53}"/>
              </a:ext>
            </a:extLst>
          </p:cNvPr>
          <p:cNvSpPr>
            <a:spLocks noGrp="1"/>
          </p:cNvSpPr>
          <p:nvPr>
            <p:ph idx="1"/>
          </p:nvPr>
        </p:nvSpPr>
        <p:spPr>
          <a:xfrm>
            <a:off x="3607694" y="246580"/>
            <a:ext cx="5222638" cy="6380251"/>
          </a:xfrm>
        </p:spPr>
        <p:txBody>
          <a:bodyPr anchor="ctr">
            <a:normAutofit lnSpcReduction="10000"/>
          </a:bodyPr>
          <a:lstStyle/>
          <a:p>
            <a:pPr marL="0" indent="0">
              <a:buNone/>
            </a:pPr>
            <a:r>
              <a:rPr lang="en-CA" sz="2400" dirty="0"/>
              <a:t>When leaders adopt a growth mindset, they are aligning with the natural laws of the quantum universe:</a:t>
            </a:r>
          </a:p>
          <a:p>
            <a:pPr lvl="0"/>
            <a:r>
              <a:rPr lang="en-CA" sz="2400" b="1" dirty="0"/>
              <a:t>Potential over limitation</a:t>
            </a:r>
            <a:endParaRPr lang="en-CA" sz="2400" dirty="0"/>
          </a:p>
          <a:p>
            <a:pPr lvl="0"/>
            <a:r>
              <a:rPr lang="en-CA" sz="2400" b="1" dirty="0"/>
              <a:t>Possibility over fixed identity</a:t>
            </a:r>
            <a:endParaRPr lang="en-CA" sz="2400" dirty="0"/>
          </a:p>
          <a:p>
            <a:pPr lvl="0"/>
            <a:r>
              <a:rPr lang="en-CA" sz="2400" b="1" dirty="0"/>
              <a:t>Emergence over predictability</a:t>
            </a:r>
            <a:endParaRPr lang="en-CA" sz="2400" dirty="0"/>
          </a:p>
          <a:p>
            <a:pPr lvl="0"/>
            <a:r>
              <a:rPr lang="en-CA" sz="2400" b="1" dirty="0"/>
              <a:t>Adaptation over rigidity</a:t>
            </a:r>
            <a:endParaRPr lang="en-CA" sz="2400" dirty="0"/>
          </a:p>
          <a:p>
            <a:pPr lvl="0"/>
            <a:r>
              <a:rPr lang="en-CA" sz="2400" b="1" dirty="0"/>
              <a:t>Conscious choice over unconscious patterns</a:t>
            </a:r>
            <a:endParaRPr lang="en-CA" sz="2400" dirty="0"/>
          </a:p>
          <a:p>
            <a:pPr marL="0" indent="0">
              <a:buNone/>
            </a:pPr>
            <a:endParaRPr lang="en-CA" sz="2400" dirty="0"/>
          </a:p>
          <a:p>
            <a:pPr marL="0" indent="0">
              <a:buNone/>
            </a:pPr>
            <a:r>
              <a:rPr lang="en-CA" sz="2400" dirty="0"/>
              <a:t>This is why quantum leadership and growth mindset are so powerful together:</a:t>
            </a:r>
            <a:br>
              <a:rPr lang="en-CA" sz="2400" dirty="0"/>
            </a:br>
            <a:r>
              <a:rPr lang="en-CA" sz="2400" dirty="0"/>
              <a:t>They both honour the truth that we are evolving beings living in an evolving field of possibility.</a:t>
            </a:r>
          </a:p>
          <a:p>
            <a:endParaRPr lang="en-CA" sz="1700" dirty="0"/>
          </a:p>
        </p:txBody>
      </p:sp>
    </p:spTree>
    <p:extLst>
      <p:ext uri="{BB962C8B-B14F-4D97-AF65-F5344CB8AC3E}">
        <p14:creationId xmlns:p14="http://schemas.microsoft.com/office/powerpoint/2010/main" val="1721247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10378</TotalTime>
  <Words>3092</Words>
  <Application>Microsoft Office PowerPoint</Application>
  <PresentationFormat>On-screen Show (4:3)</PresentationFormat>
  <Paragraphs>217</Paragraphs>
  <Slides>43</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Aptos</vt:lpstr>
      <vt:lpstr>Arial</vt:lpstr>
      <vt:lpstr>Calibri</vt:lpstr>
      <vt:lpstr>Source Sans 3</vt:lpstr>
      <vt:lpstr>Office Theme</vt:lpstr>
      <vt:lpstr>Embracing a Growth Mindset</vt:lpstr>
      <vt:lpstr>Why Mindset Matters</vt:lpstr>
      <vt:lpstr> </vt:lpstr>
      <vt:lpstr> </vt:lpstr>
      <vt:lpstr> </vt:lpstr>
      <vt:lpstr>Possibility Expands With Energy, Intention, and Focus</vt:lpstr>
      <vt:lpstr> </vt:lpstr>
      <vt:lpstr> </vt:lpstr>
      <vt:lpstr>The Deeper Integration: Growth Mindset as a Quantum Orientation </vt:lpstr>
      <vt:lpstr>In Practice: What This Means for YOU </vt:lpstr>
      <vt:lpstr>The Quantum Truth </vt:lpstr>
      <vt:lpstr>The great Equilizer</vt:lpstr>
      <vt:lpstr>Core principles and practices that help leaders recognize opportunity even when the world feels unpredictable or unstable. </vt:lpstr>
      <vt:lpstr>What does it mean to think Bold, Brave</vt:lpstr>
      <vt:lpstr>Fixed Mindset vs. Growth Mindset</vt:lpstr>
      <vt:lpstr>What’s Chess got to do with Growth Mindset?</vt:lpstr>
      <vt:lpstr>Core Elements of Chess in the Customer Journey</vt:lpstr>
      <vt:lpstr>Core elements of Chess</vt:lpstr>
      <vt:lpstr>Strategic Thinking</vt:lpstr>
      <vt:lpstr>Anticipation of Moves</vt:lpstr>
      <vt:lpstr>Adaptability</vt:lpstr>
      <vt:lpstr>Patience</vt:lpstr>
      <vt:lpstr>The Monkey Mind –  The Power of Thought</vt:lpstr>
      <vt:lpstr>YES, lives in the land of No</vt:lpstr>
      <vt:lpstr>Risk and Probability</vt:lpstr>
      <vt:lpstr>Chapter 1: The Winds of the Greeks and the Role of the Dice</vt:lpstr>
      <vt:lpstr>Chapter 2: As Easy As 1, 2, 3</vt:lpstr>
      <vt:lpstr>Chapter 3: Betting on Numbers</vt:lpstr>
      <vt:lpstr>Chapter 4: The Renaissance Gambler</vt:lpstr>
      <vt:lpstr>Chapter 5: The Extraordinary Ideas of Risk</vt:lpstr>
      <vt:lpstr>Chapter 6: Measurement Unlimited</vt:lpstr>
      <vt:lpstr>Chapter 7: The Search for Certainty</vt:lpstr>
      <vt:lpstr>Chapter 8: The Failure of Invariance</vt:lpstr>
      <vt:lpstr>Chapter 10: The Remarkable People and Their Measures</vt:lpstr>
      <vt:lpstr>Chapter 9: Risk Measurement and Management</vt:lpstr>
      <vt:lpstr>Chapter 11: The Measure of Our Ignorance</vt:lpstr>
      <vt:lpstr>Chapter 12: The Theory of Portfolio Selection</vt:lpstr>
      <vt:lpstr>Chapter 13: The Fantastic System of Side Bets</vt:lpstr>
      <vt:lpstr>Chapter 14: Awaiting the Wildness</vt:lpstr>
      <vt:lpstr>Chapter 15: The Universal Machine</vt:lpstr>
      <vt:lpstr>Chapter 16: The Failure of Forecasting</vt:lpstr>
      <vt:lpstr>Chapter 17: The Coming of Age of Risk Management</vt:lpstr>
      <vt:lpstr>Chapter 18: The View from the Top of the Tower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Embracing a Growth Mindset for Financial Leadership</dc:title>
  <dc:subject/>
  <dc:creator/>
  <cp:keywords/>
  <dc:description>generated using python-pptx</dc:description>
  <cp:lastModifiedBy>CHEEMA, Jivi (FR-VALLEY)</cp:lastModifiedBy>
  <cp:revision>61</cp:revision>
  <dcterms:created xsi:type="dcterms:W3CDTF">2013-01-27T09:14:16Z</dcterms:created>
  <dcterms:modified xsi:type="dcterms:W3CDTF">2025-11-20T22:42:41Z</dcterms:modified>
  <cp:category/>
</cp:coreProperties>
</file>