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  <p:sldMasterId id="2147483666" r:id="rId5"/>
  </p:sldMasterIdLst>
  <p:notesMasterIdLst>
    <p:notesMasterId r:id="rId23"/>
  </p:notesMasterIdLst>
  <p:sldIdLst>
    <p:sldId id="256" r:id="rId6"/>
    <p:sldId id="287" r:id="rId7"/>
    <p:sldId id="288" r:id="rId8"/>
    <p:sldId id="267" r:id="rId9"/>
    <p:sldId id="258" r:id="rId10"/>
    <p:sldId id="260" r:id="rId11"/>
    <p:sldId id="263" r:id="rId12"/>
    <p:sldId id="282" r:id="rId13"/>
    <p:sldId id="283" r:id="rId14"/>
    <p:sldId id="259" r:id="rId15"/>
    <p:sldId id="264" r:id="rId16"/>
    <p:sldId id="284" r:id="rId17"/>
    <p:sldId id="286" r:id="rId18"/>
    <p:sldId id="269" r:id="rId19"/>
    <p:sldId id="275" r:id="rId20"/>
    <p:sldId id="289" r:id="rId21"/>
    <p:sldId id="279" r:id="rId22"/>
  </p:sldIdLst>
  <p:sldSz cx="9144000" cy="5143500" type="screen16x9"/>
  <p:notesSz cx="6858000" cy="9144000"/>
  <p:embeddedFontLst>
    <p:embeddedFont>
      <p:font typeface="Red Hat Display" panose="02010303040201060303" pitchFamily="2" charset="0"/>
      <p:regular r:id="rId24"/>
      <p:bold r:id="rId25"/>
      <p:italic r:id="rId26"/>
      <p:boldItalic r:id="rId27"/>
    </p:embeddedFont>
    <p:embeddedFont>
      <p:font typeface="Red Hat Display SemiBold" panose="02010303040201060303" pitchFamily="2" charset="0"/>
      <p:bold r:id="rId28"/>
      <p:boldItalic r:id="rId29"/>
    </p:embeddedFont>
    <p:embeddedFont>
      <p:font typeface="Red Hat Text" panose="020B0604020202020204" charset="0"/>
      <p:regular r:id="rId30"/>
      <p:bold r:id="rId31"/>
      <p:italic r:id="rId32"/>
      <p:boldItalic r:id="rId33"/>
    </p:embeddedFont>
    <p:embeddedFont>
      <p:font typeface="Red Hat Text Medium" panose="020B0604020202020204" charset="0"/>
      <p:regular r:id="rId34"/>
      <p:bold r:id="rId35"/>
      <p:italic r:id="rId36"/>
      <p:boldItalic r:id="rId37"/>
    </p:embeddedFont>
    <p:embeddedFont>
      <p:font typeface="Red Hat Text SemiBol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6A7C2-BAE0-439C-A6C1-1FEBB49C4E9C}" v="8419" dt="2025-11-20T01:50:17.521"/>
    <p1510:client id="{9CDFDB24-5EE1-4A42-868C-BE8A06C795C8}" v="1" dt="2025-11-20T01:55:26.496"/>
    <p1510:client id="{EE7DB019-EB68-44AE-8063-14184083C712}" v="1730" dt="2025-11-19T23:55:22.057"/>
    <p1510:client id="{F26C8C4E-1552-6910-0526-D42205387E01}" v="1314" dt="2025-11-19T22:59:00.321"/>
  </p1510:revLst>
</p1510:revInfo>
</file>

<file path=ppt/tableStyles.xml><?xml version="1.0" encoding="utf-8"?>
<a:tblStyleLst xmlns:a="http://schemas.openxmlformats.org/drawingml/2006/main" def="{51AF83DD-7582-42D5-88C4-8760D64294C6}">
  <a:tblStyle styleId="{51AF83DD-7582-42D5-88C4-8760D64294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3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Siwiec" userId="8dcb8c43-5b57-48a4-ae28-e2c10fb53219" providerId="ADAL" clId="{3B0C769F-A464-4502-AEA1-D6416FF5C174}"/>
    <pc:docChg chg="modSld">
      <pc:chgData name="Karolina Siwiec" userId="8dcb8c43-5b57-48a4-ae28-e2c10fb53219" providerId="ADAL" clId="{3B0C769F-A464-4502-AEA1-D6416FF5C174}" dt="2025-11-20T01:55:35.061" v="5" actId="1076"/>
      <pc:docMkLst>
        <pc:docMk/>
      </pc:docMkLst>
      <pc:sldChg chg="addSp modSp mod">
        <pc:chgData name="Karolina Siwiec" userId="8dcb8c43-5b57-48a4-ae28-e2c10fb53219" providerId="ADAL" clId="{3B0C769F-A464-4502-AEA1-D6416FF5C174}" dt="2025-11-20T01:55:35.061" v="5" actId="1076"/>
        <pc:sldMkLst>
          <pc:docMk/>
          <pc:sldMk cId="650160226" sldId="287"/>
        </pc:sldMkLst>
        <pc:picChg chg="add mod">
          <ac:chgData name="Karolina Siwiec" userId="8dcb8c43-5b57-48a4-ae28-e2c10fb53219" providerId="ADAL" clId="{3B0C769F-A464-4502-AEA1-D6416FF5C174}" dt="2025-11-20T01:55:35.061" v="5" actId="1076"/>
          <ac:picMkLst>
            <pc:docMk/>
            <pc:sldMk cId="650160226" sldId="287"/>
            <ac:picMk id="3" creationId="{AA24783C-4B47-2CEE-0E88-F8C6D91D81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00981808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00981808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Where AI may struggle and have challenges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work by accountants has very little tolerance for inaccuracies.   </a:t>
            </a:r>
          </a:p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Business model hurdle. Generally run on billable hours. Industry will need to transition to fixed-fee engagements based on outcomes and value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2424ad72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42424ad722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00981808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009818081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If say Red Rhino helped build these agents and train a firm’s team, there may be potential for the accounting firms to then go and build out AI competency and agents within their clients.  That’s a potential new revenue stream, or more likely, a “managed outcome” advisory service agreement.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009818081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3009818081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 of AI as an overzealous intern that wants to please you.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Email processing example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3009818081_2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3009818081_2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009818081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3009818081_2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009818081_2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3009818081_2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0098180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30098180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00981808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00981808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00981808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00981808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00981808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300981808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009818081_2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009818081_2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0BF3EF82-E566-8325-88D0-0C80BACD4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009818081_2_341:notes">
            <a:extLst>
              <a:ext uri="{FF2B5EF4-FFF2-40B4-BE49-F238E27FC236}">
                <a16:creationId xmlns:a16="http://schemas.microsoft.com/office/drawing/2014/main" id="{681116A2-1F08-39A6-EC2D-D1882A7288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009818081_2_341:notes">
            <a:extLst>
              <a:ext uri="{FF2B5EF4-FFF2-40B4-BE49-F238E27FC236}">
                <a16:creationId xmlns:a16="http://schemas.microsoft.com/office/drawing/2014/main" id="{411EA9E0-D4DD-18CB-88BE-013C3BA1A4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/>
              <a:t>In an “agentic accounting firm,” each agent works like a mini-employee:</a:t>
            </a:r>
          </a:p>
          <a:p>
            <a:r>
              <a:rPr lang="en-US" b="1"/>
              <a:t>Document Agent</a:t>
            </a:r>
            <a:r>
              <a:rPr lang="en-US"/>
              <a:t> pulls and classifies data.</a:t>
            </a:r>
          </a:p>
          <a:p>
            <a:r>
              <a:rPr lang="en-US" b="1"/>
              <a:t>Transaction Agent</a:t>
            </a:r>
            <a:r>
              <a:rPr lang="en-US"/>
              <a:t> posts to GL.</a:t>
            </a:r>
          </a:p>
          <a:p>
            <a:r>
              <a:rPr lang="en-US" b="1"/>
              <a:t>Reconciliation Agent</a:t>
            </a:r>
            <a:r>
              <a:rPr lang="en-US"/>
              <a:t> validates balances.</a:t>
            </a:r>
          </a:p>
          <a:p>
            <a:r>
              <a:rPr lang="en-US" b="1"/>
              <a:t>Anomaly Agent</a:t>
            </a:r>
            <a:r>
              <a:rPr lang="en-US"/>
              <a:t> flags issues.</a:t>
            </a:r>
          </a:p>
          <a:p>
            <a:r>
              <a:rPr lang="en-US" b="1"/>
              <a:t>Cash-Flow Agent</a:t>
            </a:r>
            <a:r>
              <a:rPr lang="en-US"/>
              <a:t> forecasts liquidity.</a:t>
            </a:r>
          </a:p>
          <a:p>
            <a:r>
              <a:rPr lang="en-US" b="1"/>
              <a:t>Advisor Agent</a:t>
            </a:r>
            <a:r>
              <a:rPr lang="en-US"/>
              <a:t> generates narrative summaries for the accountant and client.</a:t>
            </a:r>
          </a:p>
          <a:p>
            <a:r>
              <a:rPr lang="en-US"/>
              <a:t>A </a:t>
            </a:r>
            <a:r>
              <a:rPr lang="en-US" b="1"/>
              <a:t>human accountant</a:t>
            </a:r>
            <a:r>
              <a:rPr lang="en-US"/>
              <a:t> reviews exceptions, signs off, and provides contextual advice — effectively supervising a digital team.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Ex: An agent can continuously monitor payables, receivables and bank balances to project future cash flow and alert on risks.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Ex: Can watch for incoming email and if it meets certain parameters, start a draft response.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Ex: Insight Agent – can synthesize all accounting data and operational data to provide actionable business advice</a:t>
            </a:r>
          </a:p>
        </p:txBody>
      </p:sp>
    </p:spTree>
    <p:extLst>
      <p:ext uri="{BB962C8B-B14F-4D97-AF65-F5344CB8AC3E}">
        <p14:creationId xmlns:p14="http://schemas.microsoft.com/office/powerpoint/2010/main" val="276257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560B9625-2B00-51EA-3E50-146965812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009818081_2_341:notes">
            <a:extLst>
              <a:ext uri="{FF2B5EF4-FFF2-40B4-BE49-F238E27FC236}">
                <a16:creationId xmlns:a16="http://schemas.microsoft.com/office/drawing/2014/main" id="{845DB62C-1F61-7063-0CC0-7EF00835CC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009818081_2_341:notes">
            <a:extLst>
              <a:ext uri="{FF2B5EF4-FFF2-40B4-BE49-F238E27FC236}">
                <a16:creationId xmlns:a16="http://schemas.microsoft.com/office/drawing/2014/main" id="{DAB51902-1742-4881-B067-F12F8C6FFF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64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0098180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0098180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image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0" y="1821600"/>
            <a:ext cx="9144000" cy="33219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1"/>
          </p:nvPr>
        </p:nvSpPr>
        <p:spPr>
          <a:xfrm>
            <a:off x="311700" y="1017725"/>
            <a:ext cx="42669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image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>
          <a:xfrm>
            <a:off x="0" y="1821600"/>
            <a:ext cx="9144000" cy="332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1"/>
          </p:nvPr>
        </p:nvSpPr>
        <p:spPr>
          <a:xfrm>
            <a:off x="311700" y="1017725"/>
            <a:ext cx="42669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image">
  <p:cSld name="CAPTION_ONLY_1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3219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311700" y="3738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311700" y="4311050"/>
            <a:ext cx="42669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0000"/>
              <a:buNone/>
              <a:defRPr sz="10000">
                <a:solidFill>
                  <a:srgbClr val="D2373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00" y="1343075"/>
            <a:ext cx="4583148" cy="174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left">
  <p:cSld name="SECTION_TITLE_AND_DESCRIPTION_1_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>
            <a:spLocks noGrp="1"/>
          </p:cNvSpPr>
          <p:nvPr>
            <p:ph type="pic" idx="2"/>
          </p:nvPr>
        </p:nvSpPr>
        <p:spPr>
          <a:xfrm>
            <a:off x="0" y="0"/>
            <a:ext cx="44523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4828300" y="24864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4828300" y="1421975"/>
            <a:ext cx="3533700" cy="9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13"/>
          <p:cNvSpPr/>
          <p:nvPr/>
        </p:nvSpPr>
        <p:spPr>
          <a:xfrm rot="10800000">
            <a:off x="2529825" y="3776890"/>
            <a:ext cx="1968560" cy="1370709"/>
          </a:xfrm>
          <a:custGeom>
            <a:avLst/>
            <a:gdLst/>
            <a:ahLst/>
            <a:cxnLst/>
            <a:rect l="l" t="t" r="r" b="b"/>
            <a:pathLst>
              <a:path w="121798" h="60718" extrusionOk="0">
                <a:moveTo>
                  <a:pt x="737" y="60718"/>
                </a:moveTo>
                <a:lnTo>
                  <a:pt x="121798" y="0"/>
                </a:lnTo>
                <a:lnTo>
                  <a:pt x="0" y="3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6" name="Google Shape;76;p13"/>
          <p:cNvSpPr/>
          <p:nvPr/>
        </p:nvSpPr>
        <p:spPr>
          <a:xfrm rot="10800000">
            <a:off x="3044873" y="-4100"/>
            <a:ext cx="1453512" cy="4040999"/>
          </a:xfrm>
          <a:custGeom>
            <a:avLst/>
            <a:gdLst/>
            <a:ahLst/>
            <a:cxnLst/>
            <a:rect l="l" t="t" r="r" b="b"/>
            <a:pathLst>
              <a:path w="65503" h="151235" extrusionOk="0">
                <a:moveTo>
                  <a:pt x="368" y="0"/>
                </a:moveTo>
                <a:lnTo>
                  <a:pt x="65503" y="151235"/>
                </a:lnTo>
                <a:lnTo>
                  <a:pt x="0" y="1512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4613200" y="1421988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65500" y="1421988"/>
            <a:ext cx="3533700" cy="9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2"/>
          </p:nvPr>
        </p:nvSpPr>
        <p:spPr>
          <a:xfrm>
            <a:off x="265500" y="1034100"/>
            <a:ext cx="41064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3122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401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11700" y="144800"/>
            <a:ext cx="41064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8"/>
          <p:cNvSpPr>
            <a:spLocks noGrp="1"/>
          </p:cNvSpPr>
          <p:nvPr>
            <p:ph type="pic" idx="2"/>
          </p:nvPr>
        </p:nvSpPr>
        <p:spPr>
          <a:xfrm>
            <a:off x="450750" y="1361500"/>
            <a:ext cx="3857100" cy="19686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>
            <a:spLocks noGrp="1"/>
          </p:cNvSpPr>
          <p:nvPr>
            <p:ph type="pic" idx="3"/>
          </p:nvPr>
        </p:nvSpPr>
        <p:spPr>
          <a:xfrm>
            <a:off x="4550948" y="1361500"/>
            <a:ext cx="3857100" cy="19686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450750" y="3394525"/>
            <a:ext cx="38571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4"/>
          </p:nvPr>
        </p:nvSpPr>
        <p:spPr>
          <a:xfrm>
            <a:off x="4550950" y="3394525"/>
            <a:ext cx="38571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ubTitle" idx="5"/>
          </p:nvPr>
        </p:nvSpPr>
        <p:spPr>
          <a:xfrm>
            <a:off x="311700" y="144800"/>
            <a:ext cx="41064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right">
  <p:cSld name="SECTION_TITLE_AND_DESCRIPTION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265500" y="24864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4184650" y="0"/>
            <a:ext cx="51435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" name="Google Shape;51;p10"/>
          <p:cNvGrpSpPr/>
          <p:nvPr/>
        </p:nvGrpSpPr>
        <p:grpSpPr>
          <a:xfrm>
            <a:off x="4148825" y="0"/>
            <a:ext cx="1968560" cy="5151699"/>
            <a:chOff x="4148825" y="0"/>
            <a:chExt cx="1968560" cy="5151699"/>
          </a:xfrm>
        </p:grpSpPr>
        <p:sp>
          <p:nvSpPr>
            <p:cNvPr id="52" name="Google Shape;52;p10"/>
            <p:cNvSpPr/>
            <p:nvPr/>
          </p:nvSpPr>
          <p:spPr>
            <a:xfrm>
              <a:off x="4148825" y="0"/>
              <a:ext cx="1968560" cy="1370709"/>
            </a:xfrm>
            <a:custGeom>
              <a:avLst/>
              <a:gdLst/>
              <a:ahLst/>
              <a:cxnLst/>
              <a:rect l="l" t="t" r="r" b="b"/>
              <a:pathLst>
                <a:path w="121798" h="60718" extrusionOk="0">
                  <a:moveTo>
                    <a:pt x="737" y="60718"/>
                  </a:moveTo>
                  <a:lnTo>
                    <a:pt x="121798" y="0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3" name="Google Shape;53;p10"/>
            <p:cNvSpPr/>
            <p:nvPr/>
          </p:nvSpPr>
          <p:spPr>
            <a:xfrm>
              <a:off x="4148825" y="1110700"/>
              <a:ext cx="1453512" cy="4040999"/>
            </a:xfrm>
            <a:custGeom>
              <a:avLst/>
              <a:gdLst/>
              <a:ahLst/>
              <a:cxnLst/>
              <a:rect l="l" t="t" r="r" b="b"/>
              <a:pathLst>
                <a:path w="65503" h="151235" extrusionOk="0">
                  <a:moveTo>
                    <a:pt x="368" y="0"/>
                  </a:moveTo>
                  <a:lnTo>
                    <a:pt x="65503" y="151235"/>
                  </a:lnTo>
                  <a:lnTo>
                    <a:pt x="0" y="1512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65500" y="1421988"/>
            <a:ext cx="3533700" cy="9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left">
  <p:cSld name="SECTION_TITLE_AND_DESCRIPTION_1_1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>
            <a:spLocks noGrp="1"/>
          </p:cNvSpPr>
          <p:nvPr>
            <p:ph type="pic" idx="2"/>
          </p:nvPr>
        </p:nvSpPr>
        <p:spPr>
          <a:xfrm>
            <a:off x="0" y="0"/>
            <a:ext cx="44523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4828300" y="248640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4828300" y="1421975"/>
            <a:ext cx="3533700" cy="96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 rot="10800000">
            <a:off x="2529825" y="3776890"/>
            <a:ext cx="1968560" cy="1370709"/>
          </a:xfrm>
          <a:custGeom>
            <a:avLst/>
            <a:gdLst/>
            <a:ahLst/>
            <a:cxnLst/>
            <a:rect l="l" t="t" r="r" b="b"/>
            <a:pathLst>
              <a:path w="121798" h="60718" extrusionOk="0">
                <a:moveTo>
                  <a:pt x="737" y="60718"/>
                </a:moveTo>
                <a:lnTo>
                  <a:pt x="121798" y="0"/>
                </a:lnTo>
                <a:lnTo>
                  <a:pt x="0" y="3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1" name="Google Shape;61;p11"/>
          <p:cNvSpPr/>
          <p:nvPr/>
        </p:nvSpPr>
        <p:spPr>
          <a:xfrm rot="10800000">
            <a:off x="3044873" y="-4100"/>
            <a:ext cx="1453512" cy="4040999"/>
          </a:xfrm>
          <a:custGeom>
            <a:avLst/>
            <a:gdLst/>
            <a:ahLst/>
            <a:cxnLst/>
            <a:rect l="l" t="t" r="r" b="b"/>
            <a:pathLst>
              <a:path w="65503" h="151235" extrusionOk="0">
                <a:moveTo>
                  <a:pt x="368" y="0"/>
                </a:moveTo>
                <a:lnTo>
                  <a:pt x="65503" y="151235"/>
                </a:lnTo>
                <a:lnTo>
                  <a:pt x="0" y="1512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ed Hat Text"/>
              <a:buChar char="●"/>
              <a:defRPr sz="1800"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○"/>
              <a:defRPr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■"/>
              <a:defRPr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  <a:defRPr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○"/>
              <a:defRPr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■"/>
              <a:defRPr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  <a:defRPr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○"/>
              <a:defRPr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■"/>
              <a:defRPr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52" r:id="rId2"/>
    <p:sldLayoutId id="2147483648" r:id="rId3"/>
    <p:sldLayoutId id="2147483649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800"/>
              <a:buFont typeface="Red Hat Text"/>
              <a:buChar char="●"/>
              <a:defRPr sz="1800"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○"/>
              <a:defRPr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■"/>
              <a:defRPr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  <a:defRPr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○"/>
              <a:defRPr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■"/>
              <a:defRPr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●"/>
              <a:defRPr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○"/>
              <a:defRPr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Text"/>
              <a:buChar char="■"/>
              <a:defRPr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1538" t="-50988"/>
          <a:stretch/>
        </p:blipFill>
        <p:spPr>
          <a:xfrm>
            <a:off x="6600" y="0"/>
            <a:ext cx="9144000" cy="5143500"/>
          </a:xfrm>
          <a:prstGeom prst="rect">
            <a:avLst/>
          </a:prstGeom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Practical AI for Accountants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311700" y="1017725"/>
            <a:ext cx="4266900" cy="4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Real-World Ways to Start Today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48950" y="445025"/>
            <a:ext cx="2044200" cy="3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 dirty="0"/>
              <a:t>November, 2025</a:t>
            </a:r>
            <a:endParaRPr sz="900" dirty="0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25" y="4235600"/>
            <a:ext cx="2380800" cy="90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58494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Does This All Mean For Accounting?</a:t>
            </a:r>
            <a:endParaRPr dirty="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21427" y="1359125"/>
            <a:ext cx="67579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D23735"/>
                </a:solidFill>
              </a:rPr>
              <a:t>ACCOUNTING IS THE PERFECT SPACE FOR AI BECAUSE: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 b="1" dirty="0"/>
          </a:p>
        </p:txBody>
      </p:sp>
      <p:sp>
        <p:nvSpPr>
          <p:cNvPr id="4" name="Google Shape;104;p19">
            <a:extLst>
              <a:ext uri="{FF2B5EF4-FFF2-40B4-BE49-F238E27FC236}">
                <a16:creationId xmlns:a16="http://schemas.microsoft.com/office/drawing/2014/main" id="{0200E935-A741-DEA7-B4EB-833880CD8308}"/>
              </a:ext>
            </a:extLst>
          </p:cNvPr>
          <p:cNvSpPr txBox="1">
            <a:spLocks/>
          </p:cNvSpPr>
          <p:nvPr/>
        </p:nvSpPr>
        <p:spPr>
          <a:xfrm>
            <a:off x="311700" y="103625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 dirty="0"/>
              <a:t>FVCPAA: CALM THE CHAOS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81D763-970A-886B-4DA3-93EFA7263FBA}"/>
              </a:ext>
            </a:extLst>
          </p:cNvPr>
          <p:cNvSpPr txBox="1"/>
          <p:nvPr/>
        </p:nvSpPr>
        <p:spPr>
          <a:xfrm>
            <a:off x="421427" y="2092502"/>
            <a:ext cx="2562129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It’s rule-based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42CC5-F50F-324B-82A4-E73FBCC4DD86}"/>
              </a:ext>
            </a:extLst>
          </p:cNvPr>
          <p:cNvSpPr txBox="1"/>
          <p:nvPr/>
        </p:nvSpPr>
        <p:spPr>
          <a:xfrm>
            <a:off x="433586" y="2535448"/>
            <a:ext cx="3016716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It’s structured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A68D9-A623-C5CF-2AD8-874E722F8C53}"/>
              </a:ext>
            </a:extLst>
          </p:cNvPr>
          <p:cNvSpPr txBox="1"/>
          <p:nvPr/>
        </p:nvSpPr>
        <p:spPr>
          <a:xfrm>
            <a:off x="433586" y="2978394"/>
            <a:ext cx="3016716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It’s quantitative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53C2B4-2912-346E-0EFF-70D3647DB8A4}"/>
              </a:ext>
            </a:extLst>
          </p:cNvPr>
          <p:cNvSpPr txBox="1"/>
          <p:nvPr/>
        </p:nvSpPr>
        <p:spPr>
          <a:xfrm>
            <a:off x="2863278" y="2092502"/>
            <a:ext cx="3016716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It’s repetitive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959B76-7696-CB39-3110-15704612AA37}"/>
              </a:ext>
            </a:extLst>
          </p:cNvPr>
          <p:cNvSpPr txBox="1"/>
          <p:nvPr/>
        </p:nvSpPr>
        <p:spPr>
          <a:xfrm>
            <a:off x="2863278" y="2536702"/>
            <a:ext cx="3016716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It requires accuracy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FEBAB-4A72-D375-684C-A389A0A80912}"/>
              </a:ext>
            </a:extLst>
          </p:cNvPr>
          <p:cNvSpPr txBox="1"/>
          <p:nvPr/>
        </p:nvSpPr>
        <p:spPr>
          <a:xfrm>
            <a:off x="2863278" y="2978394"/>
            <a:ext cx="3016716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It’s deeply data-driven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08E9F-8440-C727-B0D8-6C94172C4035}"/>
              </a:ext>
            </a:extLst>
          </p:cNvPr>
          <p:cNvSpPr txBox="1"/>
          <p:nvPr/>
        </p:nvSpPr>
        <p:spPr>
          <a:xfrm>
            <a:off x="433586" y="3801544"/>
            <a:ext cx="4572000" cy="705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AI doesn’t replace accountants.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AI augments accountants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LLMs </a:t>
            </a:r>
            <a:r>
              <a:rPr lang="en" i="1">
                <a:solidFill>
                  <a:srgbClr val="C00000"/>
                </a:solidFill>
              </a:rPr>
              <a:t>Are</a:t>
            </a:r>
            <a:r>
              <a:rPr lang="en"/>
              <a:t> Good At</a:t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311700" y="2474900"/>
            <a:ext cx="2558400" cy="185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4999"/>
              </a:lnSpc>
            </a:pPr>
            <a:r>
              <a:rPr lang="en" sz="1600" b="1" dirty="0">
                <a:latin typeface="Red Hat Text"/>
                <a:ea typeface="Red Hat Text"/>
                <a:cs typeface="Red Hat Text"/>
                <a:sym typeface="Red Hat Text"/>
              </a:rPr>
              <a:t>Data Ingestion</a:t>
            </a:r>
            <a:endParaRPr lang="en-US" dirty="0"/>
          </a:p>
          <a:p>
            <a:pPr algn="ctr">
              <a:lnSpc>
                <a:spcPct val="114999"/>
              </a:lnSpc>
              <a:spcBef>
                <a:spcPts val="1000"/>
              </a:spcBef>
            </a:pPr>
            <a:r>
              <a:rPr lang="en" sz="1200" dirty="0">
                <a:latin typeface="Red Hat Text"/>
                <a:ea typeface="Red Hat Text"/>
                <a:cs typeface="Red Hat Text"/>
                <a:sym typeface="Red Hat Text"/>
              </a:rPr>
              <a:t>Intake and process varying documents: general ledger, bank statements, receipts, contracts</a:t>
            </a:r>
            <a:endParaRPr dirty="0"/>
          </a:p>
          <a:p>
            <a:pPr algn="ctr">
              <a:lnSpc>
                <a:spcPct val="114999"/>
              </a:lnSpc>
              <a:spcBef>
                <a:spcPts val="1000"/>
              </a:spcBef>
            </a:pPr>
            <a:r>
              <a:rPr lang="en" sz="1200" dirty="0">
                <a:latin typeface="Red Hat Text"/>
                <a:ea typeface="Red Hat Text"/>
                <a:cs typeface="Red Hat Text"/>
              </a:rPr>
              <a:t>Translate to journal entries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1600"/>
            </a:pPr>
            <a:endParaRPr lang="en-US" sz="1200" dirty="0">
              <a:latin typeface="Red Hat Text"/>
              <a:ea typeface="Red Hat Text"/>
              <a:cs typeface="Red Hat Text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3254156" y="2456415"/>
            <a:ext cx="2465100" cy="164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ed Hat Text"/>
                <a:ea typeface="Red Hat Text"/>
                <a:cs typeface="Red Hat Text"/>
                <a:sym typeface="Red Hat Text"/>
              </a:rPr>
              <a:t>Research</a:t>
            </a:r>
            <a:endParaRPr lang="en-US" dirty="0"/>
          </a:p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</a:pPr>
            <a:r>
              <a:rPr lang="en" sz="1200" dirty="0">
                <a:latin typeface="Red Hat Text"/>
                <a:ea typeface="Red Hat Text"/>
                <a:cs typeface="Red Hat Text"/>
                <a:sym typeface="Red Hat Text"/>
              </a:rPr>
              <a:t>Ask questions about any topic.  </a:t>
            </a:r>
            <a:br>
              <a:rPr lang="en" sz="1200" dirty="0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1200" dirty="0">
                <a:latin typeface="Red Hat Text"/>
                <a:ea typeface="Red Hat Text"/>
                <a:cs typeface="Red Hat Text"/>
                <a:sym typeface="Red Hat Text"/>
              </a:rPr>
              <a:t>Ex: get a robust opinion about some specific tax law question </a:t>
            </a:r>
            <a:endParaRPr lang="en" sz="1200" dirty="0">
              <a:latin typeface="Red Hat Text"/>
              <a:ea typeface="Red Hat Text"/>
              <a:cs typeface="Red Hat Text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</a:pPr>
            <a:r>
              <a:rPr lang="en" sz="1200" dirty="0">
                <a:latin typeface="Red Hat Text"/>
                <a:ea typeface="Red Hat Text"/>
                <a:cs typeface="Red Hat Text"/>
              </a:rPr>
              <a:t>Help with thinking about new topics</a:t>
            </a:r>
          </a:p>
        </p:txBody>
      </p:sp>
      <p:sp>
        <p:nvSpPr>
          <p:cNvPr id="175" name="Google Shape;175;p25"/>
          <p:cNvSpPr txBox="1"/>
          <p:nvPr/>
        </p:nvSpPr>
        <p:spPr>
          <a:xfrm>
            <a:off x="6114725" y="2491888"/>
            <a:ext cx="2465100" cy="164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ed Hat Text"/>
                <a:ea typeface="Red Hat Text"/>
                <a:cs typeface="Red Hat Text"/>
              </a:rPr>
              <a:t>Analysis</a:t>
            </a:r>
          </a:p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</a:pPr>
            <a:r>
              <a:rPr lang="en" sz="1200" dirty="0">
                <a:latin typeface="Red Hat Text"/>
                <a:ea typeface="Red Hat Text"/>
                <a:cs typeface="Red Hat Text"/>
              </a:rPr>
              <a:t>Create trends or ask questions based on data</a:t>
            </a:r>
            <a:endParaRPr lang="en" sz="1200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algn="ctr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</a:pPr>
            <a:r>
              <a:rPr lang="en" sz="1200" dirty="0">
                <a:latin typeface="Red Hat Text"/>
                <a:ea typeface="Red Hat Text"/>
                <a:cs typeface="Red Hat Text"/>
                <a:sym typeface="Red Hat Text"/>
              </a:rPr>
              <a:t>Create what-if scenarios based on the data</a:t>
            </a:r>
            <a:endParaRPr dirty="0"/>
          </a:p>
        </p:txBody>
      </p:sp>
      <p:sp>
        <p:nvSpPr>
          <p:cNvPr id="4" name="Google Shape;104;p19">
            <a:extLst>
              <a:ext uri="{FF2B5EF4-FFF2-40B4-BE49-F238E27FC236}">
                <a16:creationId xmlns:a16="http://schemas.microsoft.com/office/drawing/2014/main" id="{E2BC5DD3-13F5-08AF-A5D8-3E8F38635AB2}"/>
              </a:ext>
            </a:extLst>
          </p:cNvPr>
          <p:cNvSpPr txBox="1">
            <a:spLocks/>
          </p:cNvSpPr>
          <p:nvPr/>
        </p:nvSpPr>
        <p:spPr>
          <a:xfrm>
            <a:off x="311700" y="103625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 dirty="0"/>
              <a:t>FVCPAA: CALM THE CHAOS</a:t>
            </a:r>
          </a:p>
        </p:txBody>
      </p:sp>
      <p:pic>
        <p:nvPicPr>
          <p:cNvPr id="3" name="Picture 2" descr="A red computer screen with a atom symbol on it&#10;&#10;AI-generated content may be incorrect.">
            <a:extLst>
              <a:ext uri="{FF2B5EF4-FFF2-40B4-BE49-F238E27FC236}">
                <a16:creationId xmlns:a16="http://schemas.microsoft.com/office/drawing/2014/main" id="{BB23BAE4-2BC4-50D9-BBBC-61874DBFD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218" y="1275541"/>
            <a:ext cx="1216347" cy="1216347"/>
          </a:xfrm>
          <a:prstGeom prst="rect">
            <a:avLst/>
          </a:prstGeom>
        </p:spPr>
      </p:pic>
      <p:pic>
        <p:nvPicPr>
          <p:cNvPr id="6" name="Picture 5" descr="A red square with white logo&#10;&#10;AI-generated content may be incorrect.">
            <a:extLst>
              <a:ext uri="{FF2B5EF4-FFF2-40B4-BE49-F238E27FC236}">
                <a16:creationId xmlns:a16="http://schemas.microsoft.com/office/drawing/2014/main" id="{79B342C0-C240-6645-0390-57321F319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761" y="1177611"/>
            <a:ext cx="1314277" cy="1314277"/>
          </a:xfrm>
          <a:prstGeom prst="rect">
            <a:avLst/>
          </a:prstGeom>
        </p:spPr>
      </p:pic>
      <p:pic>
        <p:nvPicPr>
          <p:cNvPr id="8" name="Picture 7" descr="A magnifying glass with graph and bar chart&#10;&#10;AI-generated content may be incorrect.">
            <a:extLst>
              <a:ext uri="{FF2B5EF4-FFF2-40B4-BE49-F238E27FC236}">
                <a16:creationId xmlns:a16="http://schemas.microsoft.com/office/drawing/2014/main" id="{F487A8B1-B038-667C-E1AB-E7AB40AAD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375" y="1212850"/>
            <a:ext cx="1243800" cy="12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 build="allAtOnce"/>
      <p:bldP spid="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 rot="10800000">
            <a:off x="2529825" y="3776890"/>
            <a:ext cx="1968560" cy="1370709"/>
          </a:xfrm>
          <a:custGeom>
            <a:avLst/>
            <a:gdLst/>
            <a:ahLst/>
            <a:cxnLst/>
            <a:rect l="l" t="t" r="r" b="b"/>
            <a:pathLst>
              <a:path w="121798" h="60718" extrusionOk="0">
                <a:moveTo>
                  <a:pt x="737" y="60718"/>
                </a:moveTo>
                <a:lnTo>
                  <a:pt x="121798" y="0"/>
                </a:lnTo>
                <a:lnTo>
                  <a:pt x="0" y="3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2" name="Google Shape;152;p25"/>
          <p:cNvSpPr/>
          <p:nvPr/>
        </p:nvSpPr>
        <p:spPr>
          <a:xfrm rot="10800000">
            <a:off x="3044873" y="-4100"/>
            <a:ext cx="1453512" cy="4040999"/>
          </a:xfrm>
          <a:custGeom>
            <a:avLst/>
            <a:gdLst/>
            <a:ahLst/>
            <a:cxnLst/>
            <a:rect l="l" t="t" r="r" b="b"/>
            <a:pathLst>
              <a:path w="65503" h="151235" extrusionOk="0">
                <a:moveTo>
                  <a:pt x="368" y="0"/>
                </a:moveTo>
                <a:lnTo>
                  <a:pt x="65503" y="151235"/>
                </a:lnTo>
                <a:lnTo>
                  <a:pt x="0" y="1512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4691702" y="623230"/>
            <a:ext cx="4237049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dirty="0"/>
              <a:t>Evergreen Accounting</a:t>
            </a:r>
            <a:endParaRPr sz="2820" dirty="0"/>
          </a:p>
        </p:txBody>
      </p:sp>
      <p:pic>
        <p:nvPicPr>
          <p:cNvPr id="155" name="Google Shape;155;p25" title="nobody-office-with-multiple-monitors-customer-service-desk-call-center-helpline-support-give-telecommunication-assistance-empty-helpdesk-with-client-telephony-receptio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990" r="31315"/>
          <a:stretch/>
        </p:blipFill>
        <p:spPr>
          <a:xfrm>
            <a:off x="0" y="0"/>
            <a:ext cx="4452300" cy="5143500"/>
          </a:xfrm>
          <a:prstGeom prst="rect">
            <a:avLst/>
          </a:prstGeom>
        </p:spPr>
      </p:pic>
      <p:sp>
        <p:nvSpPr>
          <p:cNvPr id="156" name="Google Shape;156;p25"/>
          <p:cNvSpPr/>
          <p:nvPr/>
        </p:nvSpPr>
        <p:spPr>
          <a:xfrm rot="10800000">
            <a:off x="2529825" y="3776890"/>
            <a:ext cx="1968560" cy="1370709"/>
          </a:xfrm>
          <a:custGeom>
            <a:avLst/>
            <a:gdLst/>
            <a:ahLst/>
            <a:cxnLst/>
            <a:rect l="l" t="t" r="r" b="b"/>
            <a:pathLst>
              <a:path w="121798" h="60718" extrusionOk="0">
                <a:moveTo>
                  <a:pt x="737" y="60718"/>
                </a:moveTo>
                <a:lnTo>
                  <a:pt x="121798" y="0"/>
                </a:lnTo>
                <a:lnTo>
                  <a:pt x="0" y="3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7" name="Google Shape;157;p25"/>
          <p:cNvSpPr/>
          <p:nvPr/>
        </p:nvSpPr>
        <p:spPr>
          <a:xfrm rot="10800000">
            <a:off x="3044873" y="-4100"/>
            <a:ext cx="1453512" cy="4040999"/>
          </a:xfrm>
          <a:custGeom>
            <a:avLst/>
            <a:gdLst/>
            <a:ahLst/>
            <a:cxnLst/>
            <a:rect l="l" t="t" r="r" b="b"/>
            <a:pathLst>
              <a:path w="65503" h="151235" extrusionOk="0">
                <a:moveTo>
                  <a:pt x="368" y="0"/>
                </a:moveTo>
                <a:lnTo>
                  <a:pt x="65503" y="151235"/>
                </a:lnTo>
                <a:lnTo>
                  <a:pt x="0" y="1512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111;p20">
            <a:extLst>
              <a:ext uri="{FF2B5EF4-FFF2-40B4-BE49-F238E27FC236}">
                <a16:creationId xmlns:a16="http://schemas.microsoft.com/office/drawing/2014/main" id="{22728D8B-CB19-3F64-23DB-D016C71E34A7}"/>
              </a:ext>
            </a:extLst>
          </p:cNvPr>
          <p:cNvSpPr txBox="1">
            <a:spLocks/>
          </p:cNvSpPr>
          <p:nvPr/>
        </p:nvSpPr>
        <p:spPr>
          <a:xfrm>
            <a:off x="4691703" y="1053572"/>
            <a:ext cx="373122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Red Hat Text"/>
              <a:buNone/>
              <a:defRPr sz="21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lnSpc>
                <a:spcPct val="115000"/>
              </a:lnSpc>
            </a:pPr>
            <a:r>
              <a:rPr lang="en-US" b="1" dirty="0">
                <a:solidFill>
                  <a:srgbClr val="D23735"/>
                </a:solidFill>
              </a:rPr>
              <a:t>From Transactional Accounting to Managed Advisory Partner</a:t>
            </a:r>
          </a:p>
          <a:p>
            <a:pPr marL="0" indent="0">
              <a:lnSpc>
                <a:spcPct val="115000"/>
              </a:lnSpc>
            </a:pPr>
            <a:endParaRPr lang="en-US" sz="1800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endParaRPr lang="en-US" sz="1800" b="1" dirty="0"/>
          </a:p>
        </p:txBody>
      </p:sp>
      <p:sp>
        <p:nvSpPr>
          <p:cNvPr id="8" name="Google Shape;150;p25">
            <a:extLst>
              <a:ext uri="{FF2B5EF4-FFF2-40B4-BE49-F238E27FC236}">
                <a16:creationId xmlns:a16="http://schemas.microsoft.com/office/drawing/2014/main" id="{ABD51444-0614-FDF6-0AC9-800FAF668C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91702" y="1791164"/>
            <a:ext cx="4045200" cy="3036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Red Hat Text Medium"/>
                <a:ea typeface="Red Hat Text Medium"/>
                <a:cs typeface="Red Hat Text Medium"/>
                <a:sym typeface="Red Hat Text Medium"/>
              </a:rPr>
              <a:t>Traditionally Accounting was: </a:t>
            </a:r>
            <a:endParaRPr dirty="0"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23735"/>
              </a:buClr>
              <a:buSzPts val="1200"/>
              <a:buChar char="●"/>
            </a:pPr>
            <a:r>
              <a:rPr lang="en-US" sz="1100" dirty="0"/>
              <a:t>Transactional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23735"/>
              </a:buClr>
              <a:buSzPts val="1200"/>
              <a:buChar char="●"/>
            </a:pPr>
            <a:r>
              <a:rPr lang="en-US" sz="1100" dirty="0"/>
              <a:t>Compliance-focused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23735"/>
              </a:buClr>
              <a:buSzPts val="1200"/>
              <a:buChar char="●"/>
            </a:pPr>
            <a:r>
              <a:rPr lang="en-US" sz="1100" dirty="0"/>
              <a:t>Backward-looking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23735"/>
              </a:buClr>
              <a:buSzPts val="1200"/>
              <a:buChar char="●"/>
            </a:pPr>
            <a:r>
              <a:rPr lang="en-US" sz="1100" dirty="0"/>
              <a:t>Hourly-billed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dirty="0">
                <a:latin typeface="Red Hat Text Medium"/>
                <a:ea typeface="Red Hat Text Medium"/>
                <a:cs typeface="Red Hat Text Medium"/>
                <a:sym typeface="Red Hat Text Medium"/>
              </a:rPr>
              <a:t>But firms like Evergreen are now becoming: </a:t>
            </a:r>
            <a:endParaRPr dirty="0">
              <a:latin typeface="Red Hat Text Medium"/>
              <a:ea typeface="Red Hat Text Medium"/>
              <a:cs typeface="Red Hat Text Medium"/>
              <a:sym typeface="Red Hat Text Medium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23735"/>
              </a:buClr>
              <a:buSzPts val="1200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Proactive advisors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23735"/>
              </a:buClr>
              <a:buSzPts val="1200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Business partners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23735"/>
              </a:buClr>
              <a:buSzPts val="1200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Data-driven strategies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D23735"/>
              </a:buClr>
              <a:buSzPts val="1200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Fixed-fee, outcome-based service providers 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200" dirty="0"/>
          </a:p>
        </p:txBody>
      </p:sp>
      <p:sp>
        <p:nvSpPr>
          <p:cNvPr id="9" name="Google Shape;104;p19">
            <a:extLst>
              <a:ext uri="{FF2B5EF4-FFF2-40B4-BE49-F238E27FC236}">
                <a16:creationId xmlns:a16="http://schemas.microsoft.com/office/drawing/2014/main" id="{C1FE67B9-DFDD-843A-841F-00869872AE33}"/>
              </a:ext>
            </a:extLst>
          </p:cNvPr>
          <p:cNvSpPr txBox="1">
            <a:spLocks/>
          </p:cNvSpPr>
          <p:nvPr/>
        </p:nvSpPr>
        <p:spPr>
          <a:xfrm>
            <a:off x="4645617" y="116938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 dirty="0"/>
              <a:t>FVCPAA: CALM THE CHAOS</a:t>
            </a:r>
          </a:p>
        </p:txBody>
      </p:sp>
    </p:spTree>
    <p:extLst>
      <p:ext uri="{BB962C8B-B14F-4D97-AF65-F5344CB8AC3E}">
        <p14:creationId xmlns:p14="http://schemas.microsoft.com/office/powerpoint/2010/main" val="30831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AI Helps Firms Elevate Their Advisory</a:t>
            </a:r>
            <a:endParaRPr dirty="0"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23555" cy="17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C00000"/>
                </a:solidFill>
              </a:rPr>
              <a:t>1. Forecasting &amp; Scenario Planning </a:t>
            </a:r>
            <a:br>
              <a:rPr lang="en-US" sz="1100" b="1" dirty="0">
                <a:solidFill>
                  <a:srgbClr val="C00000"/>
                </a:solidFill>
              </a:rPr>
            </a:br>
            <a:endParaRPr lang="en-US" sz="1100" dirty="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AI turns “what if?” questions into instant insights. </a:t>
            </a:r>
            <a:br>
              <a:rPr lang="en-US" sz="1100" dirty="0"/>
            </a:br>
            <a:r>
              <a:rPr lang="en-US" sz="1100" dirty="0"/>
              <a:t>Run scenarios (tariffs + 10%, sales -5%, price changes), generate charts, and surface risks in minutes.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Helping you advise, not just report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2"/>
          </p:nvPr>
        </p:nvSpPr>
        <p:spPr>
          <a:xfrm>
            <a:off x="311700" y="2773341"/>
            <a:ext cx="4376700" cy="1925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1100" b="1" dirty="0">
                <a:solidFill>
                  <a:srgbClr val="C00000"/>
                </a:solidFill>
              </a:rPr>
              <a:t>2</a:t>
            </a:r>
            <a:r>
              <a:rPr lang="en-US" sz="1100" b="1" dirty="0">
                <a:solidFill>
                  <a:srgbClr val="C00000"/>
                </a:solidFill>
              </a:rPr>
              <a:t>. Professional Client Communication</a:t>
            </a:r>
          </a:p>
          <a:p>
            <a:pPr marL="0" indent="0">
              <a:buNone/>
            </a:pPr>
            <a:r>
              <a:rPr lang="en-US" sz="1100" dirty="0"/>
              <a:t>AI helps firms communicate like a managed service provider – consistent, clear, advisory-focused.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b="1" dirty="0">
                <a:solidFill>
                  <a:schemeClr val="tx1"/>
                </a:solidFill>
              </a:rPr>
              <a:t>Use AI to instantly draft: </a:t>
            </a:r>
          </a:p>
          <a:p>
            <a:pPr marL="171450" indent="-171450">
              <a:buSzPct val="100000"/>
            </a:pPr>
            <a:r>
              <a:rPr lang="en-US" sz="1100" dirty="0"/>
              <a:t>Client Advisory emails</a:t>
            </a:r>
          </a:p>
          <a:p>
            <a:pPr marL="171450" indent="-171450">
              <a:buSzPct val="100000"/>
            </a:pPr>
            <a:r>
              <a:rPr lang="en-US" sz="1100" dirty="0"/>
              <a:t>Executive summaries</a:t>
            </a:r>
          </a:p>
          <a:p>
            <a:pPr marL="171450" indent="-171450">
              <a:buSzPct val="100000"/>
            </a:pPr>
            <a:r>
              <a:rPr lang="en-US" sz="1100" dirty="0"/>
              <a:t>Explanations of complex financial changes</a:t>
            </a:r>
          </a:p>
          <a:p>
            <a:pPr marL="171450" indent="-171450">
              <a:buSzPct val="100000"/>
            </a:pPr>
            <a:r>
              <a:rPr lang="en-US" sz="1100" dirty="0"/>
              <a:t>“Here’s what this means for your business” notes </a:t>
            </a:r>
          </a:p>
          <a:p>
            <a:pPr marL="0" lvl="0" indent="0">
              <a:buNone/>
            </a:pPr>
            <a:endParaRPr lang="en-US" sz="1100" b="1" dirty="0"/>
          </a:p>
        </p:txBody>
      </p:sp>
      <p:sp>
        <p:nvSpPr>
          <p:cNvPr id="4" name="Google Shape;104;p19">
            <a:extLst>
              <a:ext uri="{FF2B5EF4-FFF2-40B4-BE49-F238E27FC236}">
                <a16:creationId xmlns:a16="http://schemas.microsoft.com/office/drawing/2014/main" id="{EAA56945-84D7-7024-4D13-CF0CEA81E4BC}"/>
              </a:ext>
            </a:extLst>
          </p:cNvPr>
          <p:cNvSpPr txBox="1">
            <a:spLocks/>
          </p:cNvSpPr>
          <p:nvPr/>
        </p:nvSpPr>
        <p:spPr>
          <a:xfrm>
            <a:off x="311700" y="103625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 dirty="0"/>
              <a:t>FVCPAA: CALM THE CHAOS</a:t>
            </a:r>
          </a:p>
        </p:txBody>
      </p:sp>
      <p:sp>
        <p:nvSpPr>
          <p:cNvPr id="7" name="Google Shape;212;p30">
            <a:extLst>
              <a:ext uri="{FF2B5EF4-FFF2-40B4-BE49-F238E27FC236}">
                <a16:creationId xmlns:a16="http://schemas.microsoft.com/office/drawing/2014/main" id="{3A020E84-6321-0B55-4F68-C3FCF14C8C8D}"/>
              </a:ext>
            </a:extLst>
          </p:cNvPr>
          <p:cNvSpPr txBox="1">
            <a:spLocks/>
          </p:cNvSpPr>
          <p:nvPr/>
        </p:nvSpPr>
        <p:spPr>
          <a:xfrm>
            <a:off x="4624440" y="1152475"/>
            <a:ext cx="4376700" cy="1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●"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●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●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Font typeface="Red Hat Text"/>
              <a:buNone/>
            </a:pPr>
            <a:r>
              <a:rPr lang="en-US" sz="1100" b="1" dirty="0">
                <a:solidFill>
                  <a:srgbClr val="C00000"/>
                </a:solidFill>
              </a:rPr>
              <a:t>3. Faster Research </a:t>
            </a:r>
          </a:p>
          <a:p>
            <a:pPr marL="0" indent="0">
              <a:buFont typeface="Red Hat Text"/>
              <a:buNone/>
            </a:pPr>
            <a:r>
              <a:rPr lang="en-US" sz="1100" dirty="0"/>
              <a:t>Find answers on GAAP, CRA rules, and industry benchmarks in seconds with citations. Less time searching, leaving you more time for advising </a:t>
            </a:r>
          </a:p>
          <a:p>
            <a:pPr marL="0" indent="0">
              <a:buFont typeface="Red Hat Text"/>
              <a:buNone/>
            </a:pPr>
            <a:endParaRPr lang="en-US" sz="1100" b="1" dirty="0"/>
          </a:p>
        </p:txBody>
      </p:sp>
      <p:sp>
        <p:nvSpPr>
          <p:cNvPr id="8" name="Google Shape;212;p30">
            <a:extLst>
              <a:ext uri="{FF2B5EF4-FFF2-40B4-BE49-F238E27FC236}">
                <a16:creationId xmlns:a16="http://schemas.microsoft.com/office/drawing/2014/main" id="{0EAE809A-A7F2-83F4-8367-42475396AD37}"/>
              </a:ext>
            </a:extLst>
          </p:cNvPr>
          <p:cNvSpPr txBox="1">
            <a:spLocks/>
          </p:cNvSpPr>
          <p:nvPr/>
        </p:nvSpPr>
        <p:spPr>
          <a:xfrm>
            <a:off x="4624440" y="2773341"/>
            <a:ext cx="4376700" cy="192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Char char="●"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●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●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buFont typeface="Red Hat Text"/>
              <a:buNone/>
            </a:pPr>
            <a:r>
              <a:rPr lang="en-US" sz="1100" b="1" dirty="0">
                <a:solidFill>
                  <a:srgbClr val="C00000"/>
                </a:solidFill>
              </a:rPr>
              <a:t>4. Support for the Entire Firm </a:t>
            </a:r>
          </a:p>
          <a:p>
            <a:pPr marL="0" indent="0">
              <a:buFont typeface="Red Hat Text"/>
              <a:buNone/>
            </a:pPr>
            <a:r>
              <a:rPr lang="en-US" sz="1100" dirty="0"/>
              <a:t>AI boosts every department: </a:t>
            </a:r>
          </a:p>
          <a:p>
            <a:pPr marL="171450" indent="-171450"/>
            <a:r>
              <a:rPr lang="en-US" sz="1100" dirty="0"/>
              <a:t>Marketing: blogs, newsletters, content</a:t>
            </a:r>
          </a:p>
          <a:p>
            <a:pPr marL="171450" indent="-171450"/>
            <a:r>
              <a:rPr lang="en-US" sz="1100" dirty="0"/>
              <a:t>Sales: proposals, summaries, onboarding</a:t>
            </a:r>
          </a:p>
          <a:p>
            <a:pPr marL="171450" indent="-171450"/>
            <a:r>
              <a:rPr lang="en-US" sz="1100" dirty="0"/>
              <a:t>Leadership: dashboards, insights, trend analysis </a:t>
            </a:r>
          </a:p>
          <a:p>
            <a:pPr marL="0" indent="0">
              <a:buFont typeface="Red Hat Text"/>
              <a:buNone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080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 You Should Have About AI</a:t>
            </a:r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C00000"/>
                </a:solidFill>
              </a:rPr>
              <a:t>Accuracy</a:t>
            </a:r>
            <a:endParaRPr lang="en-US" sz="1600" dirty="0">
              <a:solidFill>
                <a:srgbClr val="C00000"/>
              </a:solidFill>
            </a:endParaRPr>
          </a:p>
          <a:p>
            <a:pPr indent="-298450">
              <a:lnSpc>
                <a:spcPct val="114999"/>
              </a:lnSpc>
              <a:spcBef>
                <a:spcPts val="1200"/>
              </a:spcBef>
              <a:buSzPts val="1100"/>
            </a:pPr>
            <a:r>
              <a:rPr lang="en" sz="1100" dirty="0"/>
              <a:t>Results may not be accurate or true</a:t>
            </a:r>
          </a:p>
          <a:p>
            <a:pPr indent="-298450">
              <a:lnSpc>
                <a:spcPct val="114999"/>
              </a:lnSpc>
              <a:spcBef>
                <a:spcPts val="1200"/>
              </a:spcBef>
              <a:buSzPts val="1100"/>
            </a:pPr>
            <a:r>
              <a:rPr lang="en" sz="1100" dirty="0"/>
              <a:t>AI hallucinations are very real.  Sometimes it can outright lie to you.</a:t>
            </a:r>
          </a:p>
          <a:p>
            <a:pPr indent="-298450">
              <a:lnSpc>
                <a:spcPct val="114999"/>
              </a:lnSpc>
              <a:spcBef>
                <a:spcPts val="1200"/>
              </a:spcBef>
              <a:buSzPts val="1100"/>
            </a:pPr>
            <a:r>
              <a:rPr lang="en" sz="1100" dirty="0"/>
              <a:t>Users need to learn how to ask questions (prompt) in the way AI can best understand your request</a:t>
            </a:r>
          </a:p>
          <a:p>
            <a:pPr marL="457200" lvl="0" indent="-29845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endParaRPr lang="en" sz="1100" dirty="0"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2"/>
          </p:nvPr>
        </p:nvSpPr>
        <p:spPr>
          <a:xfrm>
            <a:off x="4455675" y="1152475"/>
            <a:ext cx="4376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C00000"/>
                </a:solidFill>
              </a:rPr>
              <a:t>Security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AI will “know” about all data it has access to.  Without appropriate guard rails and security considerations, it’s very easy to leak data to unauthorized individuals, especially within your organization.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AI that is processing tasks automatically without human intervention or approval can make serious mistakes or be co-opted by malicious actors</a:t>
            </a: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Cyber threats in general are getting more sophisticated due to AI</a:t>
            </a:r>
            <a:endParaRPr lang="en-US" sz="1100" dirty="0"/>
          </a:p>
        </p:txBody>
      </p:sp>
      <p:sp>
        <p:nvSpPr>
          <p:cNvPr id="4" name="Google Shape;104;p19">
            <a:extLst>
              <a:ext uri="{FF2B5EF4-FFF2-40B4-BE49-F238E27FC236}">
                <a16:creationId xmlns:a16="http://schemas.microsoft.com/office/drawing/2014/main" id="{C0766EAF-93F4-85FE-4BD3-59E67C521E69}"/>
              </a:ext>
            </a:extLst>
          </p:cNvPr>
          <p:cNvSpPr txBox="1">
            <a:spLocks/>
          </p:cNvSpPr>
          <p:nvPr/>
        </p:nvSpPr>
        <p:spPr>
          <a:xfrm>
            <a:off x="311700" y="103625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 dirty="0"/>
              <a:t>FVCPAA: CALM THE CHAOS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subTitle" idx="1"/>
          </p:nvPr>
        </p:nvSpPr>
        <p:spPr>
          <a:xfrm>
            <a:off x="4823349" y="1418450"/>
            <a:ext cx="4045200" cy="33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r>
              <a:rPr lang="en-US" sz="1200" b="1" dirty="0">
                <a:solidFill>
                  <a:srgbClr val="C00000"/>
                </a:solidFill>
              </a:rPr>
              <a:t>✔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C00000"/>
                </a:solidFill>
              </a:rPr>
              <a:t>The 5 pillars of AI readiness</a:t>
            </a:r>
          </a:p>
          <a:p>
            <a:endParaRPr lang="en-US" sz="1200" b="1" dirty="0">
              <a:solidFill>
                <a:srgbClr val="C00000"/>
              </a:solidFill>
            </a:endParaRPr>
          </a:p>
          <a:p>
            <a:r>
              <a:rPr lang="en-US" sz="1200" b="1" dirty="0">
                <a:solidFill>
                  <a:srgbClr val="C00000"/>
                </a:solidFill>
              </a:rPr>
              <a:t>✔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C00000"/>
                </a:solidFill>
              </a:rPr>
              <a:t>How to evaluate your current systems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>
                <a:solidFill>
                  <a:srgbClr val="C00000"/>
                </a:solidFill>
              </a:rPr>
              <a:t>✔</a:t>
            </a:r>
            <a:r>
              <a:rPr lang="en-US" sz="1200" b="1" dirty="0"/>
              <a:t> </a:t>
            </a:r>
            <a:r>
              <a:rPr lang="en-US" sz="1200" b="1" dirty="0">
                <a:solidFill>
                  <a:srgbClr val="C00000"/>
                </a:solidFill>
              </a:rPr>
              <a:t>What companies must have in place before rolling out AI</a:t>
            </a:r>
            <a:br>
              <a:rPr lang="en-US" sz="1200" dirty="0"/>
            </a:br>
            <a:endParaRPr lang="en-US" sz="1200" dirty="0"/>
          </a:p>
          <a:p>
            <a:r>
              <a:rPr lang="en-US" sz="1200" b="1" dirty="0">
                <a:solidFill>
                  <a:srgbClr val="C00000"/>
                </a:solidFill>
              </a:rPr>
              <a:t>✔ Practical next steps for safe, meaningful AI adoption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290" name="Google Shape;290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632" r="14884"/>
          <a:stretch/>
        </p:blipFill>
        <p:spPr>
          <a:xfrm>
            <a:off x="0" y="0"/>
            <a:ext cx="4452300" cy="5143500"/>
          </a:xfrm>
          <a:prstGeom prst="rect">
            <a:avLst/>
          </a:prstGeom>
        </p:spPr>
      </p:pic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4823349" y="741393"/>
            <a:ext cx="3533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You AI Ready? </a:t>
            </a:r>
            <a:endParaRPr dirty="0"/>
          </a:p>
        </p:txBody>
      </p:sp>
      <p:sp>
        <p:nvSpPr>
          <p:cNvPr id="292" name="Google Shape;292;p36"/>
          <p:cNvSpPr/>
          <p:nvPr/>
        </p:nvSpPr>
        <p:spPr>
          <a:xfrm rot="10800000">
            <a:off x="2529825" y="3776890"/>
            <a:ext cx="1968560" cy="1370709"/>
          </a:xfrm>
          <a:custGeom>
            <a:avLst/>
            <a:gdLst/>
            <a:ahLst/>
            <a:cxnLst/>
            <a:rect l="l" t="t" r="r" b="b"/>
            <a:pathLst>
              <a:path w="121798" h="60718" extrusionOk="0">
                <a:moveTo>
                  <a:pt x="737" y="60718"/>
                </a:moveTo>
                <a:lnTo>
                  <a:pt x="121798" y="0"/>
                </a:lnTo>
                <a:lnTo>
                  <a:pt x="0" y="36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3" name="Google Shape;293;p36"/>
          <p:cNvSpPr/>
          <p:nvPr/>
        </p:nvSpPr>
        <p:spPr>
          <a:xfrm rot="10800000">
            <a:off x="3044873" y="-4100"/>
            <a:ext cx="1453512" cy="4040999"/>
          </a:xfrm>
          <a:custGeom>
            <a:avLst/>
            <a:gdLst/>
            <a:ahLst/>
            <a:cxnLst/>
            <a:rect l="l" t="t" r="r" b="b"/>
            <a:pathLst>
              <a:path w="65503" h="151235" extrusionOk="0">
                <a:moveTo>
                  <a:pt x="368" y="0"/>
                </a:moveTo>
                <a:lnTo>
                  <a:pt x="65503" y="151235"/>
                </a:lnTo>
                <a:lnTo>
                  <a:pt x="0" y="15123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4" name="Google Shape;294;p36"/>
          <p:cNvSpPr txBox="1"/>
          <p:nvPr/>
        </p:nvSpPr>
        <p:spPr>
          <a:xfrm>
            <a:off x="4823349" y="358117"/>
            <a:ext cx="3533699" cy="53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dirty="0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rPr>
              <a:t>UPCOMING WEBINAR – THURSDAY DEC 4</a:t>
            </a:r>
            <a:r>
              <a:rPr lang="en" sz="1100" baseline="30000" dirty="0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rPr>
              <a:t>th</a:t>
            </a:r>
            <a:r>
              <a:rPr lang="en" sz="1100" dirty="0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rPr>
              <a:t> </a:t>
            </a:r>
            <a:endParaRPr sz="1100" dirty="0">
              <a:solidFill>
                <a:srgbClr val="D23735"/>
              </a:solidFill>
              <a:latin typeface="Red Hat Text SemiBold"/>
              <a:ea typeface="Red Hat Text SemiBold"/>
              <a:cs typeface="Red Hat Text SemiBold"/>
              <a:sym typeface="Red Hat Text Semi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9ED73-6C4B-BC3F-1319-1CB9A7591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719" y="3312379"/>
            <a:ext cx="1399199" cy="1370709"/>
          </a:xfrm>
          <a:prstGeom prst="rect">
            <a:avLst/>
          </a:prstGeom>
        </p:spPr>
      </p:pic>
      <p:pic>
        <p:nvPicPr>
          <p:cNvPr id="7" name="Graphic 6" descr="Line arrow: Counter-clockwise curve with solid fill">
            <a:extLst>
              <a:ext uri="{FF2B5EF4-FFF2-40B4-BE49-F238E27FC236}">
                <a16:creationId xmlns:a16="http://schemas.microsoft.com/office/drawing/2014/main" id="{292ACA90-FE6B-7D88-9D49-D35400443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559282">
            <a:off x="6023457" y="3355876"/>
            <a:ext cx="798352" cy="798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45285D-D96D-24F5-60B6-EEE76E71FEE0}"/>
              </a:ext>
            </a:extLst>
          </p:cNvPr>
          <p:cNvSpPr txBox="1"/>
          <p:nvPr/>
        </p:nvSpPr>
        <p:spPr>
          <a:xfrm>
            <a:off x="6982123" y="4652125"/>
            <a:ext cx="168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rPr>
              <a:t>Scan To Sign Up</a:t>
            </a:r>
            <a:endParaRPr lang="en-US" sz="1200" dirty="0">
              <a:solidFill>
                <a:srgbClr val="C00000"/>
              </a:solidFill>
              <a:latin typeface="Red Hat Display SemiBold" panose="02010303040201060303" pitchFamily="2" charset="0"/>
              <a:ea typeface="Red Hat Display SemiBold" panose="02010303040201060303" pitchFamily="2" charset="0"/>
              <a:cs typeface="Red Hat Display SemiBold" panose="020103030402010603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E0D4A-75F6-D27A-E17A-A260881FE08E}"/>
              </a:ext>
            </a:extLst>
          </p:cNvPr>
          <p:cNvSpPr txBox="1"/>
          <p:nvPr/>
        </p:nvSpPr>
        <p:spPr>
          <a:xfrm>
            <a:off x="4823349" y="1145766"/>
            <a:ext cx="41238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What BC Companies Need Before Deploying AI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>
            <a:spLocks noGrp="1"/>
          </p:cNvSpPr>
          <p:nvPr>
            <p:ph type="title"/>
          </p:nvPr>
        </p:nvSpPr>
        <p:spPr>
          <a:xfrm>
            <a:off x="521547" y="8669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Connect With Us</a:t>
            </a:r>
            <a:endParaRPr dirty="0"/>
          </a:p>
        </p:txBody>
      </p:sp>
      <p:pic>
        <p:nvPicPr>
          <p:cNvPr id="307" name="Google Shape;307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3092" r="-1142"/>
          <a:stretch/>
        </p:blipFill>
        <p:spPr>
          <a:xfrm>
            <a:off x="4584997" y="598887"/>
            <a:ext cx="4826351" cy="4077489"/>
          </a:xfrm>
          <a:prstGeom prst="rect">
            <a:avLst/>
          </a:prstGeom>
        </p:spPr>
      </p:pic>
      <p:pic>
        <p:nvPicPr>
          <p:cNvPr id="2" name="Picture 2" descr="Linkedin - Free social media icons">
            <a:extLst>
              <a:ext uri="{FF2B5EF4-FFF2-40B4-BE49-F238E27FC236}">
                <a16:creationId xmlns:a16="http://schemas.microsoft.com/office/drawing/2014/main" id="{AAF6EB2C-A7A8-31BC-8F7C-338C1060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2" y="2659095"/>
            <a:ext cx="311670" cy="3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cebook - Free social media icons">
            <a:extLst>
              <a:ext uri="{FF2B5EF4-FFF2-40B4-BE49-F238E27FC236}">
                <a16:creationId xmlns:a16="http://schemas.microsoft.com/office/drawing/2014/main" id="{90594608-3E31-0CA0-3940-7107EF02D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62" y="3169726"/>
            <a:ext cx="311670" cy="31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2D85C3B-7E1D-CFF8-18C0-76345496B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0" y="3680357"/>
            <a:ext cx="322691" cy="32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Outlook - Free business icons">
            <a:extLst>
              <a:ext uri="{FF2B5EF4-FFF2-40B4-BE49-F238E27FC236}">
                <a16:creationId xmlns:a16="http://schemas.microsoft.com/office/drawing/2014/main" id="{04336DB1-FE99-2227-E543-B99E78EEA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1" y="1631542"/>
            <a:ext cx="322691" cy="32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BAD1C-58A9-C352-4A68-654646D7B5AC}"/>
              </a:ext>
            </a:extLst>
          </p:cNvPr>
          <p:cNvSpPr txBox="1"/>
          <p:nvPr/>
        </p:nvSpPr>
        <p:spPr>
          <a:xfrm>
            <a:off x="1025625" y="2670619"/>
            <a:ext cx="20751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</a:rPr>
              <a:t>/</a:t>
            </a:r>
            <a:r>
              <a:rPr lang="en-US" sz="1600" b="1" dirty="0" err="1">
                <a:solidFill>
                  <a:srgbClr val="333333"/>
                </a:solidFill>
              </a:rPr>
              <a:t>redrhino</a:t>
            </a:r>
            <a:endParaRPr lang="en-US" sz="1600" b="1" dirty="0">
              <a:solidFill>
                <a:srgbClr val="3333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22DCE-BC05-3485-5DBB-DD143EFB64DB}"/>
              </a:ext>
            </a:extLst>
          </p:cNvPr>
          <p:cNvSpPr txBox="1"/>
          <p:nvPr/>
        </p:nvSpPr>
        <p:spPr>
          <a:xfrm>
            <a:off x="1018105" y="3192014"/>
            <a:ext cx="3480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</a:rPr>
              <a:t>/</a:t>
            </a:r>
            <a:r>
              <a:rPr lang="en-US" sz="1600" b="1" dirty="0" err="1">
                <a:solidFill>
                  <a:srgbClr val="333333"/>
                </a:solidFill>
              </a:rPr>
              <a:t>redrhinonetworks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D9D34-2C87-54AC-3885-2C9AB00B5FC9}"/>
              </a:ext>
            </a:extLst>
          </p:cNvPr>
          <p:cNvSpPr txBox="1"/>
          <p:nvPr/>
        </p:nvSpPr>
        <p:spPr>
          <a:xfrm>
            <a:off x="1025625" y="3664494"/>
            <a:ext cx="34804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</a:rPr>
              <a:t>@redrhinonet</a:t>
            </a:r>
            <a:endParaRPr lang="en-US" b="1" dirty="0">
              <a:solidFill>
                <a:srgbClr val="33333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055D5-4F12-A262-E152-2F59539C46A3}"/>
              </a:ext>
            </a:extLst>
          </p:cNvPr>
          <p:cNvSpPr txBox="1"/>
          <p:nvPr/>
        </p:nvSpPr>
        <p:spPr>
          <a:xfrm>
            <a:off x="982405" y="1644592"/>
            <a:ext cx="70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</a:rPr>
              <a:t>barinder@redrhinonetworks.com</a:t>
            </a:r>
          </a:p>
        </p:txBody>
      </p:sp>
      <p:pic>
        <p:nvPicPr>
          <p:cNvPr id="10" name="Picture 12" descr="Website - Free web icons">
            <a:extLst>
              <a:ext uri="{FF2B5EF4-FFF2-40B4-BE49-F238E27FC236}">
                <a16:creationId xmlns:a16="http://schemas.microsoft.com/office/drawing/2014/main" id="{A79269B3-BF0D-FCC3-A04A-202E3E1A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2" y="2140785"/>
            <a:ext cx="322691" cy="3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8F2E82-4B74-2D19-F9A2-E021E9EC2754}"/>
              </a:ext>
            </a:extLst>
          </p:cNvPr>
          <p:cNvSpPr txBox="1"/>
          <p:nvPr/>
        </p:nvSpPr>
        <p:spPr>
          <a:xfrm>
            <a:off x="1010007" y="2149225"/>
            <a:ext cx="7016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</a:rPr>
              <a:t>www.redrhinonetworks.com</a:t>
            </a:r>
          </a:p>
        </p:txBody>
      </p:sp>
    </p:spTree>
    <p:extLst>
      <p:ext uri="{BB962C8B-B14F-4D97-AF65-F5344CB8AC3E}">
        <p14:creationId xmlns:p14="http://schemas.microsoft.com/office/powerpoint/2010/main" val="1578790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iraffe standing in front of a red and white background&#10;&#10;AI-generated content may be incorrect.">
            <a:extLst>
              <a:ext uri="{FF2B5EF4-FFF2-40B4-BE49-F238E27FC236}">
                <a16:creationId xmlns:a16="http://schemas.microsoft.com/office/drawing/2014/main" id="{641EEBC4-D94E-95CB-BFBE-8CEF7D00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1070" r="26015" b="-1"/>
          <a:stretch>
            <a:fillRect/>
          </a:stretch>
        </p:blipFill>
        <p:spPr>
          <a:xfrm>
            <a:off x="3970407" y="1028700"/>
            <a:ext cx="5173156" cy="4114800"/>
          </a:xfrm>
          <a:prstGeom prst="rect">
            <a:avLst/>
          </a:prstGeom>
        </p:spPr>
      </p:pic>
      <p:sp>
        <p:nvSpPr>
          <p:cNvPr id="8" name="Google Shape;122;p22">
            <a:extLst>
              <a:ext uri="{FF2B5EF4-FFF2-40B4-BE49-F238E27FC236}">
                <a16:creationId xmlns:a16="http://schemas.microsoft.com/office/drawing/2014/main" id="{78F86BEB-A4BD-608F-1900-B6ECE7E8C9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664" y="1134322"/>
            <a:ext cx="5056783" cy="63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</a:rPr>
              <a:t>IT’s a jungle out there.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3716D6-E4DD-6671-F300-0D319AD91AE9}"/>
              </a:ext>
            </a:extLst>
          </p:cNvPr>
          <p:cNvSpPr txBox="1"/>
          <p:nvPr/>
        </p:nvSpPr>
        <p:spPr>
          <a:xfrm>
            <a:off x="512163" y="2486104"/>
            <a:ext cx="419318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We’re an award-winning IT partner here in BC.</a:t>
            </a:r>
            <a:br>
              <a:rPr lang="en-US" sz="1200" dirty="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</a:br>
            <a:r>
              <a:rPr lang="en-US" sz="1200" dirty="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We help businesses stay secure, productive, and ahead of the technology curve</a:t>
            </a:r>
            <a:r>
              <a:rPr lang="en-US" dirty="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. </a:t>
            </a:r>
          </a:p>
        </p:txBody>
      </p:sp>
      <p:pic>
        <p:nvPicPr>
          <p:cNvPr id="12" name="Picture 11" descr="A black background with blue and yellow text&#10;&#10;AI-generated content may be incorrect.">
            <a:extLst>
              <a:ext uri="{FF2B5EF4-FFF2-40B4-BE49-F238E27FC236}">
                <a16:creationId xmlns:a16="http://schemas.microsoft.com/office/drawing/2014/main" id="{F0F33604-EFEA-BB7F-1601-60F461EE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5" y="3741257"/>
            <a:ext cx="1229457" cy="535839"/>
          </a:xfrm>
          <a:prstGeom prst="rect">
            <a:avLst/>
          </a:prstGeom>
        </p:spPr>
      </p:pic>
      <p:pic>
        <p:nvPicPr>
          <p:cNvPr id="13" name="Picture 12" descr="A logo with a number and gears&#10;&#10;AI-generated content may be incorrect.">
            <a:extLst>
              <a:ext uri="{FF2B5EF4-FFF2-40B4-BE49-F238E27FC236}">
                <a16:creationId xmlns:a16="http://schemas.microsoft.com/office/drawing/2014/main" id="{57F4A00D-C4DF-E0A5-C045-378858E59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858" y="3741258"/>
            <a:ext cx="515709" cy="535839"/>
          </a:xfrm>
          <a:prstGeom prst="rect">
            <a:avLst/>
          </a:prstGeom>
        </p:spPr>
      </p:pic>
      <p:sp>
        <p:nvSpPr>
          <p:cNvPr id="14" name="Google Shape;122;p22">
            <a:extLst>
              <a:ext uri="{FF2B5EF4-FFF2-40B4-BE49-F238E27FC236}">
                <a16:creationId xmlns:a16="http://schemas.microsoft.com/office/drawing/2014/main" id="{D0CAF068-4F1C-3EDA-1E3E-F4B7A054E77F}"/>
              </a:ext>
            </a:extLst>
          </p:cNvPr>
          <p:cNvSpPr txBox="1">
            <a:spLocks/>
          </p:cNvSpPr>
          <p:nvPr/>
        </p:nvSpPr>
        <p:spPr>
          <a:xfrm>
            <a:off x="512163" y="1643115"/>
            <a:ext cx="4929783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Display"/>
              <a:buNone/>
              <a:defRPr sz="28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… and we know the 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4783C-4B47-2CEE-0E88-F8C6D91D8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63" y="465069"/>
            <a:ext cx="1856839" cy="2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b="1" dirty="0"/>
              <a:t>AI vs Automation </a:t>
            </a:r>
            <a:endParaRPr dirty="0"/>
          </a:p>
          <a:p>
            <a:pPr marL="457200" lvl="0" indent="-317500" algn="l" rtl="0">
              <a:spcBef>
                <a:spcPts val="2500"/>
              </a:spcBef>
              <a:spcAft>
                <a:spcPts val="0"/>
              </a:spcAft>
              <a:buSzPts val="1400"/>
              <a:buAutoNum type="arabicPeriod"/>
            </a:pPr>
            <a:r>
              <a:rPr lang="en" b="1" dirty="0"/>
              <a:t>3 Levels of AI Implementation </a:t>
            </a:r>
            <a:endParaRPr lang="en-US" dirty="0"/>
          </a:p>
          <a:p>
            <a:pPr marL="457200" lvl="0" indent="-317500" algn="l" rtl="0">
              <a:spcBef>
                <a:spcPts val="2500"/>
              </a:spcBef>
              <a:spcAft>
                <a:spcPts val="2500"/>
              </a:spcAft>
              <a:buSzPts val="1400"/>
              <a:buAutoNum type="arabicPeriod"/>
            </a:pPr>
            <a:r>
              <a:rPr lang="en-US" b="1" dirty="0"/>
              <a:t>What Does This All Means For Accounting</a:t>
            </a:r>
            <a:br>
              <a:rPr lang="en-US" b="1" dirty="0"/>
            </a:br>
            <a:endParaRPr lang="en-US"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4294967295"/>
          </p:nvPr>
        </p:nvSpPr>
        <p:spPr>
          <a:xfrm>
            <a:off x="311700" y="144800"/>
            <a:ext cx="41064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00" b="1">
                <a:solidFill>
                  <a:schemeClr val="lt1"/>
                </a:solidFill>
              </a:rPr>
              <a:t>FVCPAA: CALM THE CHAOS</a:t>
            </a:r>
          </a:p>
        </p:txBody>
      </p:sp>
      <p:sp>
        <p:nvSpPr>
          <p:cNvPr id="4" name="Google Shape;95;p18">
            <a:extLst>
              <a:ext uri="{FF2B5EF4-FFF2-40B4-BE49-F238E27FC236}">
                <a16:creationId xmlns:a16="http://schemas.microsoft.com/office/drawing/2014/main" id="{99D0312D-07E5-0634-631F-91DECE4F3982}"/>
              </a:ext>
            </a:extLst>
          </p:cNvPr>
          <p:cNvSpPr txBox="1">
            <a:spLocks/>
          </p:cNvSpPr>
          <p:nvPr/>
        </p:nvSpPr>
        <p:spPr>
          <a:xfrm>
            <a:off x="45720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"/>
              <a:buChar char="●"/>
              <a:defRPr sz="14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"/>
              <a:buChar char="●"/>
              <a:defRPr sz="12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"/>
              <a:buChar char="●"/>
              <a:defRPr sz="12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"/>
              <a:buChar char="○"/>
              <a:defRPr sz="12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"/>
              <a:buChar char="■"/>
              <a:defRPr sz="1200" b="0" i="0" u="none" strike="noStrike" cap="none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482600" indent="-342900">
              <a:buFont typeface="+mj-lt"/>
              <a:buAutoNum type="arabicPeriod" startAt="4"/>
            </a:pPr>
            <a:r>
              <a:rPr lang="en-US" b="1" dirty="0"/>
              <a:t>What LLMs Are Good At</a:t>
            </a:r>
            <a:endParaRPr lang="en-US" dirty="0"/>
          </a:p>
          <a:p>
            <a:pPr>
              <a:spcBef>
                <a:spcPts val="2500"/>
              </a:spcBef>
              <a:buFont typeface="Red Hat Text"/>
              <a:buAutoNum type="arabicPeriod" startAt="4"/>
            </a:pPr>
            <a:r>
              <a:rPr lang="en-US" b="1" dirty="0"/>
              <a:t>How AI Helps Firms Elevate Their Advisory</a:t>
            </a:r>
            <a:endParaRPr lang="en-US" dirty="0"/>
          </a:p>
          <a:p>
            <a:pPr>
              <a:spcBef>
                <a:spcPts val="2500"/>
              </a:spcBef>
              <a:spcAft>
                <a:spcPts val="2500"/>
              </a:spcAft>
              <a:buFont typeface="Red Hat Text"/>
              <a:buAutoNum type="arabicPeriod" startAt="4"/>
            </a:pPr>
            <a:r>
              <a:rPr lang="en-US" b="1" dirty="0"/>
              <a:t>Concerns About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5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490250" y="711407"/>
            <a:ext cx="6367800" cy="22042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AI: The Smartest Employee You Haven’t Hired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D5195-AD71-61AF-B37F-8DA7F261E0EE}"/>
              </a:ext>
            </a:extLst>
          </p:cNvPr>
          <p:cNvSpPr txBox="1"/>
          <p:nvPr/>
        </p:nvSpPr>
        <p:spPr>
          <a:xfrm>
            <a:off x="566927" y="2515937"/>
            <a:ext cx="5541264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How many people have use AI so far?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3F6180-945F-2FB8-BAF8-E1662954BE29}"/>
              </a:ext>
            </a:extLst>
          </p:cNvPr>
          <p:cNvSpPr txBox="1"/>
          <p:nvPr/>
        </p:nvSpPr>
        <p:spPr>
          <a:xfrm>
            <a:off x="566927" y="2943791"/>
            <a:ext cx="4572000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How many have built an agent?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70ECD-0937-F2C2-DEBF-4B237C664E19}"/>
              </a:ext>
            </a:extLst>
          </p:cNvPr>
          <p:cNvSpPr txBox="1"/>
          <p:nvPr/>
        </p:nvSpPr>
        <p:spPr>
          <a:xfrm>
            <a:off x="566927" y="3371645"/>
            <a:ext cx="4572000" cy="361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How many have not used AI at all?</a:t>
            </a:r>
            <a:endParaRPr lang="en-US" sz="1600" dirty="0">
              <a:solidFill>
                <a:srgbClr val="C00000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8" name="Google Shape;104;p19">
            <a:extLst>
              <a:ext uri="{FF2B5EF4-FFF2-40B4-BE49-F238E27FC236}">
                <a16:creationId xmlns:a16="http://schemas.microsoft.com/office/drawing/2014/main" id="{04F65256-4D70-5C79-0131-1DCCF6B6DE11}"/>
              </a:ext>
            </a:extLst>
          </p:cNvPr>
          <p:cNvSpPr txBox="1">
            <a:spLocks/>
          </p:cNvSpPr>
          <p:nvPr/>
        </p:nvSpPr>
        <p:spPr>
          <a:xfrm>
            <a:off x="311700" y="144800"/>
            <a:ext cx="41064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Aft>
                <a:spcPts val="1200"/>
              </a:spcAft>
            </a:pPr>
            <a:r>
              <a:rPr lang="en-US" sz="900" b="1" dirty="0">
                <a:solidFill>
                  <a:srgbClr val="C00000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rPr>
              <a:t>FVCPAA: CALM THE CHAOS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 vs Automation</a:t>
            </a:r>
            <a:endParaRPr dirty="0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048477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</a:rPr>
              <a:t>AI</a:t>
            </a:r>
          </a:p>
          <a:p>
            <a:pPr indent="-298450">
              <a:lnSpc>
                <a:spcPct val="110000"/>
              </a:lnSpc>
              <a:spcBef>
                <a:spcPts val="1200"/>
              </a:spcBef>
              <a:buSzPts val="1100"/>
            </a:pPr>
            <a:r>
              <a:rPr lang="en" sz="1100" dirty="0"/>
              <a:t>Can reason and make a judgement</a:t>
            </a:r>
            <a:endParaRPr sz="1100" dirty="0"/>
          </a:p>
          <a:p>
            <a:pPr indent="-298450">
              <a:lnSpc>
                <a:spcPct val="110000"/>
              </a:lnSpc>
              <a:spcBef>
                <a:spcPts val="1200"/>
              </a:spcBef>
              <a:buSzPts val="1100"/>
            </a:pPr>
            <a:r>
              <a:rPr lang="en" sz="1100" dirty="0"/>
              <a:t>Can learn and adapt as it sees more examples</a:t>
            </a:r>
          </a:p>
          <a:p>
            <a:pPr indent="-298450">
              <a:lnSpc>
                <a:spcPct val="110000"/>
              </a:lnSpc>
              <a:spcBef>
                <a:spcPts val="1200"/>
              </a:spcBef>
              <a:buSzPts val="1100"/>
            </a:pPr>
            <a:r>
              <a:rPr lang="en" sz="1100" dirty="0"/>
              <a:t>Can solve unstructured problems that have ambiguity and unstructured data or where interpretation is required</a:t>
            </a:r>
          </a:p>
          <a:p>
            <a:pPr indent="-298450">
              <a:lnSpc>
                <a:spcPct val="110000"/>
              </a:lnSpc>
              <a:spcBef>
                <a:spcPts val="1200"/>
              </a:spcBef>
              <a:buSzPts val="1100"/>
            </a:pPr>
            <a:r>
              <a:rPr lang="en" sz="1100" dirty="0"/>
              <a:t>Assists with thinking</a:t>
            </a:r>
          </a:p>
          <a:p>
            <a:pPr indent="-298450">
              <a:lnSpc>
                <a:spcPct val="110000"/>
              </a:lnSpc>
              <a:spcBef>
                <a:spcPts val="1200"/>
              </a:spcBef>
              <a:buSzPts val="1100"/>
            </a:pPr>
            <a:r>
              <a:rPr lang="en" sz="1100" dirty="0"/>
              <a:t>Accounting Examples: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ts val="1100"/>
            </a:pPr>
            <a:r>
              <a:rPr lang="en" sz="900" dirty="0"/>
              <a:t>Categorizing unusual transactions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ts val="1100"/>
            </a:pPr>
            <a:r>
              <a:rPr lang="en" sz="900" dirty="0"/>
              <a:t>Reading contracts and extracting terms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SzPts val="1100"/>
            </a:pPr>
            <a:r>
              <a:rPr lang="en" sz="900" dirty="0"/>
              <a:t>Summarizing tax changes</a:t>
            </a:r>
          </a:p>
          <a:p>
            <a:pPr indent="-298450">
              <a:lnSpc>
                <a:spcPct val="114999"/>
              </a:lnSpc>
              <a:spcBef>
                <a:spcPts val="1200"/>
              </a:spcBef>
              <a:buSzPts val="1100"/>
            </a:pPr>
            <a:endParaRPr lang="en" sz="11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1100"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3"/>
          </p:nvPr>
        </p:nvSpPr>
        <p:spPr>
          <a:xfrm>
            <a:off x="311700" y="144800"/>
            <a:ext cx="4106400" cy="3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/>
              <a:t>FVCPAA: CALM THE CHAOS</a:t>
            </a:r>
            <a:endParaRPr sz="90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4644353" y="1017725"/>
            <a:ext cx="4187947" cy="3494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00000"/>
                </a:solidFill>
              </a:rPr>
              <a:t>Automation</a:t>
            </a:r>
          </a:p>
          <a:p>
            <a:pPr indent="-298450">
              <a:lnSpc>
                <a:spcPct val="100000"/>
              </a:lnSpc>
              <a:spcBef>
                <a:spcPts val="1200"/>
              </a:spcBef>
              <a:buSzPts val="1100"/>
            </a:pPr>
            <a:r>
              <a:rPr lang="en" sz="1100" dirty="0"/>
              <a:t>Follows a rule: performs predefined steps based on clear, explicit instructions</a:t>
            </a:r>
            <a:endParaRPr sz="1100" dirty="0"/>
          </a:p>
          <a:p>
            <a:pPr indent="-298450">
              <a:lnSpc>
                <a:spcPct val="100000"/>
              </a:lnSpc>
              <a:spcBef>
                <a:spcPts val="1200"/>
              </a:spcBef>
              <a:buSzPts val="1100"/>
            </a:pPr>
            <a:r>
              <a:rPr lang="en" sz="1100" dirty="0"/>
              <a:t>Does not learn: follows what was programmed and stops if there is an exception</a:t>
            </a:r>
          </a:p>
          <a:p>
            <a:pPr indent="-298450">
              <a:lnSpc>
                <a:spcPct val="100000"/>
              </a:lnSpc>
              <a:spcBef>
                <a:spcPts val="1200"/>
              </a:spcBef>
              <a:buSzPts val="1100"/>
            </a:pPr>
            <a:r>
              <a:rPr lang="en" sz="1100" dirty="0"/>
              <a:t>Solves structured problems that are repetitive and predictable</a:t>
            </a:r>
          </a:p>
          <a:p>
            <a:pPr indent="-298450">
              <a:lnSpc>
                <a:spcPct val="100000"/>
              </a:lnSpc>
              <a:spcBef>
                <a:spcPts val="1200"/>
              </a:spcBef>
              <a:buSzPts val="1100"/>
            </a:pPr>
            <a:r>
              <a:rPr lang="en" sz="1100" dirty="0"/>
              <a:t>Replaces or speeds up tasks</a:t>
            </a:r>
          </a:p>
          <a:p>
            <a:pPr indent="-298450">
              <a:lnSpc>
                <a:spcPct val="100000"/>
              </a:lnSpc>
              <a:spcBef>
                <a:spcPts val="1200"/>
              </a:spcBef>
              <a:buSzPts val="1100"/>
            </a:pPr>
            <a:r>
              <a:rPr lang="en" sz="1100" dirty="0"/>
              <a:t>Accounting Examples: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ts val="1100"/>
            </a:pPr>
            <a:r>
              <a:rPr lang="en" sz="900" dirty="0"/>
              <a:t>Importing receipts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ts val="1100"/>
            </a:pPr>
            <a:r>
              <a:rPr lang="en" sz="900" dirty="0"/>
              <a:t>Exporting files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SzPts val="1100"/>
            </a:pPr>
            <a:r>
              <a:rPr lang="en" sz="900" dirty="0"/>
              <a:t>Rules-based categorization</a:t>
            </a:r>
            <a:endParaRPr lang="en" dirty="0"/>
          </a:p>
          <a:p>
            <a:pPr indent="-298450">
              <a:lnSpc>
                <a:spcPct val="114999"/>
              </a:lnSpc>
              <a:spcBef>
                <a:spcPts val="1200"/>
              </a:spcBef>
              <a:buSzPts val="1100"/>
            </a:pPr>
            <a:endParaRPr lang="en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3 Levels of AI Implementation</a:t>
            </a:r>
            <a:endParaRPr dirty="0"/>
          </a:p>
        </p:txBody>
      </p:sp>
      <p:sp>
        <p:nvSpPr>
          <p:cNvPr id="121" name="Google Shape;121;p21"/>
          <p:cNvSpPr txBox="1"/>
          <p:nvPr/>
        </p:nvSpPr>
        <p:spPr>
          <a:xfrm>
            <a:off x="400099" y="2754424"/>
            <a:ext cx="2255400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600" b="1" dirty="0">
                <a:solidFill>
                  <a:srgbClr val="C00000"/>
                </a:solidFill>
                <a:latin typeface="Red Hat Text"/>
                <a:ea typeface="Red Hat Text"/>
                <a:cs typeface="Red Hat Text"/>
                <a:sym typeface="Red Hat Text"/>
              </a:rPr>
              <a:t>Level 1 – Prompt Based AI</a:t>
            </a:r>
          </a:p>
        </p:txBody>
      </p:sp>
      <p:sp>
        <p:nvSpPr>
          <p:cNvPr id="123" name="Google Shape;123;p21"/>
          <p:cNvSpPr txBox="1"/>
          <p:nvPr/>
        </p:nvSpPr>
        <p:spPr>
          <a:xfrm>
            <a:off x="3439733" y="2749620"/>
            <a:ext cx="2000400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C00000"/>
                </a:solidFill>
                <a:latin typeface="Red Hat Text"/>
                <a:ea typeface="Red Hat Text"/>
                <a:cs typeface="Red Hat Text"/>
                <a:sym typeface="Red Hat Text"/>
              </a:rPr>
              <a:t>Level 2 – Agents &amp; Workflows</a:t>
            </a:r>
            <a:endParaRPr sz="1600" b="1" dirty="0">
              <a:solidFill>
                <a:srgbClr val="C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6224367" y="2749619"/>
            <a:ext cx="2255400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C00000"/>
                </a:solidFill>
                <a:latin typeface="Red Hat Text"/>
                <a:ea typeface="Red Hat Text"/>
                <a:cs typeface="Red Hat Text"/>
                <a:sym typeface="Red Hat Text"/>
              </a:rPr>
              <a:t>Level 3- Deep Customization</a:t>
            </a:r>
            <a:endParaRPr sz="1200" dirty="0">
              <a:solidFill>
                <a:srgbClr val="C00000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" name="Google Shape;104;p19">
            <a:extLst>
              <a:ext uri="{FF2B5EF4-FFF2-40B4-BE49-F238E27FC236}">
                <a16:creationId xmlns:a16="http://schemas.microsoft.com/office/drawing/2014/main" id="{1669DBFA-62C3-A2F3-468E-402F12D1B5D1}"/>
              </a:ext>
            </a:extLst>
          </p:cNvPr>
          <p:cNvSpPr txBox="1">
            <a:spLocks/>
          </p:cNvSpPr>
          <p:nvPr/>
        </p:nvSpPr>
        <p:spPr>
          <a:xfrm>
            <a:off x="311700" y="103625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 dirty="0"/>
              <a:t>FVCPAA: CALM THE CHAOS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CF4E3-BD6F-DAF6-A6F5-35E949A28595}"/>
              </a:ext>
            </a:extLst>
          </p:cNvPr>
          <p:cNvSpPr txBox="1"/>
          <p:nvPr/>
        </p:nvSpPr>
        <p:spPr>
          <a:xfrm>
            <a:off x="171047" y="3416821"/>
            <a:ext cx="2713504" cy="82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400" b="1" dirty="0">
                <a:latin typeface="Red Hat Text"/>
                <a:ea typeface="Red Hat Text"/>
                <a:cs typeface="Red Hat Text"/>
                <a:sym typeface="Red Hat Text"/>
              </a:rPr>
              <a:t>“Show me the basics”</a:t>
            </a:r>
            <a:br>
              <a:rPr lang="en-US" sz="1400" dirty="0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-US" sz="1400" dirty="0">
                <a:latin typeface="Red Hat Text"/>
                <a:ea typeface="Red Hat Text"/>
                <a:cs typeface="Red Hat Text"/>
                <a:sym typeface="Red Hat Text"/>
              </a:rPr>
              <a:t>You use AI inside tools you already own </a:t>
            </a:r>
            <a:endParaRPr lang="en-US" sz="1400" b="1" dirty="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80378-885D-0634-0CDC-B11CA20B3C4B}"/>
              </a:ext>
            </a:extLst>
          </p:cNvPr>
          <p:cNvSpPr txBox="1"/>
          <p:nvPr/>
        </p:nvSpPr>
        <p:spPr>
          <a:xfrm>
            <a:off x="3145754" y="3416821"/>
            <a:ext cx="2588358" cy="82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400" b="1" dirty="0">
                <a:latin typeface="Red Hat Text"/>
                <a:ea typeface="Red Hat Text"/>
                <a:cs typeface="Red Hat Text"/>
                <a:sym typeface="Red Hat Text"/>
              </a:rPr>
              <a:t>“Let AI do the work for me”</a:t>
            </a:r>
            <a:br>
              <a:rPr lang="en-US" sz="1400" dirty="0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-US" dirty="0">
                <a:latin typeface="Red Hat Text"/>
                <a:ea typeface="Red Hat Text"/>
                <a:cs typeface="Red Hat Text"/>
                <a:sym typeface="Red Hat Text"/>
              </a:rPr>
              <a:t>You automate steps in a process</a:t>
            </a:r>
            <a:endParaRPr lang="en-US" sz="1400" dirty="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25597F-E9D7-D6FA-5657-7904912CB524}"/>
              </a:ext>
            </a:extLst>
          </p:cNvPr>
          <p:cNvSpPr txBox="1"/>
          <p:nvPr/>
        </p:nvSpPr>
        <p:spPr>
          <a:xfrm>
            <a:off x="6030398" y="3416822"/>
            <a:ext cx="2643337" cy="82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400" b="1" dirty="0">
                <a:latin typeface="Red Hat Text"/>
                <a:ea typeface="Red Hat Text"/>
                <a:cs typeface="Red Hat Text"/>
                <a:sym typeface="Red Hat Text"/>
              </a:rPr>
              <a:t>“I want AI superpowers”</a:t>
            </a:r>
            <a:br>
              <a:rPr lang="en-US" sz="1400" b="1" dirty="0"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-US" sz="1400" dirty="0">
                <a:latin typeface="Red Hat Text"/>
                <a:ea typeface="Red Hat Text"/>
                <a:cs typeface="Red Hat Text"/>
                <a:sym typeface="Red Hat Text"/>
              </a:rPr>
              <a:t>You build tools on top of your proprietary data. </a:t>
            </a:r>
            <a:endParaRPr lang="en-US" sz="1400" b="1" dirty="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pic>
        <p:nvPicPr>
          <p:cNvPr id="10" name="Picture 9" descr="A red and black chat bubble&#10;&#10;AI-generated content may be incorrect.">
            <a:extLst>
              <a:ext uri="{FF2B5EF4-FFF2-40B4-BE49-F238E27FC236}">
                <a16:creationId xmlns:a16="http://schemas.microsoft.com/office/drawing/2014/main" id="{AFF5C5BF-BDEB-DCC2-1B02-A2F5A5E3A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40" y="1493485"/>
            <a:ext cx="1269927" cy="1269927"/>
          </a:xfrm>
          <a:prstGeom prst="rect">
            <a:avLst/>
          </a:prstGeom>
        </p:spPr>
      </p:pic>
      <p:pic>
        <p:nvPicPr>
          <p:cNvPr id="12" name="Picture 11" descr="A red and black logo&#10;&#10;AI-generated content may be incorrect.">
            <a:extLst>
              <a:ext uri="{FF2B5EF4-FFF2-40B4-BE49-F238E27FC236}">
                <a16:creationId xmlns:a16="http://schemas.microsoft.com/office/drawing/2014/main" id="{5C2DE2F1-C2FE-59AA-AAEA-8BF7320BF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005" y="1436163"/>
            <a:ext cx="1384570" cy="1384570"/>
          </a:xfrm>
          <a:prstGeom prst="rect">
            <a:avLst/>
          </a:prstGeom>
        </p:spPr>
      </p:pic>
      <p:pic>
        <p:nvPicPr>
          <p:cNvPr id="14" name="Picture 13" descr="A red and black logo&#10;&#10;AI-generated content may be incorrect.">
            <a:extLst>
              <a:ext uri="{FF2B5EF4-FFF2-40B4-BE49-F238E27FC236}">
                <a16:creationId xmlns:a16="http://schemas.microsoft.com/office/drawing/2014/main" id="{0EAF287D-FE5C-1170-717F-3D0B25B7D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05" y="1200265"/>
            <a:ext cx="1643856" cy="1643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3" grpId="0"/>
      <p:bldP spid="12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Level 1: Practical Prompt-Based AI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598279" y="2103571"/>
            <a:ext cx="3393730" cy="264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“The Starting Point”</a:t>
            </a:r>
            <a:endParaRPr sz="1600" b="1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You use AI features already built into your software (M365, Adobe, Quickbooks, etc.) to simplify daily tasks.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Common B</a:t>
            </a:r>
            <a:r>
              <a:rPr lang="en-US" sz="1100" b="1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u</a:t>
            </a:r>
            <a:r>
              <a:rPr lang="en" sz="1100" b="1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siness Use Cases: 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Meeting recordings -&gt; auto summaries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Call recording -&gt; insights &amp; next steps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Drafting reports, memos, letters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Creating content quickly </a:t>
            </a:r>
            <a:endParaRPr sz="1100" dirty="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" name="Google Shape;104;p19">
            <a:extLst>
              <a:ext uri="{FF2B5EF4-FFF2-40B4-BE49-F238E27FC236}">
                <a16:creationId xmlns:a16="http://schemas.microsoft.com/office/drawing/2014/main" id="{9D436985-3E0B-A30C-5C79-633798E8D107}"/>
              </a:ext>
            </a:extLst>
          </p:cNvPr>
          <p:cNvSpPr txBox="1">
            <a:spLocks/>
          </p:cNvSpPr>
          <p:nvPr/>
        </p:nvSpPr>
        <p:spPr>
          <a:xfrm>
            <a:off x="311700" y="103625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 dirty="0"/>
              <a:t>FVCPAA: CALM THE CHAOS</a:t>
            </a:r>
          </a:p>
        </p:txBody>
      </p:sp>
      <p:sp>
        <p:nvSpPr>
          <p:cNvPr id="5" name="Google Shape;153;p24">
            <a:extLst>
              <a:ext uri="{FF2B5EF4-FFF2-40B4-BE49-F238E27FC236}">
                <a16:creationId xmlns:a16="http://schemas.microsoft.com/office/drawing/2014/main" id="{2D6BF421-83FD-3D93-44E1-EF3493828AA3}"/>
              </a:ext>
            </a:extLst>
          </p:cNvPr>
          <p:cNvSpPr txBox="1"/>
          <p:nvPr/>
        </p:nvSpPr>
        <p:spPr>
          <a:xfrm>
            <a:off x="4789715" y="2103570"/>
            <a:ext cx="3393730" cy="2026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Why Level 1 Matters:</a:t>
            </a:r>
            <a:endParaRPr sz="1600" b="1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This is where training is essential. Teams need to learn: 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Good prompting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How tools work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When to trust results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When to verify </a:t>
            </a:r>
          </a:p>
        </p:txBody>
      </p:sp>
      <p:pic>
        <p:nvPicPr>
          <p:cNvPr id="8" name="Picture 7" descr="A white question mark in a red circle&#10;&#10;AI-generated content may be incorrect.">
            <a:extLst>
              <a:ext uri="{FF2B5EF4-FFF2-40B4-BE49-F238E27FC236}">
                <a16:creationId xmlns:a16="http://schemas.microsoft.com/office/drawing/2014/main" id="{7631EC11-B46C-7DF3-106E-73031306C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70" y="1081727"/>
            <a:ext cx="957840" cy="957840"/>
          </a:xfrm>
          <a:prstGeom prst="rect">
            <a:avLst/>
          </a:prstGeom>
        </p:spPr>
      </p:pic>
      <p:pic>
        <p:nvPicPr>
          <p:cNvPr id="10" name="Picture 9" descr="A red location pin on a black background&#10;&#10;AI-generated content may be incorrect.">
            <a:extLst>
              <a:ext uri="{FF2B5EF4-FFF2-40B4-BE49-F238E27FC236}">
                <a16:creationId xmlns:a16="http://schemas.microsoft.com/office/drawing/2014/main" id="{524B58D1-D83D-69B5-EC73-C4D8FD8E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55" y="1029455"/>
            <a:ext cx="1062384" cy="106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85F5D0A8-45EC-90B8-11BB-26E56A283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7A62F7B8-AB1A-C785-3EA1-4EF24B8645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</a:rPr>
              <a:t>Level 2: </a:t>
            </a:r>
            <a:r>
              <a:rPr lang="en-US">
                <a:solidFill>
                  <a:srgbClr val="C00000"/>
                </a:solidFill>
              </a:rPr>
              <a:t>AI Agents</a:t>
            </a:r>
          </a:p>
        </p:txBody>
      </p:sp>
      <p:sp>
        <p:nvSpPr>
          <p:cNvPr id="153" name="Google Shape;153;p24">
            <a:extLst>
              <a:ext uri="{FF2B5EF4-FFF2-40B4-BE49-F238E27FC236}">
                <a16:creationId xmlns:a16="http://schemas.microsoft.com/office/drawing/2014/main" id="{C28FE6BD-621B-87A3-24BC-D465B5192B6C}"/>
              </a:ext>
            </a:extLst>
          </p:cNvPr>
          <p:cNvSpPr txBox="1"/>
          <p:nvPr/>
        </p:nvSpPr>
        <p:spPr>
          <a:xfrm>
            <a:off x="457200" y="2300925"/>
            <a:ext cx="2255400" cy="160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What Is an Agent?</a:t>
            </a:r>
            <a:endParaRPr sz="1600" b="1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An agent is a “worker” that performs task automatically.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You give it a goal -&gt; it performs multiple steps -&gt; it delivers results. </a:t>
            </a:r>
            <a:endParaRPr sz="1200" dirty="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4" name="Google Shape;154;p24">
            <a:extLst>
              <a:ext uri="{FF2B5EF4-FFF2-40B4-BE49-F238E27FC236}">
                <a16:creationId xmlns:a16="http://schemas.microsoft.com/office/drawing/2014/main" id="{B7D96B61-143E-241B-2951-B8451EF9D51F}"/>
              </a:ext>
            </a:extLst>
          </p:cNvPr>
          <p:cNvSpPr txBox="1"/>
          <p:nvPr/>
        </p:nvSpPr>
        <p:spPr>
          <a:xfrm>
            <a:off x="3186575" y="2300925"/>
            <a:ext cx="2324700" cy="122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How It Works?</a:t>
            </a:r>
            <a:endParaRPr sz="1600" b="1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Agent can chain tasks: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Agent A -&gt; Agent B -&gt; Agent C</a:t>
            </a:r>
            <a:endParaRPr sz="1200" dirty="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156" name="Google Shape;156;p24">
            <a:extLst>
              <a:ext uri="{FF2B5EF4-FFF2-40B4-BE49-F238E27FC236}">
                <a16:creationId xmlns:a16="http://schemas.microsoft.com/office/drawing/2014/main" id="{B9A6059A-F23E-A233-3C44-4D799EE199F7}"/>
              </a:ext>
            </a:extLst>
          </p:cNvPr>
          <p:cNvGrpSpPr/>
          <p:nvPr/>
        </p:nvGrpSpPr>
        <p:grpSpPr>
          <a:xfrm>
            <a:off x="934879" y="1639936"/>
            <a:ext cx="3371715" cy="527955"/>
            <a:chOff x="4485810" y="2807722"/>
            <a:chExt cx="4976701" cy="779155"/>
          </a:xfrm>
        </p:grpSpPr>
        <p:grpSp>
          <p:nvGrpSpPr>
            <p:cNvPr id="160" name="Google Shape;160;p24">
              <a:extLst>
                <a:ext uri="{FF2B5EF4-FFF2-40B4-BE49-F238E27FC236}">
                  <a16:creationId xmlns:a16="http://schemas.microsoft.com/office/drawing/2014/main" id="{30CA4852-1EF2-DD1C-97D3-FAA4AFA0398A}"/>
                </a:ext>
              </a:extLst>
            </p:cNvPr>
            <p:cNvGrpSpPr/>
            <p:nvPr/>
          </p:nvGrpSpPr>
          <p:grpSpPr>
            <a:xfrm>
              <a:off x="4485810" y="2807722"/>
              <a:ext cx="779154" cy="779154"/>
              <a:chOff x="4943774" y="2916873"/>
              <a:chExt cx="1097400" cy="1097400"/>
            </a:xfrm>
          </p:grpSpPr>
          <p:sp>
            <p:nvSpPr>
              <p:cNvPr id="161" name="Google Shape;161;p24">
                <a:extLst>
                  <a:ext uri="{FF2B5EF4-FFF2-40B4-BE49-F238E27FC236}">
                    <a16:creationId xmlns:a16="http://schemas.microsoft.com/office/drawing/2014/main" id="{FCFF5548-31F8-D056-D7F7-30B6ACA372C8}"/>
                  </a:ext>
                </a:extLst>
              </p:cNvPr>
              <p:cNvSpPr/>
              <p:nvPr/>
            </p:nvSpPr>
            <p:spPr>
              <a:xfrm>
                <a:off x="4943774" y="2916873"/>
                <a:ext cx="1097400" cy="1097400"/>
              </a:xfrm>
              <a:prstGeom prst="ellipse">
                <a:avLst/>
              </a:prstGeom>
              <a:solidFill>
                <a:srgbClr val="E527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2" name="Google Shape;162;p24">
                <a:extLst>
                  <a:ext uri="{FF2B5EF4-FFF2-40B4-BE49-F238E27FC236}">
                    <a16:creationId xmlns:a16="http://schemas.microsoft.com/office/drawing/2014/main" id="{23006BCF-937E-4EE8-4992-EEDC99EBD882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b="18599"/>
              <a:stretch/>
            </p:blipFill>
            <p:spPr>
              <a:xfrm>
                <a:off x="5095737" y="3061880"/>
                <a:ext cx="793354" cy="8072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3" name="Google Shape;163;p24">
              <a:extLst>
                <a:ext uri="{FF2B5EF4-FFF2-40B4-BE49-F238E27FC236}">
                  <a16:creationId xmlns:a16="http://schemas.microsoft.com/office/drawing/2014/main" id="{4C689B07-B7DA-985A-1BA4-05B0F340B232}"/>
                </a:ext>
              </a:extLst>
            </p:cNvPr>
            <p:cNvGrpSpPr/>
            <p:nvPr/>
          </p:nvGrpSpPr>
          <p:grpSpPr>
            <a:xfrm>
              <a:off x="8315756" y="2807723"/>
              <a:ext cx="1146755" cy="779154"/>
              <a:chOff x="7976398" y="2930919"/>
              <a:chExt cx="1615149" cy="1097400"/>
            </a:xfrm>
          </p:grpSpPr>
          <p:sp>
            <p:nvSpPr>
              <p:cNvPr id="164" name="Google Shape;164;p24">
                <a:extLst>
                  <a:ext uri="{FF2B5EF4-FFF2-40B4-BE49-F238E27FC236}">
                    <a16:creationId xmlns:a16="http://schemas.microsoft.com/office/drawing/2014/main" id="{1B2214E6-DC02-6663-557A-742BF90626BA}"/>
                  </a:ext>
                </a:extLst>
              </p:cNvPr>
              <p:cNvSpPr/>
              <p:nvPr/>
            </p:nvSpPr>
            <p:spPr>
              <a:xfrm>
                <a:off x="7976398" y="2930919"/>
                <a:ext cx="1097400" cy="1097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4">
                <a:extLst>
                  <a:ext uri="{FF2B5EF4-FFF2-40B4-BE49-F238E27FC236}">
                    <a16:creationId xmlns:a16="http://schemas.microsoft.com/office/drawing/2014/main" id="{521506AA-152F-B281-3E85-7BC6620D6A65}"/>
                  </a:ext>
                </a:extLst>
              </p:cNvPr>
              <p:cNvSpPr/>
              <p:nvPr/>
            </p:nvSpPr>
            <p:spPr>
              <a:xfrm>
                <a:off x="8494147" y="2930919"/>
                <a:ext cx="1097400" cy="1097400"/>
              </a:xfrm>
              <a:prstGeom prst="ellipse">
                <a:avLst/>
              </a:prstGeom>
              <a:solidFill>
                <a:srgbClr val="E527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66" name="Google Shape;166;p24">
                <a:extLst>
                  <a:ext uri="{FF2B5EF4-FFF2-40B4-BE49-F238E27FC236}">
                    <a16:creationId xmlns:a16="http://schemas.microsoft.com/office/drawing/2014/main" id="{B6000C64-7E64-DC4A-5C2C-A61BE93F6931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b="13666"/>
              <a:stretch/>
            </p:blipFill>
            <p:spPr>
              <a:xfrm>
                <a:off x="8737987" y="3150629"/>
                <a:ext cx="609600" cy="6578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" name="Google Shape;104;p19">
            <a:extLst>
              <a:ext uri="{FF2B5EF4-FFF2-40B4-BE49-F238E27FC236}">
                <a16:creationId xmlns:a16="http://schemas.microsoft.com/office/drawing/2014/main" id="{579E3955-DE51-0BB5-4D08-AB7762DCFAA5}"/>
              </a:ext>
            </a:extLst>
          </p:cNvPr>
          <p:cNvSpPr txBox="1">
            <a:spLocks/>
          </p:cNvSpPr>
          <p:nvPr/>
        </p:nvSpPr>
        <p:spPr>
          <a:xfrm>
            <a:off x="311700" y="103625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/>
              <a:t>FVCPAA: CALM THE CHAOS</a:t>
            </a:r>
          </a:p>
        </p:txBody>
      </p:sp>
      <p:sp>
        <p:nvSpPr>
          <p:cNvPr id="6" name="Google Shape;153;p24">
            <a:extLst>
              <a:ext uri="{FF2B5EF4-FFF2-40B4-BE49-F238E27FC236}">
                <a16:creationId xmlns:a16="http://schemas.microsoft.com/office/drawing/2014/main" id="{3E8AFB2D-0C54-BFBF-9020-6A2819B12FA2}"/>
              </a:ext>
            </a:extLst>
          </p:cNvPr>
          <p:cNvSpPr txBox="1"/>
          <p:nvPr/>
        </p:nvSpPr>
        <p:spPr>
          <a:xfrm>
            <a:off x="5871320" y="2300925"/>
            <a:ext cx="2750166" cy="181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Examples:</a:t>
            </a:r>
            <a:endParaRPr sz="1600" b="1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AI handling incoming phone calls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AI transforming data when milestones change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AI categorizing documents and preparing files </a:t>
            </a:r>
          </a:p>
          <a:p>
            <a:pPr marL="171450" marR="0" lvl="0" indent="-17145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AI performing routine workflows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D0034-9F15-AB62-CD0F-2992CA84DAF2}"/>
              </a:ext>
            </a:extLst>
          </p:cNvPr>
          <p:cNvSpPr txBox="1"/>
          <p:nvPr/>
        </p:nvSpPr>
        <p:spPr>
          <a:xfrm>
            <a:off x="311700" y="934005"/>
            <a:ext cx="4572000" cy="327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40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AI That Does Work For You</a:t>
            </a:r>
            <a:endParaRPr lang="en-US" sz="140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" name="Google Shape;158;p24">
            <a:extLst>
              <a:ext uri="{FF2B5EF4-FFF2-40B4-BE49-F238E27FC236}">
                <a16:creationId xmlns:a16="http://schemas.microsoft.com/office/drawing/2014/main" id="{6CE0A074-F006-EE18-B476-E7C216CB017E}"/>
              </a:ext>
            </a:extLst>
          </p:cNvPr>
          <p:cNvSpPr/>
          <p:nvPr/>
        </p:nvSpPr>
        <p:spPr>
          <a:xfrm>
            <a:off x="6635757" y="1634331"/>
            <a:ext cx="527877" cy="527955"/>
          </a:xfrm>
          <a:prstGeom prst="ellipse">
            <a:avLst/>
          </a:prstGeom>
          <a:solidFill>
            <a:srgbClr val="E527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59;p24">
            <a:extLst>
              <a:ext uri="{FF2B5EF4-FFF2-40B4-BE49-F238E27FC236}">
                <a16:creationId xmlns:a16="http://schemas.microsoft.com/office/drawing/2014/main" id="{D2AC95D8-7222-ED71-1462-462E90F70D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13382"/>
          <a:stretch/>
        </p:blipFill>
        <p:spPr>
          <a:xfrm>
            <a:off x="6701734" y="1709698"/>
            <a:ext cx="395864" cy="377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3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>
          <a:extLst>
            <a:ext uri="{FF2B5EF4-FFF2-40B4-BE49-F238E27FC236}">
              <a16:creationId xmlns:a16="http://schemas.microsoft.com/office/drawing/2014/main" id="{E1B998BA-FD05-7057-7AA0-C38ABB8DE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extLst>
              <a:ext uri="{FF2B5EF4-FFF2-40B4-BE49-F238E27FC236}">
                <a16:creationId xmlns:a16="http://schemas.microsoft.com/office/drawing/2014/main" id="{2ED89BAF-D757-602C-63AA-21C120CE0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Level 3</a:t>
            </a:r>
            <a:r>
              <a:rPr lang="en-US">
                <a:solidFill>
                  <a:srgbClr val="C00000"/>
                </a:solidFill>
              </a:rPr>
              <a:t>: Deep Custom AI (Your Data, Your Rules)</a:t>
            </a:r>
          </a:p>
        </p:txBody>
      </p:sp>
      <p:sp>
        <p:nvSpPr>
          <p:cNvPr id="153" name="Google Shape;153;p24">
            <a:extLst>
              <a:ext uri="{FF2B5EF4-FFF2-40B4-BE49-F238E27FC236}">
                <a16:creationId xmlns:a16="http://schemas.microsoft.com/office/drawing/2014/main" id="{D6884C08-1DAB-CCA0-8F49-46C8CDDC2009}"/>
              </a:ext>
            </a:extLst>
          </p:cNvPr>
          <p:cNvSpPr txBox="1"/>
          <p:nvPr/>
        </p:nvSpPr>
        <p:spPr>
          <a:xfrm>
            <a:off x="640079" y="1795397"/>
            <a:ext cx="3304903" cy="228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What This Looks Like</a:t>
            </a:r>
            <a:endParaRPr sz="1600" b="1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You connect your proprietary data, documents, and systems to an LLM – creating tools tailored to your business by: 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Creating custom databases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Training AI on your specific client files, patterns, and history</a:t>
            </a:r>
          </a:p>
          <a:p>
            <a:pPr marL="171450" marR="0" lvl="0" indent="-171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Building niche tools no one else has</a:t>
            </a:r>
            <a:endParaRPr lang="en-US" sz="1200" dirty="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54" name="Google Shape;154;p24">
            <a:extLst>
              <a:ext uri="{FF2B5EF4-FFF2-40B4-BE49-F238E27FC236}">
                <a16:creationId xmlns:a16="http://schemas.microsoft.com/office/drawing/2014/main" id="{B7B5E729-0E15-0DBD-6AE9-81B341628A56}"/>
              </a:ext>
            </a:extLst>
          </p:cNvPr>
          <p:cNvSpPr txBox="1"/>
          <p:nvPr/>
        </p:nvSpPr>
        <p:spPr>
          <a:xfrm>
            <a:off x="5015373" y="1795397"/>
            <a:ext cx="3304903" cy="117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Accounting Examples</a:t>
            </a:r>
            <a:endParaRPr sz="1600" b="1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Imagine:</a:t>
            </a:r>
            <a:b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</a:b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Uploading years of client tax return data -&gt; storying it -&gt; linking to an LLM -&gt; and asking: </a:t>
            </a:r>
          </a:p>
        </p:txBody>
      </p:sp>
      <p:sp>
        <p:nvSpPr>
          <p:cNvPr id="4" name="Google Shape;104;p19">
            <a:extLst>
              <a:ext uri="{FF2B5EF4-FFF2-40B4-BE49-F238E27FC236}">
                <a16:creationId xmlns:a16="http://schemas.microsoft.com/office/drawing/2014/main" id="{C56B321E-08E4-8D5C-A21A-609EF8AE8D7F}"/>
              </a:ext>
            </a:extLst>
          </p:cNvPr>
          <p:cNvSpPr txBox="1">
            <a:spLocks/>
          </p:cNvSpPr>
          <p:nvPr/>
        </p:nvSpPr>
        <p:spPr>
          <a:xfrm>
            <a:off x="311700" y="103625"/>
            <a:ext cx="4106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3735"/>
              </a:buClr>
              <a:buSzPts val="1100"/>
              <a:buFont typeface="Red Hat Text SemiBold"/>
              <a:buNone/>
              <a:defRPr sz="1100" b="0" i="0" u="none" strike="noStrike" cap="none">
                <a:solidFill>
                  <a:srgbClr val="D23735"/>
                </a:solidFill>
                <a:latin typeface="Red Hat Text SemiBold"/>
                <a:ea typeface="Red Hat Text SemiBold"/>
                <a:cs typeface="Red Hat Text SemiBold"/>
                <a:sym typeface="Red Hat Text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rgbClr val="000000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900" dirty="0"/>
              <a:t>FVCPAA: CALM THE CHAOS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1BA3A-F4D3-4B29-B61D-2B5F84CC6342}"/>
              </a:ext>
            </a:extLst>
          </p:cNvPr>
          <p:cNvSpPr txBox="1"/>
          <p:nvPr/>
        </p:nvSpPr>
        <p:spPr>
          <a:xfrm>
            <a:off x="311700" y="929015"/>
            <a:ext cx="4572000" cy="327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</a:pPr>
            <a:r>
              <a:rPr lang="en-US" sz="1400" dirty="0">
                <a:solidFill>
                  <a:srgbClr val="333333"/>
                </a:solidFill>
                <a:latin typeface="Red Hat Text"/>
                <a:ea typeface="Red Hat Text"/>
                <a:cs typeface="Red Hat Text"/>
                <a:sym typeface="Red Hat Text"/>
              </a:rPr>
              <a:t>AI Becomes a Competitive Advantage</a:t>
            </a:r>
            <a:endParaRPr lang="en-US" sz="1400" dirty="0"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05288-A881-ACCA-0F16-08079A629860}"/>
              </a:ext>
            </a:extLst>
          </p:cNvPr>
          <p:cNvSpPr txBox="1"/>
          <p:nvPr/>
        </p:nvSpPr>
        <p:spPr>
          <a:xfrm>
            <a:off x="4933982" y="2863583"/>
            <a:ext cx="346768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“</a:t>
            </a:r>
            <a:r>
              <a:rPr lang="en" sz="1200" i="1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What were our most common errors across 2022-2024?”</a:t>
            </a:r>
          </a:p>
          <a:p>
            <a:endParaRPr lang="en" sz="1200" dirty="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r>
              <a:rPr lang="en-US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O</a:t>
            </a:r>
            <a:r>
              <a:rPr lang="en" sz="1200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r</a:t>
            </a:r>
          </a:p>
          <a:p>
            <a:endParaRPr lang="en" sz="1200" dirty="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  <a:p>
            <a:r>
              <a:rPr lang="en" sz="1200" i="1" dirty="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“What 27 clients are at risk of late filings based on their patterns?”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624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9" grpId="0"/>
    </p:bldLst>
  </p:timing>
</p:sld>
</file>

<file path=ppt/theme/theme1.xml><?xml version="1.0" encoding="utf-8"?>
<a:theme xmlns:a="http://schemas.openxmlformats.org/drawingml/2006/main" name="Red Rhin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d Rhin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c2acc0-fc85-46d8-837a-9db93a64b79d" xsi:nil="true"/>
    <lcf76f155ced4ddcb4097134ff3c332f xmlns="221b2164-6186-41d2-9a49-c96c1162112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7C6E703C96D4EB4CED9793CC30729" ma:contentTypeVersion="18" ma:contentTypeDescription="Create a new document." ma:contentTypeScope="" ma:versionID="56ea9f8609583b7e9d5f93c670f5ac6b">
  <xsd:schema xmlns:xsd="http://www.w3.org/2001/XMLSchema" xmlns:xs="http://www.w3.org/2001/XMLSchema" xmlns:p="http://schemas.microsoft.com/office/2006/metadata/properties" xmlns:ns2="221b2164-6186-41d2-9a49-c96c1162112d" xmlns:ns3="11c2acc0-fc85-46d8-837a-9db93a64b79d" targetNamespace="http://schemas.microsoft.com/office/2006/metadata/properties" ma:root="true" ma:fieldsID="376ad9e4dec3349d8be8dfd15214860c" ns2:_="" ns3:_="">
    <xsd:import namespace="221b2164-6186-41d2-9a49-c96c1162112d"/>
    <xsd:import namespace="11c2acc0-fc85-46d8-837a-9db93a64b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b2164-6186-41d2-9a49-c96c11621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4b3a17-ab3a-4032-9cb2-8972adc6d0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2acc0-fc85-46d8-837a-9db93a64b7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fba6636-eb4b-4d02-90cf-c15de05bd766}" ma:internalName="TaxCatchAll" ma:showField="CatchAllData" ma:web="11c2acc0-fc85-46d8-837a-9db93a64b7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9C7C1-9494-4388-9F20-852D56515DC6}">
  <ds:schemaRefs>
    <ds:schemaRef ds:uri="11c2acc0-fc85-46d8-837a-9db93a64b79d"/>
    <ds:schemaRef ds:uri="221b2164-6186-41d2-9a49-c96c1162112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CDC2C1-A8DA-4621-AD44-7134B0279A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1b2164-6186-41d2-9a49-c96c1162112d"/>
    <ds:schemaRef ds:uri="11c2acc0-fc85-46d8-837a-9db93a64b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9162C2-E472-4074-9F9D-F13C80B6E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1393</Words>
  <Application>Microsoft Office PowerPoint</Application>
  <PresentationFormat>On-screen Show (16:9)</PresentationFormat>
  <Paragraphs>196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Red Hat Text Medium</vt:lpstr>
      <vt:lpstr>Red Hat Display SemiBold</vt:lpstr>
      <vt:lpstr>Red Hat Text SemiBold</vt:lpstr>
      <vt:lpstr>Arial</vt:lpstr>
      <vt:lpstr>Red Hat Text</vt:lpstr>
      <vt:lpstr>Red Hat Display</vt:lpstr>
      <vt:lpstr>Red Rhino</vt:lpstr>
      <vt:lpstr>Red Rhino</vt:lpstr>
      <vt:lpstr>Practical AI for Accountants</vt:lpstr>
      <vt:lpstr>IT’s a jungle out there.</vt:lpstr>
      <vt:lpstr>Agenda</vt:lpstr>
      <vt:lpstr>AI: The Smartest Employee You Haven’t Hired </vt:lpstr>
      <vt:lpstr>AI vs Automation</vt:lpstr>
      <vt:lpstr>The 3 Levels of AI Implementation</vt:lpstr>
      <vt:lpstr>Level 1: Practical Prompt-Based AI</vt:lpstr>
      <vt:lpstr>Level 2: AI Agents</vt:lpstr>
      <vt:lpstr>Level 3: Deep Custom AI (Your Data, Your Rules)</vt:lpstr>
      <vt:lpstr>What Does This All Mean For Accounting?</vt:lpstr>
      <vt:lpstr>What LLMs Are Good At</vt:lpstr>
      <vt:lpstr>Evergreen Accounting</vt:lpstr>
      <vt:lpstr>How AI Helps Firms Elevate Their Advisory</vt:lpstr>
      <vt:lpstr>Concerns You Should Have About AI</vt:lpstr>
      <vt:lpstr>Are You AI Ready? </vt:lpstr>
      <vt:lpstr>Connect With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Karolina Siwiec</cp:lastModifiedBy>
  <cp:revision>3</cp:revision>
  <dcterms:modified xsi:type="dcterms:W3CDTF">2025-11-20T01:55:35Z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0x010100C5A7C6E703C96D4EB4CED9793CC30729</vt:lpwstr>
  </property>
</Properties>
</file>