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400" r:id="rId2"/>
    <p:sldId id="471" r:id="rId3"/>
    <p:sldId id="409" r:id="rId4"/>
    <p:sldId id="455" r:id="rId5"/>
    <p:sldId id="403" r:id="rId6"/>
    <p:sldId id="456" r:id="rId7"/>
    <p:sldId id="417" r:id="rId8"/>
    <p:sldId id="460" r:id="rId9"/>
    <p:sldId id="418" r:id="rId10"/>
    <p:sldId id="401" r:id="rId11"/>
    <p:sldId id="419" r:id="rId12"/>
    <p:sldId id="421" r:id="rId13"/>
    <p:sldId id="449" r:id="rId14"/>
    <p:sldId id="459" r:id="rId15"/>
    <p:sldId id="423" r:id="rId16"/>
    <p:sldId id="426" r:id="rId17"/>
    <p:sldId id="457" r:id="rId18"/>
    <p:sldId id="444" r:id="rId19"/>
    <p:sldId id="429" r:id="rId20"/>
    <p:sldId id="430" r:id="rId21"/>
    <p:sldId id="458" r:id="rId22"/>
    <p:sldId id="468" r:id="rId23"/>
    <p:sldId id="470" r:id="rId24"/>
    <p:sldId id="469" r:id="rId25"/>
    <p:sldId id="414" r:id="rId26"/>
    <p:sldId id="440" r:id="rId27"/>
    <p:sldId id="437" r:id="rId28"/>
    <p:sldId id="446" r:id="rId29"/>
    <p:sldId id="428" r:id="rId30"/>
    <p:sldId id="436" r:id="rId31"/>
    <p:sldId id="434" r:id="rId32"/>
    <p:sldId id="447" r:id="rId33"/>
    <p:sldId id="424" r:id="rId34"/>
    <p:sldId id="412" r:id="rId35"/>
    <p:sldId id="439" r:id="rId36"/>
    <p:sldId id="438" r:id="rId37"/>
    <p:sldId id="445" r:id="rId38"/>
    <p:sldId id="432" r:id="rId39"/>
    <p:sldId id="466" r:id="rId40"/>
    <p:sldId id="411" r:id="rId41"/>
    <p:sldId id="463" r:id="rId42"/>
    <p:sldId id="464" r:id="rId43"/>
    <p:sldId id="416" r:id="rId44"/>
    <p:sldId id="465" r:id="rId45"/>
    <p:sldId id="461" r:id="rId46"/>
    <p:sldId id="406" r:id="rId47"/>
    <p:sldId id="410" r:id="rId48"/>
    <p:sldId id="415" r:id="rId49"/>
    <p:sldId id="407"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71" autoAdjust="0"/>
    <p:restoredTop sz="79559" autoAdjust="0"/>
  </p:normalViewPr>
  <p:slideViewPr>
    <p:cSldViewPr>
      <p:cViewPr varScale="1">
        <p:scale>
          <a:sx n="84" d="100"/>
          <a:sy n="84" d="100"/>
        </p:scale>
        <p:origin x="156" y="138"/>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EA5F0D-C1DC-412F-A146-DDB3A74B588F}" type="datetimeFigureOut">
              <a:rPr lang="en-US"/>
              <a:t>11/18/2025</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t>11/18/2025</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11/18/2025</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11/18/2025</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11/18/2025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11/18/2025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11/18/2025</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11/18/2025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11/18/2025</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D7D43D-6574-4C7B-808D-C6C12215A4D4}" type="datetimeFigureOut">
              <a:rPr lang="en-US"/>
              <a:t>11/18/2025</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E583DDF-CA54-461A-A486-592D2374C532}" type="datetimeFigureOut">
              <a:rPr lang="en-US"/>
              <a:t>11/18/2025</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E583DDF-CA54-461A-A486-592D2374C532}" type="datetimeFigureOut">
              <a:rPr lang="en-US"/>
              <a:t>11/18/2025</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11/18/2025</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11/18/2025</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11/18/2025</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905000"/>
            <a:ext cx="10058400" cy="1015663"/>
          </a:xfrm>
          <a:prstGeom prst="rect">
            <a:avLst/>
          </a:prstGeom>
          <a:noFill/>
        </p:spPr>
        <p:txBody>
          <a:bodyPr wrap="square" rtlCol="0">
            <a:spAutoFit/>
          </a:bodyPr>
          <a:lstStyle/>
          <a:p>
            <a:r>
              <a:rPr lang="en-US" sz="6000" dirty="0" smtClean="0">
                <a:solidFill>
                  <a:schemeClr val="bg1"/>
                </a:solidFill>
              </a:rPr>
              <a:t>Where Business Meets Talent</a:t>
            </a:r>
            <a:endParaRPr lang="en-US" sz="6000" dirty="0">
              <a:solidFill>
                <a:schemeClr val="bg1"/>
              </a:solidFill>
            </a:endParaRPr>
          </a:p>
        </p:txBody>
      </p:sp>
      <p:pic>
        <p:nvPicPr>
          <p:cNvPr id="6"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419600" y="2515961"/>
            <a:ext cx="4876800" cy="3962400"/>
          </a:xfrm>
          <a:prstGeom prst="rect">
            <a:avLst/>
          </a:prstGeom>
        </p:spPr>
      </p:pic>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1334192" y="1120659"/>
            <a:ext cx="10058400" cy="1015663"/>
          </a:xfrm>
          <a:prstGeom prst="rect">
            <a:avLst/>
          </a:prstGeom>
          <a:noFill/>
        </p:spPr>
        <p:txBody>
          <a:bodyPr wrap="square" rtlCol="0">
            <a:spAutoFit/>
          </a:bodyPr>
          <a:lstStyle/>
          <a:p>
            <a:r>
              <a:rPr lang="en-US" sz="6000" dirty="0" smtClean="0">
                <a:solidFill>
                  <a:schemeClr val="bg1"/>
                </a:solidFill>
              </a:rPr>
              <a:t>Where Business Meets Talent</a:t>
            </a:r>
            <a:endParaRPr lang="en-US" sz="6000" dirty="0">
              <a:solidFill>
                <a:schemeClr val="bg1"/>
              </a:solidFill>
            </a:endParaRPr>
          </a:p>
        </p:txBody>
      </p:sp>
      <p:pic>
        <p:nvPicPr>
          <p:cNvPr id="8"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360516" y="1295400"/>
            <a:ext cx="4876800" cy="3962400"/>
          </a:xfrm>
          <a:prstGeom prst="rect">
            <a:avLst/>
          </a:prstGeom>
        </p:spPr>
      </p:pic>
    </p:spTree>
    <p:extLst>
      <p:ext uri="{BB962C8B-B14F-4D97-AF65-F5344CB8AC3E}">
        <p14:creationId xmlns:p14="http://schemas.microsoft.com/office/powerpoint/2010/main" val="8212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649331" cy="6476999"/>
          </a:xfrm>
          <a:prstGeom prst="rect">
            <a:avLst/>
          </a:prstGeom>
        </p:spPr>
      </p:pic>
    </p:spTree>
    <p:extLst>
      <p:ext uri="{BB962C8B-B14F-4D97-AF65-F5344CB8AC3E}">
        <p14:creationId xmlns:p14="http://schemas.microsoft.com/office/powerpoint/2010/main" val="99990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20200" cy="6030145"/>
          </a:xfrm>
          <a:prstGeom prst="rect">
            <a:avLst/>
          </a:prstGeom>
        </p:spPr>
      </p:pic>
      <p:sp>
        <p:nvSpPr>
          <p:cNvPr id="7" name="TextBox 6"/>
          <p:cNvSpPr txBox="1"/>
          <p:nvPr/>
        </p:nvSpPr>
        <p:spPr>
          <a:xfrm>
            <a:off x="0" y="6172200"/>
            <a:ext cx="3277675" cy="369332"/>
          </a:xfrm>
          <a:prstGeom prst="rect">
            <a:avLst/>
          </a:prstGeom>
          <a:noFill/>
        </p:spPr>
        <p:txBody>
          <a:bodyPr wrap="square" rtlCol="0">
            <a:spAutoFit/>
          </a:bodyPr>
          <a:lstStyle/>
          <a:p>
            <a:r>
              <a:rPr lang="en-US" dirty="0" smtClean="0"/>
              <a:t>Source - Statistics Canada</a:t>
            </a:r>
            <a:endParaRPr lang="en-US" dirty="0"/>
          </a:p>
        </p:txBody>
      </p:sp>
    </p:spTree>
    <p:extLst>
      <p:ext uri="{BB962C8B-B14F-4D97-AF65-F5344CB8AC3E}">
        <p14:creationId xmlns:p14="http://schemas.microsoft.com/office/powerpoint/2010/main" val="213179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2" y="76200"/>
            <a:ext cx="9739585" cy="6324600"/>
          </a:xfrm>
          <a:prstGeom prst="rect">
            <a:avLst/>
          </a:prstGeom>
        </p:spPr>
      </p:pic>
    </p:spTree>
    <p:extLst>
      <p:ext uri="{BB962C8B-B14F-4D97-AF65-F5344CB8AC3E}">
        <p14:creationId xmlns:p14="http://schemas.microsoft.com/office/powerpoint/2010/main" val="207794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0134600" cy="1143000"/>
          </a:xfrm>
        </p:spPr>
        <p:txBody>
          <a:bodyPr>
            <a:normAutofit/>
          </a:bodyPr>
          <a:lstStyle/>
          <a:p>
            <a:r>
              <a:rPr sz="5400" dirty="0">
                <a:solidFill>
                  <a:srgbClr val="00B0F0"/>
                </a:solidFill>
              </a:rPr>
              <a:t>Wages &amp; Vacancy Trends</a:t>
            </a:r>
          </a:p>
        </p:txBody>
      </p:sp>
      <p:sp>
        <p:nvSpPr>
          <p:cNvPr id="3" name="Content Placeholder 2"/>
          <p:cNvSpPr>
            <a:spLocks noGrp="1"/>
          </p:cNvSpPr>
          <p:nvPr>
            <p:ph idx="1"/>
          </p:nvPr>
        </p:nvSpPr>
        <p:spPr>
          <a:xfrm>
            <a:off x="-304800" y="1295400"/>
            <a:ext cx="10134600" cy="4127627"/>
          </a:xfrm>
        </p:spPr>
        <p:txBody>
          <a:bodyPr>
            <a:noAutofit/>
          </a:bodyPr>
          <a:lstStyle/>
          <a:p>
            <a:pPr lvl="1">
              <a:buFont typeface="Wingdings" panose="05000000000000000000" pitchFamily="2" charset="2"/>
              <a:buChar char="Ø"/>
            </a:pPr>
            <a:r>
              <a:rPr sz="4200" dirty="0">
                <a:solidFill>
                  <a:schemeClr val="bg1">
                    <a:lumMod val="50000"/>
                  </a:schemeClr>
                </a:solidFill>
              </a:rPr>
              <a:t>Vacancies cooling, but high-skilled roles stay </a:t>
            </a:r>
            <a:r>
              <a:rPr sz="4200" dirty="0" smtClean="0">
                <a:solidFill>
                  <a:schemeClr val="bg1">
                    <a:lumMod val="50000"/>
                  </a:schemeClr>
                </a:solidFill>
              </a:rPr>
              <a:t>open</a:t>
            </a:r>
            <a:endParaRPr sz="4200" dirty="0">
              <a:solidFill>
                <a:schemeClr val="bg1">
                  <a:lumMod val="50000"/>
                </a:schemeClr>
              </a:solidFill>
            </a:endParaRPr>
          </a:p>
          <a:p>
            <a:pPr lvl="1">
              <a:buFont typeface="Wingdings" panose="05000000000000000000" pitchFamily="2" charset="2"/>
              <a:buChar char="Ø"/>
            </a:pPr>
            <a:r>
              <a:rPr sz="4200" dirty="0">
                <a:solidFill>
                  <a:schemeClr val="bg1">
                    <a:lumMod val="50000"/>
                  </a:schemeClr>
                </a:solidFill>
              </a:rPr>
              <a:t>Wage pressure remains in specialized </a:t>
            </a:r>
            <a:r>
              <a:rPr sz="4200" dirty="0" smtClean="0">
                <a:solidFill>
                  <a:schemeClr val="bg1">
                    <a:lumMod val="50000"/>
                  </a:schemeClr>
                </a:solidFill>
              </a:rPr>
              <a:t>fields</a:t>
            </a:r>
            <a:endParaRPr lang="en-US" sz="4200" dirty="0" smtClean="0">
              <a:solidFill>
                <a:schemeClr val="bg1">
                  <a:lumMod val="50000"/>
                </a:schemeClr>
              </a:solidFill>
            </a:endParaRPr>
          </a:p>
          <a:p>
            <a:pPr lvl="1">
              <a:buFont typeface="Wingdings" panose="05000000000000000000" pitchFamily="2" charset="2"/>
              <a:buChar char="Ø"/>
            </a:pPr>
            <a:r>
              <a:rPr lang="en-US" sz="4200" dirty="0" smtClean="0">
                <a:solidFill>
                  <a:schemeClr val="bg1">
                    <a:lumMod val="50000"/>
                  </a:schemeClr>
                </a:solidFill>
              </a:rPr>
              <a:t>Wage growth in Canada flat &amp; declining</a:t>
            </a:r>
            <a:endParaRPr sz="4200" dirty="0">
              <a:solidFill>
                <a:schemeClr val="bg1">
                  <a:lumMod val="50000"/>
                </a:schemeClr>
              </a:solidFill>
            </a:endParaRPr>
          </a:p>
          <a:p>
            <a:pPr lvl="1">
              <a:buFont typeface="Wingdings" panose="05000000000000000000" pitchFamily="2" charset="2"/>
              <a:buChar char="Ø"/>
            </a:pPr>
            <a:r>
              <a:rPr sz="4200" dirty="0">
                <a:solidFill>
                  <a:schemeClr val="bg1">
                    <a:lumMod val="50000"/>
                  </a:schemeClr>
                </a:solidFill>
              </a:rPr>
              <a:t>Solution: Targeted skill premiums &amp; reskilling </a:t>
            </a:r>
            <a:r>
              <a:rPr sz="4200" dirty="0" smtClean="0">
                <a:solidFill>
                  <a:schemeClr val="bg1">
                    <a:lumMod val="50000"/>
                  </a:schemeClr>
                </a:solidFill>
              </a:rPr>
              <a:t>investments</a:t>
            </a:r>
            <a:endParaRPr sz="4200" dirty="0">
              <a:solidFill>
                <a:schemeClr val="bg1">
                  <a:lumMod val="50000"/>
                </a:schemeClr>
              </a:solidFill>
            </a:endParaRPr>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Tree>
    <p:extLst>
      <p:ext uri="{BB962C8B-B14F-4D97-AF65-F5344CB8AC3E}">
        <p14:creationId xmlns:p14="http://schemas.microsoft.com/office/powerpoint/2010/main" val="9013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3" name="Picture 2" descr="https://www.bdc.ca/globalassets/digizuite/58810-graph03-2509-wage-growth-gr.jpg?mediaformatid=50098"/>
          <p:cNvPicPr/>
          <p:nvPr/>
        </p:nvPicPr>
        <p:blipFill>
          <a:blip r:embed="rId3">
            <a:extLst>
              <a:ext uri="{28A0092B-C50C-407E-A947-70E740481C1C}">
                <a14:useLocalDpi xmlns:a14="http://schemas.microsoft.com/office/drawing/2010/main" val="0"/>
              </a:ext>
            </a:extLst>
          </a:blip>
          <a:srcRect/>
          <a:stretch>
            <a:fillRect/>
          </a:stretch>
        </p:blipFill>
        <p:spPr bwMode="auto">
          <a:xfrm>
            <a:off x="-1859" y="1859"/>
            <a:ext cx="9631680" cy="6553200"/>
          </a:xfrm>
          <a:prstGeom prst="rect">
            <a:avLst/>
          </a:prstGeom>
          <a:noFill/>
          <a:ln>
            <a:noFill/>
          </a:ln>
        </p:spPr>
      </p:pic>
    </p:spTree>
    <p:extLst>
      <p:ext uri="{BB962C8B-B14F-4D97-AF65-F5344CB8AC3E}">
        <p14:creationId xmlns:p14="http://schemas.microsoft.com/office/powerpoint/2010/main" val="96042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553200"/>
          </a:xfrm>
          <a:prstGeom prst="rect">
            <a:avLst/>
          </a:prstGeom>
        </p:spPr>
      </p:pic>
      <p:sp>
        <p:nvSpPr>
          <p:cNvPr id="3" name="Up Arrow 2"/>
          <p:cNvSpPr/>
          <p:nvPr/>
        </p:nvSpPr>
        <p:spPr>
          <a:xfrm>
            <a:off x="1143000" y="4495800"/>
            <a:ext cx="3810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67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788257" cy="6477000"/>
          </a:xfrm>
          <a:prstGeom prst="rect">
            <a:avLst/>
          </a:prstGeom>
        </p:spPr>
      </p:pic>
    </p:spTree>
    <p:extLst>
      <p:ext uri="{BB962C8B-B14F-4D97-AF65-F5344CB8AC3E}">
        <p14:creationId xmlns:p14="http://schemas.microsoft.com/office/powerpoint/2010/main" val="407804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72440"/>
            <a:ext cx="11993880" cy="1233424"/>
          </a:xfrm>
        </p:spPr>
        <p:txBody>
          <a:bodyPr>
            <a:normAutofit/>
          </a:bodyPr>
          <a:lstStyle/>
          <a:p>
            <a:r>
              <a:rPr sz="5400" dirty="0">
                <a:solidFill>
                  <a:srgbClr val="00B0F0"/>
                </a:solidFill>
              </a:rPr>
              <a:t>Global Forces </a:t>
            </a:r>
            <a:r>
              <a:rPr lang="en-US" sz="5400" dirty="0">
                <a:solidFill>
                  <a:srgbClr val="00B0F0"/>
                </a:solidFill>
              </a:rPr>
              <a:t>Rewriting the</a:t>
            </a:r>
            <a:r>
              <a:rPr sz="5400" dirty="0">
                <a:solidFill>
                  <a:srgbClr val="00B0F0"/>
                </a:solidFill>
              </a:rPr>
              <a:t> Work</a:t>
            </a:r>
            <a:r>
              <a:rPr lang="en-US" sz="5400" dirty="0">
                <a:solidFill>
                  <a:srgbClr val="00B0F0"/>
                </a:solidFill>
              </a:rPr>
              <a:t>force</a:t>
            </a:r>
            <a:r>
              <a:rPr sz="5400" dirty="0">
                <a:solidFill>
                  <a:srgbClr val="00B0F0"/>
                </a:solidFill>
              </a:rPr>
              <a:t> </a:t>
            </a:r>
          </a:p>
        </p:txBody>
      </p:sp>
      <p:sp>
        <p:nvSpPr>
          <p:cNvPr id="4" name="TextBox 3"/>
          <p:cNvSpPr txBox="1"/>
          <p:nvPr/>
        </p:nvSpPr>
        <p:spPr>
          <a:xfrm>
            <a:off x="304800" y="6146582"/>
            <a:ext cx="1826910" cy="369332"/>
          </a:xfrm>
          <a:prstGeom prst="rect">
            <a:avLst/>
          </a:prstGeom>
          <a:noFill/>
        </p:spPr>
        <p:txBody>
          <a:bodyPr wrap="none" rtlCol="0">
            <a:spAutoFit/>
          </a:bodyPr>
          <a:lstStyle/>
          <a:p>
            <a:r>
              <a:rPr lang="en-US" dirty="0" smtClean="0"/>
              <a:t>Source WEF </a:t>
            </a:r>
            <a:r>
              <a:rPr lang="en-US" dirty="0"/>
              <a:t>2025</a:t>
            </a:r>
          </a:p>
        </p:txBody>
      </p:sp>
      <p:pic>
        <p:nvPicPr>
          <p:cNvPr id="5"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
        <p:nvSpPr>
          <p:cNvPr id="6" name="Content Placeholder 5"/>
          <p:cNvSpPr>
            <a:spLocks noGrp="1"/>
          </p:cNvSpPr>
          <p:nvPr>
            <p:ph idx="1"/>
          </p:nvPr>
        </p:nvSpPr>
        <p:spPr>
          <a:xfrm>
            <a:off x="233432" y="990600"/>
            <a:ext cx="9977368" cy="4780915"/>
          </a:xfrm>
        </p:spPr>
        <p:txBody>
          <a:bodyPr>
            <a:normAutofit fontScale="92500" lnSpcReduction="20000"/>
          </a:bodyPr>
          <a:lstStyle/>
          <a:p>
            <a:pPr marL="45720" indent="0">
              <a:buNone/>
            </a:pPr>
            <a:r>
              <a:rPr lang="en-US" sz="4500" dirty="0">
                <a:solidFill>
                  <a:schemeClr val="bg1">
                    <a:lumMod val="50000"/>
                  </a:schemeClr>
                </a:solidFill>
              </a:rPr>
              <a:t>1. AI &amp; automation</a:t>
            </a:r>
          </a:p>
          <a:p>
            <a:pPr marL="45720" indent="0">
              <a:buNone/>
            </a:pPr>
            <a:r>
              <a:rPr lang="en-US" sz="4500" dirty="0">
                <a:solidFill>
                  <a:schemeClr val="bg1">
                    <a:lumMod val="50000"/>
                  </a:schemeClr>
                </a:solidFill>
              </a:rPr>
              <a:t>2. Green transition</a:t>
            </a:r>
          </a:p>
          <a:p>
            <a:pPr marL="45720" indent="0">
              <a:buNone/>
            </a:pPr>
            <a:r>
              <a:rPr lang="en-US" sz="4500" dirty="0">
                <a:solidFill>
                  <a:schemeClr val="bg1">
                    <a:lumMod val="50000"/>
                  </a:schemeClr>
                </a:solidFill>
              </a:rPr>
              <a:t>3. Demographics</a:t>
            </a:r>
          </a:p>
          <a:p>
            <a:pPr marL="45720" indent="0">
              <a:buNone/>
            </a:pPr>
            <a:r>
              <a:rPr lang="en-US" sz="4500" dirty="0">
                <a:solidFill>
                  <a:schemeClr val="bg1">
                    <a:lumMod val="50000"/>
                  </a:schemeClr>
                </a:solidFill>
              </a:rPr>
              <a:t>4. Geopolitical shifts</a:t>
            </a:r>
          </a:p>
          <a:p>
            <a:pPr marL="45720" indent="0">
              <a:buNone/>
            </a:pPr>
            <a:r>
              <a:rPr lang="en-US" sz="4500" dirty="0">
                <a:solidFill>
                  <a:schemeClr val="bg1">
                    <a:lumMod val="50000"/>
                  </a:schemeClr>
                </a:solidFill>
              </a:rPr>
              <a:t>5. Cost of living</a:t>
            </a:r>
          </a:p>
          <a:p>
            <a:pPr marL="45720" indent="0">
              <a:buNone/>
            </a:pPr>
            <a:r>
              <a:rPr lang="en-US" sz="4500" dirty="0">
                <a:solidFill>
                  <a:schemeClr val="bg1">
                    <a:lumMod val="50000"/>
                  </a:schemeClr>
                </a:solidFill>
              </a:rPr>
              <a:t>22% of jobs to change by 2030</a:t>
            </a:r>
          </a:p>
          <a:p>
            <a:pPr marL="45720" indent="0">
              <a:buNone/>
            </a:pPr>
            <a:r>
              <a:rPr lang="en-US" sz="4500" dirty="0">
                <a:solidFill>
                  <a:schemeClr val="bg1">
                    <a:lumMod val="50000"/>
                  </a:schemeClr>
                </a:solidFill>
              </a:rPr>
              <a:t>39% of skills disrupted; 59% need training.</a:t>
            </a:r>
          </a:p>
          <a:p>
            <a:pPr marL="45720" indent="0">
              <a:buNone/>
            </a:pPr>
            <a:endParaRPr lang="en-US" dirty="0"/>
          </a:p>
        </p:txBody>
      </p:sp>
    </p:spTree>
    <p:extLst>
      <p:ext uri="{BB962C8B-B14F-4D97-AF65-F5344CB8AC3E}">
        <p14:creationId xmlns:p14="http://schemas.microsoft.com/office/powerpoint/2010/main" val="420140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stretch>
            <a:fillRect/>
          </a:stretch>
        </p:blipFill>
        <p:spPr>
          <a:xfrm>
            <a:off x="152400" y="152400"/>
            <a:ext cx="9443484" cy="6400800"/>
          </a:xfrm>
          <a:prstGeom prst="rect">
            <a:avLst/>
          </a:prstGeom>
        </p:spPr>
      </p:pic>
    </p:spTree>
    <p:extLst>
      <p:ext uri="{BB962C8B-B14F-4D97-AF65-F5344CB8AC3E}">
        <p14:creationId xmlns:p14="http://schemas.microsoft.com/office/powerpoint/2010/main" val="19047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 y="76200"/>
            <a:ext cx="12184658" cy="6400801"/>
          </a:xfrm>
          <a:prstGeom prst="rect">
            <a:avLst/>
          </a:prstGeom>
        </p:spPr>
      </p:pic>
    </p:spTree>
    <p:extLst>
      <p:ext uri="{BB962C8B-B14F-4D97-AF65-F5344CB8AC3E}">
        <p14:creationId xmlns:p14="http://schemas.microsoft.com/office/powerpoint/2010/main" val="18329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677400" y="5029200"/>
            <a:ext cx="2286000" cy="1940732"/>
          </a:xfrm>
          <a:prstGeom prst="rect">
            <a:avLst/>
          </a:prstGeom>
        </p:spPr>
      </p:pic>
      <p:sp>
        <p:nvSpPr>
          <p:cNvPr id="9" name="TextBox 8"/>
          <p:cNvSpPr txBox="1"/>
          <p:nvPr/>
        </p:nvSpPr>
        <p:spPr>
          <a:xfrm>
            <a:off x="-53340" y="758190"/>
            <a:ext cx="5791200" cy="4616648"/>
          </a:xfrm>
          <a:prstGeom prst="rect">
            <a:avLst/>
          </a:prstGeom>
          <a:noFill/>
        </p:spPr>
        <p:txBody>
          <a:bodyPr wrap="square" rtlCol="0">
            <a:spAutoFit/>
          </a:bodyPr>
          <a:lstStyle/>
          <a:p>
            <a:r>
              <a:rPr lang="en-US" sz="6000" dirty="0">
                <a:solidFill>
                  <a:schemeClr val="bg1">
                    <a:lumMod val="50000"/>
                  </a:schemeClr>
                </a:solidFill>
              </a:rPr>
              <a:t>About 170 million new jobs will be created this decade</a:t>
            </a:r>
          </a:p>
          <a:p>
            <a:endParaRPr lang="en-US" sz="5400" dirty="0">
              <a:solidFill>
                <a:schemeClr val="bg1">
                  <a:lumMod val="50000"/>
                </a:schemeClr>
              </a:solidFill>
            </a:endParaRPr>
          </a:p>
        </p:txBody>
      </p:sp>
      <p:pic>
        <p:nvPicPr>
          <p:cNvPr id="11" name="Picture 10" descr="Lobby at 270 Park"/>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62000"/>
            <a:ext cx="6469380" cy="4267200"/>
          </a:xfrm>
          <a:prstGeom prst="rect">
            <a:avLst/>
          </a:prstGeom>
          <a:noFill/>
          <a:ln>
            <a:noFill/>
          </a:ln>
        </p:spPr>
      </p:pic>
      <p:sp>
        <p:nvSpPr>
          <p:cNvPr id="12" name="Rectangle 11"/>
          <p:cNvSpPr/>
          <p:nvPr/>
        </p:nvSpPr>
        <p:spPr>
          <a:xfrm>
            <a:off x="19050" y="6160538"/>
            <a:ext cx="5821787" cy="369332"/>
          </a:xfrm>
          <a:prstGeom prst="rect">
            <a:avLst/>
          </a:prstGeom>
        </p:spPr>
        <p:txBody>
          <a:bodyPr wrap="none">
            <a:spAutoFit/>
          </a:bodyPr>
          <a:lstStyle/>
          <a:p>
            <a:r>
              <a:rPr lang="en-US" dirty="0">
                <a:solidFill>
                  <a:schemeClr val="bg1">
                    <a:lumMod val="50000"/>
                  </a:schemeClr>
                </a:solidFill>
              </a:rPr>
              <a:t>Source - World Economic Forum Future of Jobs Report 2025</a:t>
            </a:r>
          </a:p>
        </p:txBody>
      </p:sp>
    </p:spTree>
    <p:extLst>
      <p:ext uri="{BB962C8B-B14F-4D97-AF65-F5344CB8AC3E}">
        <p14:creationId xmlns:p14="http://schemas.microsoft.com/office/powerpoint/2010/main" val="85647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22"/>
            <a:ext cx="12192000" cy="6910444"/>
          </a:xfrm>
          <a:prstGeom prst="rect">
            <a:avLst/>
          </a:prstGeom>
        </p:spPr>
      </p:pic>
    </p:spTree>
    <p:extLst>
      <p:ext uri="{BB962C8B-B14F-4D97-AF65-F5344CB8AC3E}">
        <p14:creationId xmlns:p14="http://schemas.microsoft.com/office/powerpoint/2010/main" val="196683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 y="-381000"/>
            <a:ext cx="9509760" cy="1233424"/>
          </a:xfrm>
        </p:spPr>
        <p:txBody>
          <a:bodyPr>
            <a:normAutofit/>
          </a:bodyPr>
          <a:lstStyle/>
          <a:p>
            <a:r>
              <a:rPr sz="5400" dirty="0">
                <a:solidFill>
                  <a:srgbClr val="00B0F0"/>
                </a:solidFill>
              </a:rPr>
              <a:t>The Skills Disruption</a:t>
            </a:r>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
        <p:nvSpPr>
          <p:cNvPr id="7" name="AutoShape 2" descr="Dr. Cecilia Rouse as President | Brook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491227" y="1524000"/>
            <a:ext cx="11161030" cy="3293209"/>
          </a:xfrm>
          <a:prstGeom prst="rect">
            <a:avLst/>
          </a:prstGeom>
          <a:noFill/>
        </p:spPr>
        <p:txBody>
          <a:bodyPr wrap="square" rtlCol="0">
            <a:spAutoFit/>
          </a:bodyPr>
          <a:lstStyle/>
          <a:p>
            <a:r>
              <a:rPr lang="en-US" sz="7200" b="1" dirty="0" smtClean="0">
                <a:solidFill>
                  <a:schemeClr val="bg1">
                    <a:lumMod val="50000"/>
                  </a:schemeClr>
                </a:solidFill>
              </a:rPr>
              <a:t>1.1 Billion </a:t>
            </a:r>
          </a:p>
          <a:p>
            <a:r>
              <a:rPr lang="en-US" sz="5400" dirty="0" smtClean="0">
                <a:solidFill>
                  <a:schemeClr val="bg1">
                    <a:lumMod val="50000"/>
                  </a:schemeClr>
                </a:solidFill>
              </a:rPr>
              <a:t>Jobs likely to be radically transformed by technology in the next decade.</a:t>
            </a:r>
          </a:p>
          <a:p>
            <a:endParaRPr lang="en-US" sz="2800" dirty="0">
              <a:solidFill>
                <a:schemeClr val="bg1">
                  <a:lumMod val="50000"/>
                </a:schemeClr>
              </a:solidFill>
            </a:endParaRPr>
          </a:p>
        </p:txBody>
      </p:sp>
      <p:sp>
        <p:nvSpPr>
          <p:cNvPr id="3" name="Rectangle 2"/>
          <p:cNvSpPr/>
          <p:nvPr/>
        </p:nvSpPr>
        <p:spPr>
          <a:xfrm>
            <a:off x="155575" y="6096000"/>
            <a:ext cx="5821787" cy="369332"/>
          </a:xfrm>
          <a:prstGeom prst="rect">
            <a:avLst/>
          </a:prstGeom>
        </p:spPr>
        <p:txBody>
          <a:bodyPr wrap="none">
            <a:spAutoFit/>
          </a:bodyPr>
          <a:lstStyle/>
          <a:p>
            <a:r>
              <a:rPr lang="en-US" dirty="0">
                <a:solidFill>
                  <a:schemeClr val="bg1">
                    <a:lumMod val="50000"/>
                  </a:schemeClr>
                </a:solidFill>
              </a:rPr>
              <a:t>Source - World Economic Forum Future of Jobs Report 2025</a:t>
            </a:r>
          </a:p>
        </p:txBody>
      </p:sp>
    </p:spTree>
    <p:extLst>
      <p:ext uri="{BB962C8B-B14F-4D97-AF65-F5344CB8AC3E}">
        <p14:creationId xmlns:p14="http://schemas.microsoft.com/office/powerpoint/2010/main" val="193083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 y="-381000"/>
            <a:ext cx="9509760" cy="1233424"/>
          </a:xfrm>
        </p:spPr>
        <p:txBody>
          <a:bodyPr>
            <a:normAutofit/>
          </a:bodyPr>
          <a:lstStyle/>
          <a:p>
            <a:r>
              <a:rPr sz="5400" dirty="0">
                <a:solidFill>
                  <a:srgbClr val="00B0F0"/>
                </a:solidFill>
              </a:rPr>
              <a:t>The Skills Disruption</a:t>
            </a:r>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
        <p:nvSpPr>
          <p:cNvPr id="5" name="Content Placeholder 4"/>
          <p:cNvSpPr>
            <a:spLocks noGrp="1"/>
          </p:cNvSpPr>
          <p:nvPr>
            <p:ph idx="1"/>
          </p:nvPr>
        </p:nvSpPr>
        <p:spPr>
          <a:xfrm>
            <a:off x="18584" y="1181798"/>
            <a:ext cx="7372816" cy="2908427"/>
          </a:xfrm>
        </p:spPr>
        <p:txBody>
          <a:bodyPr>
            <a:normAutofit fontScale="85000" lnSpcReduction="10000"/>
          </a:bodyPr>
          <a:lstStyle/>
          <a:p>
            <a:pPr marL="45720" indent="0">
              <a:buNone/>
            </a:pPr>
            <a:endParaRPr lang="en-US" sz="4000" dirty="0" smtClean="0">
              <a:solidFill>
                <a:schemeClr val="bg1">
                  <a:lumMod val="50000"/>
                </a:schemeClr>
              </a:solidFill>
            </a:endParaRPr>
          </a:p>
          <a:p>
            <a:pPr marL="45720" indent="0">
              <a:buNone/>
            </a:pPr>
            <a:r>
              <a:rPr lang="en-US" sz="5400" b="1" dirty="0" smtClean="0">
                <a:solidFill>
                  <a:schemeClr val="bg1">
                    <a:lumMod val="50000"/>
                  </a:schemeClr>
                </a:solidFill>
              </a:rPr>
              <a:t>‘We must democratize our efforts to reskill a majority’ </a:t>
            </a:r>
          </a:p>
          <a:p>
            <a:pPr marL="45720" indent="0">
              <a:buNone/>
            </a:pPr>
            <a:r>
              <a:rPr lang="en-US" sz="4000" b="1" dirty="0" smtClean="0">
                <a:solidFill>
                  <a:schemeClr val="bg1">
                    <a:lumMod val="50000"/>
                  </a:schemeClr>
                </a:solidFill>
              </a:rPr>
              <a:t>- </a:t>
            </a:r>
            <a:r>
              <a:rPr lang="en-US" sz="3200" b="1" dirty="0" smtClean="0">
                <a:solidFill>
                  <a:schemeClr val="bg1">
                    <a:lumMod val="50000"/>
                  </a:schemeClr>
                </a:solidFill>
              </a:rPr>
              <a:t>Cecilia Elena Rouse, President, Brookings Institution</a:t>
            </a:r>
          </a:p>
          <a:p>
            <a:pPr marL="45720" indent="0">
              <a:buNone/>
            </a:pPr>
            <a:endParaRPr lang="en-US" sz="4000" dirty="0">
              <a:solidFill>
                <a:schemeClr val="bg1">
                  <a:lumMod val="50000"/>
                </a:schemeClr>
              </a:solidFill>
            </a:endParaRPr>
          </a:p>
          <a:p>
            <a:pPr marL="45720" indent="0">
              <a:buNone/>
            </a:pPr>
            <a:endParaRPr lang="en-US" dirty="0" smtClean="0"/>
          </a:p>
          <a:p>
            <a:pPr marL="45720" indent="0">
              <a:buNone/>
            </a:pPr>
            <a:endParaRPr lang="en-US" dirty="0" smtClean="0"/>
          </a:p>
        </p:txBody>
      </p:sp>
      <p:sp>
        <p:nvSpPr>
          <p:cNvPr id="7" name="AutoShape 2" descr="Dr. Cecilia Rouse as President | Brook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7006683" y="990600"/>
            <a:ext cx="5181600" cy="4112380"/>
          </a:xfrm>
          <a:prstGeom prst="rect">
            <a:avLst/>
          </a:prstGeom>
        </p:spPr>
      </p:pic>
    </p:spTree>
    <p:extLst>
      <p:ext uri="{BB962C8B-B14F-4D97-AF65-F5344CB8AC3E}">
        <p14:creationId xmlns:p14="http://schemas.microsoft.com/office/powerpoint/2010/main" val="29974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 y="-381000"/>
            <a:ext cx="9509760" cy="1233424"/>
          </a:xfrm>
        </p:spPr>
        <p:txBody>
          <a:bodyPr>
            <a:normAutofit/>
          </a:bodyPr>
          <a:lstStyle/>
          <a:p>
            <a:r>
              <a:rPr sz="5400" dirty="0">
                <a:solidFill>
                  <a:srgbClr val="00B0F0"/>
                </a:solidFill>
              </a:rPr>
              <a:t>The Skills Disruption</a:t>
            </a:r>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
        <p:nvSpPr>
          <p:cNvPr id="7" name="AutoShape 2" descr="Dr. Cecilia Rouse as President | Brook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55575" y="1225013"/>
            <a:ext cx="5102225" cy="4247317"/>
          </a:xfrm>
          <a:prstGeom prst="rect">
            <a:avLst/>
          </a:prstGeom>
        </p:spPr>
        <p:txBody>
          <a:bodyPr wrap="square">
            <a:spAutoFit/>
          </a:bodyPr>
          <a:lstStyle/>
          <a:p>
            <a:pPr marL="45720" indent="0">
              <a:buNone/>
            </a:pPr>
            <a:r>
              <a:rPr lang="en-US" sz="5400" dirty="0">
                <a:solidFill>
                  <a:schemeClr val="bg1">
                    <a:lumMod val="50000"/>
                  </a:schemeClr>
                </a:solidFill>
              </a:rPr>
              <a:t>63% of Leaders say Skills Gaps are the #1 Barrier to Transformation</a:t>
            </a:r>
          </a:p>
        </p:txBody>
      </p:sp>
      <p:pic>
        <p:nvPicPr>
          <p:cNvPr id="11" name="Picture 10" descr="woman in blue tank top standing beside white wal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295401"/>
            <a:ext cx="6934200" cy="4038600"/>
          </a:xfrm>
          <a:prstGeom prst="rect">
            <a:avLst/>
          </a:prstGeom>
          <a:noFill/>
          <a:ln>
            <a:noFill/>
          </a:ln>
        </p:spPr>
      </p:pic>
    </p:spTree>
    <p:extLst>
      <p:ext uri="{BB962C8B-B14F-4D97-AF65-F5344CB8AC3E}">
        <p14:creationId xmlns:p14="http://schemas.microsoft.com/office/powerpoint/2010/main" val="243550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 y="-381000"/>
            <a:ext cx="9509760" cy="1233424"/>
          </a:xfrm>
        </p:spPr>
        <p:txBody>
          <a:bodyPr>
            <a:normAutofit/>
          </a:bodyPr>
          <a:lstStyle/>
          <a:p>
            <a:r>
              <a:rPr sz="5400" dirty="0">
                <a:solidFill>
                  <a:srgbClr val="00B0F0"/>
                </a:solidFill>
              </a:rPr>
              <a:t>The Skills Disruption</a:t>
            </a:r>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
        <p:nvSpPr>
          <p:cNvPr id="7" name="AutoShape 2" descr="Dr. Cecilia Rouse as President | Brook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283814" y="1640511"/>
            <a:ext cx="5385467" cy="3416320"/>
          </a:xfrm>
          <a:prstGeom prst="rect">
            <a:avLst/>
          </a:prstGeom>
        </p:spPr>
        <p:txBody>
          <a:bodyPr wrap="square">
            <a:spAutoFit/>
          </a:bodyPr>
          <a:lstStyle/>
          <a:p>
            <a:pPr marL="45720" indent="0">
              <a:buNone/>
            </a:pPr>
            <a:r>
              <a:rPr lang="en-US" sz="5400" dirty="0" smtClean="0">
                <a:solidFill>
                  <a:schemeClr val="bg1">
                    <a:lumMod val="50000"/>
                  </a:schemeClr>
                </a:solidFill>
              </a:rPr>
              <a:t>85% of employers plan to prioritize reskilling their workforce.</a:t>
            </a:r>
            <a:endParaRPr lang="en-US" sz="5400" dirty="0">
              <a:solidFill>
                <a:schemeClr val="bg1">
                  <a:lumMod val="50000"/>
                </a:schemeClr>
              </a:solidFill>
            </a:endParaRPr>
          </a:p>
        </p:txBody>
      </p:sp>
      <p:pic>
        <p:nvPicPr>
          <p:cNvPr id="12" name="Picture 11" descr="man in blue dress shirt beside man in white dress shi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4391" y="1391902"/>
            <a:ext cx="6324599" cy="3913538"/>
          </a:xfrm>
          <a:prstGeom prst="rect">
            <a:avLst/>
          </a:prstGeom>
          <a:noFill/>
          <a:ln>
            <a:noFill/>
          </a:ln>
        </p:spPr>
      </p:pic>
    </p:spTree>
    <p:extLst>
      <p:ext uri="{BB962C8B-B14F-4D97-AF65-F5344CB8AC3E}">
        <p14:creationId xmlns:p14="http://schemas.microsoft.com/office/powerpoint/2010/main" val="183402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7" name="Picture 6" descr="Top 10 fastest growing skills by 203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97"/>
            <a:ext cx="5486400" cy="6858000"/>
          </a:xfrm>
          <a:prstGeom prst="rect">
            <a:avLst/>
          </a:prstGeom>
          <a:noFill/>
          <a:ln>
            <a:noFill/>
          </a:ln>
        </p:spPr>
      </p:pic>
      <p:pic>
        <p:nvPicPr>
          <p:cNvPr id="1028" name="Picture 4" descr="group of people walking beside white buil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965200"/>
            <a:ext cx="670560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3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90982"/>
          </a:xfrm>
          <a:prstGeom prst="rect">
            <a:avLst/>
          </a:prstGeom>
        </p:spPr>
      </p:pic>
    </p:spTree>
    <p:extLst>
      <p:ext uri="{BB962C8B-B14F-4D97-AF65-F5344CB8AC3E}">
        <p14:creationId xmlns:p14="http://schemas.microsoft.com/office/powerpoint/2010/main" val="120623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465812" y="426720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460236" cy="6553200"/>
          </a:xfrm>
          <a:prstGeom prst="rect">
            <a:avLst/>
          </a:prstGeom>
        </p:spPr>
      </p:pic>
      <p:sp>
        <p:nvSpPr>
          <p:cNvPr id="3" name="TextBox 2"/>
          <p:cNvSpPr txBox="1"/>
          <p:nvPr/>
        </p:nvSpPr>
        <p:spPr>
          <a:xfrm>
            <a:off x="10210800" y="6023266"/>
            <a:ext cx="1329659" cy="369332"/>
          </a:xfrm>
          <a:prstGeom prst="rect">
            <a:avLst/>
          </a:prstGeom>
          <a:noFill/>
        </p:spPr>
        <p:txBody>
          <a:bodyPr wrap="none" rtlCol="0">
            <a:spAutoFit/>
          </a:bodyPr>
          <a:lstStyle/>
          <a:p>
            <a:r>
              <a:rPr lang="en-US" dirty="0" smtClean="0"/>
              <a:t>Source WEF</a:t>
            </a:r>
            <a:endParaRPr lang="en-US" dirty="0"/>
          </a:p>
        </p:txBody>
      </p:sp>
    </p:spTree>
    <p:extLst>
      <p:ext uri="{BB962C8B-B14F-4D97-AF65-F5344CB8AC3E}">
        <p14:creationId xmlns:p14="http://schemas.microsoft.com/office/powerpoint/2010/main" val="244263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55"/>
            <a:ext cx="9509760" cy="1233424"/>
          </a:xfrm>
        </p:spPr>
        <p:txBody>
          <a:bodyPr>
            <a:normAutofit/>
          </a:bodyPr>
          <a:lstStyle/>
          <a:p>
            <a:r>
              <a:rPr sz="5400" dirty="0">
                <a:solidFill>
                  <a:srgbClr val="00B0F0"/>
                </a:solidFill>
                <a:latin typeface="+mn-lt"/>
                <a:ea typeface="+mn-ea"/>
                <a:cs typeface="+mn-cs"/>
              </a:rPr>
              <a:t>The Human Capital Tensions </a:t>
            </a:r>
          </a:p>
        </p:txBody>
      </p:sp>
      <p:sp>
        <p:nvSpPr>
          <p:cNvPr id="3" name="Content Placeholder 2"/>
          <p:cNvSpPr>
            <a:spLocks noGrp="1"/>
          </p:cNvSpPr>
          <p:nvPr>
            <p:ph idx="1"/>
          </p:nvPr>
        </p:nvSpPr>
        <p:spPr>
          <a:xfrm>
            <a:off x="24161" y="1447800"/>
            <a:ext cx="9509760" cy="4127627"/>
          </a:xfrm>
        </p:spPr>
        <p:txBody>
          <a:bodyPr>
            <a:normAutofit/>
          </a:bodyPr>
          <a:lstStyle/>
          <a:p>
            <a:pPr>
              <a:buFont typeface="Wingdings" panose="05000000000000000000" pitchFamily="2" charset="2"/>
              <a:buChar char="Ø"/>
            </a:pPr>
            <a:r>
              <a:rPr sz="3600" dirty="0">
                <a:solidFill>
                  <a:schemeClr val="bg1">
                    <a:lumMod val="50000"/>
                  </a:schemeClr>
                </a:solidFill>
              </a:rPr>
              <a:t>66%: new hires underprepared</a:t>
            </a:r>
          </a:p>
          <a:p>
            <a:pPr>
              <a:buFont typeface="Wingdings" panose="05000000000000000000" pitchFamily="2" charset="2"/>
              <a:buChar char="Ø"/>
            </a:pPr>
            <a:r>
              <a:rPr sz="3600" dirty="0">
                <a:solidFill>
                  <a:schemeClr val="bg1">
                    <a:lumMod val="50000"/>
                  </a:schemeClr>
                </a:solidFill>
              </a:rPr>
              <a:t>73%: need to reinvent manager role</a:t>
            </a:r>
          </a:p>
          <a:p>
            <a:pPr>
              <a:buFont typeface="Wingdings" panose="05000000000000000000" pitchFamily="2" charset="2"/>
              <a:buChar char="Ø"/>
            </a:pPr>
            <a:r>
              <a:rPr sz="3600" dirty="0">
                <a:solidFill>
                  <a:schemeClr val="bg1">
                    <a:lumMod val="50000"/>
                  </a:schemeClr>
                </a:solidFill>
              </a:rPr>
              <a:t>54%: uncertain about human–tech balance</a:t>
            </a:r>
          </a:p>
          <a:p>
            <a:pPr>
              <a:buFont typeface="Wingdings" panose="05000000000000000000" pitchFamily="2" charset="2"/>
              <a:buChar char="Ø"/>
            </a:pPr>
            <a:r>
              <a:rPr sz="3600" dirty="0">
                <a:solidFill>
                  <a:schemeClr val="bg1">
                    <a:lumMod val="50000"/>
                  </a:schemeClr>
                </a:solidFill>
              </a:rPr>
              <a:t>Managers spend 40% on admin, 13% on people.</a:t>
            </a:r>
          </a:p>
          <a:p>
            <a:pPr>
              <a:buFont typeface="Wingdings" panose="05000000000000000000" pitchFamily="2" charset="2"/>
              <a:buChar char="Ø"/>
            </a:pPr>
            <a:r>
              <a:rPr sz="3600" dirty="0">
                <a:solidFill>
                  <a:schemeClr val="bg1">
                    <a:lumMod val="50000"/>
                  </a:schemeClr>
                </a:solidFill>
              </a:rPr>
              <a:t>70%+ stay longer if employer supports AI-era growth.</a:t>
            </a:r>
          </a:p>
        </p:txBody>
      </p:sp>
      <p:sp>
        <p:nvSpPr>
          <p:cNvPr id="4" name="TextBox 3"/>
          <p:cNvSpPr txBox="1"/>
          <p:nvPr/>
        </p:nvSpPr>
        <p:spPr>
          <a:xfrm>
            <a:off x="228600" y="6172200"/>
            <a:ext cx="2236831" cy="369332"/>
          </a:xfrm>
          <a:prstGeom prst="rect">
            <a:avLst/>
          </a:prstGeom>
          <a:noFill/>
        </p:spPr>
        <p:txBody>
          <a:bodyPr wrap="none" rtlCol="0">
            <a:spAutoFit/>
          </a:bodyPr>
          <a:lstStyle/>
          <a:p>
            <a:r>
              <a:rPr lang="en-US" dirty="0" smtClean="0"/>
              <a:t>Source Deloitte 2025</a:t>
            </a:r>
            <a:endParaRPr lang="en-US" dirty="0"/>
          </a:p>
        </p:txBody>
      </p:sp>
      <p:pic>
        <p:nvPicPr>
          <p:cNvPr id="5"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Tree>
    <p:extLst>
      <p:ext uri="{BB962C8B-B14F-4D97-AF65-F5344CB8AC3E}">
        <p14:creationId xmlns:p14="http://schemas.microsoft.com/office/powerpoint/2010/main" val="34118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25000" cy="6452845"/>
          </a:xfrm>
          <a:prstGeom prst="rect">
            <a:avLst/>
          </a:prstGeom>
        </p:spPr>
      </p:pic>
    </p:spTree>
    <p:extLst>
      <p:ext uri="{BB962C8B-B14F-4D97-AF65-F5344CB8AC3E}">
        <p14:creationId xmlns:p14="http://schemas.microsoft.com/office/powerpoint/2010/main" val="86460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525" y="-29737"/>
            <a:ext cx="10271760" cy="1143000"/>
          </a:xfrm>
        </p:spPr>
        <p:txBody>
          <a:bodyPr>
            <a:noAutofit/>
          </a:bodyPr>
          <a:lstStyle/>
          <a:p>
            <a:pPr algn="ctr"/>
            <a:r>
              <a:rPr lang="en-CA" sz="5400" dirty="0" smtClean="0">
                <a:solidFill>
                  <a:srgbClr val="00B0F0"/>
                </a:solidFill>
              </a:rPr>
              <a:t>CURRENT WORKFORCE METRICS</a:t>
            </a:r>
            <a:endParaRPr lang="en-US" sz="5400" dirty="0">
              <a:solidFill>
                <a:srgbClr val="00B0F0"/>
              </a:solidFill>
            </a:endParaRPr>
          </a:p>
        </p:txBody>
      </p:sp>
      <p:sp>
        <p:nvSpPr>
          <p:cNvPr id="3" name="Content Placeholder 2"/>
          <p:cNvSpPr>
            <a:spLocks noGrp="1"/>
          </p:cNvSpPr>
          <p:nvPr>
            <p:ph idx="1"/>
          </p:nvPr>
        </p:nvSpPr>
        <p:spPr>
          <a:xfrm>
            <a:off x="990600" y="1524000"/>
            <a:ext cx="10271760" cy="3756787"/>
          </a:xfrm>
        </p:spPr>
        <p:txBody>
          <a:bodyPr>
            <a:normAutofit fontScale="77500" lnSpcReduction="20000"/>
          </a:bodyPr>
          <a:lstStyle/>
          <a:p>
            <a:pPr marL="45720" indent="0">
              <a:buNone/>
            </a:pPr>
            <a:r>
              <a:rPr lang="en-CA" sz="3600" dirty="0" smtClean="0">
                <a:solidFill>
                  <a:schemeClr val="bg1">
                    <a:lumMod val="50000"/>
                  </a:schemeClr>
                </a:solidFill>
              </a:rPr>
              <a:t>Agenda</a:t>
            </a:r>
          </a:p>
          <a:p>
            <a:pPr marL="519113" indent="-474663">
              <a:buFont typeface="Wingdings" panose="05000000000000000000" pitchFamily="2" charset="2"/>
              <a:buChar char="Ø"/>
            </a:pPr>
            <a:r>
              <a:rPr lang="en-CA" sz="3600" dirty="0" smtClean="0">
                <a:solidFill>
                  <a:schemeClr val="bg1">
                    <a:lumMod val="50000"/>
                  </a:schemeClr>
                </a:solidFill>
              </a:rPr>
              <a:t> Labour Market  Metrics and Trends</a:t>
            </a:r>
          </a:p>
          <a:p>
            <a:pPr marL="519113" indent="-474663">
              <a:buFont typeface="Wingdings" panose="05000000000000000000" pitchFamily="2" charset="2"/>
              <a:buChar char="Ø"/>
            </a:pPr>
            <a:r>
              <a:rPr lang="en-CA" sz="3600" dirty="0">
                <a:solidFill>
                  <a:schemeClr val="bg1">
                    <a:lumMod val="50000"/>
                  </a:schemeClr>
                </a:solidFill>
              </a:rPr>
              <a:t>Skills </a:t>
            </a:r>
            <a:r>
              <a:rPr lang="en-CA" sz="3600" dirty="0" smtClean="0">
                <a:solidFill>
                  <a:schemeClr val="bg1">
                    <a:lumMod val="50000"/>
                  </a:schemeClr>
                </a:solidFill>
              </a:rPr>
              <a:t>Disruption</a:t>
            </a:r>
          </a:p>
          <a:p>
            <a:pPr marL="519113" indent="-474663">
              <a:buFont typeface="Wingdings" panose="05000000000000000000" pitchFamily="2" charset="2"/>
              <a:buChar char="Ø"/>
            </a:pPr>
            <a:r>
              <a:rPr lang="en-CA" sz="3600" dirty="0">
                <a:solidFill>
                  <a:schemeClr val="bg1">
                    <a:lumMod val="50000"/>
                  </a:schemeClr>
                </a:solidFill>
              </a:rPr>
              <a:t>Human Capital Tensions</a:t>
            </a:r>
          </a:p>
          <a:p>
            <a:pPr marL="519113" indent="-474663">
              <a:buFont typeface="Wingdings" panose="05000000000000000000" pitchFamily="2" charset="2"/>
              <a:buChar char="Ø"/>
            </a:pPr>
            <a:r>
              <a:rPr lang="en-CA" sz="3600" dirty="0" smtClean="0">
                <a:solidFill>
                  <a:schemeClr val="bg1">
                    <a:lumMod val="50000"/>
                  </a:schemeClr>
                </a:solidFill>
              </a:rPr>
              <a:t>Talent Gaps</a:t>
            </a:r>
          </a:p>
          <a:p>
            <a:pPr marL="519113" indent="-474663">
              <a:buFont typeface="Wingdings" panose="05000000000000000000" pitchFamily="2" charset="2"/>
              <a:buChar char="Ø"/>
            </a:pPr>
            <a:r>
              <a:rPr lang="en-CA" sz="3600" dirty="0" smtClean="0">
                <a:solidFill>
                  <a:schemeClr val="bg1">
                    <a:lumMod val="50000"/>
                  </a:schemeClr>
                </a:solidFill>
              </a:rPr>
              <a:t> </a:t>
            </a:r>
            <a:r>
              <a:rPr lang="en-CA" sz="3600" dirty="0">
                <a:solidFill>
                  <a:schemeClr val="bg1">
                    <a:lumMod val="50000"/>
                  </a:schemeClr>
                </a:solidFill>
              </a:rPr>
              <a:t>AI </a:t>
            </a:r>
            <a:r>
              <a:rPr lang="en-CA" sz="3600" dirty="0" smtClean="0">
                <a:solidFill>
                  <a:schemeClr val="bg1">
                    <a:lumMod val="50000"/>
                  </a:schemeClr>
                </a:solidFill>
              </a:rPr>
              <a:t>Impacts The Workforce</a:t>
            </a:r>
          </a:p>
          <a:p>
            <a:pPr marL="519113" indent="-474663">
              <a:buFont typeface="Wingdings" panose="05000000000000000000" pitchFamily="2" charset="2"/>
              <a:buChar char="Ø"/>
            </a:pPr>
            <a:r>
              <a:rPr lang="en-CA" sz="3600" dirty="0" smtClean="0">
                <a:solidFill>
                  <a:schemeClr val="bg1">
                    <a:lumMod val="50000"/>
                  </a:schemeClr>
                </a:solidFill>
              </a:rPr>
              <a:t>Five Leadership Moves to Future Proof  Your Workforce</a:t>
            </a:r>
          </a:p>
          <a:p>
            <a:pPr marL="44450" indent="0">
              <a:buNone/>
            </a:pPr>
            <a:endParaRPr lang="en-CA" sz="3600" dirty="0" smtClean="0">
              <a:solidFill>
                <a:schemeClr val="bg1">
                  <a:lumMod val="50000"/>
                </a:schemeClr>
              </a:solidFill>
            </a:endParaRPr>
          </a:p>
          <a:p>
            <a:pPr marL="519113" indent="-474663">
              <a:buFont typeface="Wingdings" panose="05000000000000000000" pitchFamily="2" charset="2"/>
              <a:buChar char="Ø"/>
            </a:pPr>
            <a:endParaRPr lang="en-CA" sz="3600" dirty="0" smtClean="0">
              <a:solidFill>
                <a:schemeClr val="bg1">
                  <a:lumMod val="50000"/>
                </a:schemeClr>
              </a:solidFill>
            </a:endParaRPr>
          </a:p>
          <a:p>
            <a:pPr marL="519113" indent="-474663">
              <a:buFont typeface="Wingdings" panose="05000000000000000000" pitchFamily="2" charset="2"/>
              <a:buChar char="Ø"/>
            </a:pPr>
            <a:endParaRPr lang="en-CA" sz="5100" dirty="0" smtClean="0">
              <a:solidFill>
                <a:schemeClr val="bg1">
                  <a:lumMod val="50000"/>
                </a:schemeClr>
              </a:solidFill>
            </a:endParaRPr>
          </a:p>
          <a:p>
            <a:pPr marL="519113" indent="-474663">
              <a:buFont typeface="Wingdings" panose="05000000000000000000" pitchFamily="2" charset="2"/>
              <a:buChar char="Ø"/>
            </a:pPr>
            <a:endParaRPr lang="en-CA" sz="5100" dirty="0" smtClean="0">
              <a:solidFill>
                <a:schemeClr val="bg1">
                  <a:lumMod val="50000"/>
                </a:schemeClr>
              </a:solidFill>
            </a:endParaRPr>
          </a:p>
          <a:p>
            <a:pPr marL="519113" indent="-474663">
              <a:buFont typeface="Wingdings" panose="05000000000000000000" pitchFamily="2" charset="2"/>
              <a:buChar char="Ø"/>
            </a:pPr>
            <a:endParaRPr lang="en-CA" sz="5100" dirty="0" smtClean="0">
              <a:solidFill>
                <a:schemeClr val="bg1">
                  <a:lumMod val="50000"/>
                </a:schemeClr>
              </a:solidFill>
            </a:endParaRPr>
          </a:p>
          <a:p>
            <a:pPr marL="519113" indent="-474663">
              <a:buFont typeface="Wingdings" panose="05000000000000000000" pitchFamily="2" charset="2"/>
              <a:buChar char="Ø"/>
            </a:pPr>
            <a:endParaRPr lang="en-CA" sz="3600" dirty="0" smtClean="0"/>
          </a:p>
          <a:p>
            <a:pPr marL="519113" indent="-474663">
              <a:buFont typeface="Wingdings" panose="05000000000000000000" pitchFamily="2" charset="2"/>
              <a:buChar char="Ø"/>
            </a:pPr>
            <a:endParaRPr lang="en-CA" sz="3600" dirty="0" smtClean="0"/>
          </a:p>
          <a:p>
            <a:pPr marL="519113" indent="-474663">
              <a:buFont typeface="Wingdings" panose="05000000000000000000" pitchFamily="2" charset="2"/>
              <a:buChar char="Ø"/>
            </a:pPr>
            <a:endParaRPr lang="en-CA" sz="3600" dirty="0" smtClean="0"/>
          </a:p>
          <a:p>
            <a:pPr marL="519113" indent="-474663">
              <a:buFont typeface="Wingdings" panose="05000000000000000000" pitchFamily="2" charset="2"/>
              <a:buChar char="Ø"/>
            </a:pPr>
            <a:endParaRPr lang="en-CA" sz="3600" dirty="0" smtClean="0"/>
          </a:p>
          <a:p>
            <a:pPr marL="519113" indent="-474663">
              <a:buFont typeface="Wingdings" panose="05000000000000000000" pitchFamily="2" charset="2"/>
              <a:buChar char="Ø"/>
            </a:pPr>
            <a:endParaRPr lang="en-CA" sz="3600" dirty="0" smtClean="0"/>
          </a:p>
          <a:p>
            <a:pPr marL="519113" indent="-474663">
              <a:buFont typeface="Wingdings" panose="05000000000000000000" pitchFamily="2" charset="2"/>
              <a:buChar char="Ø"/>
            </a:pPr>
            <a:endParaRPr lang="en-CA" sz="3600" dirty="0" smtClean="0"/>
          </a:p>
          <a:p>
            <a:endParaRPr lang="en-US" dirty="0"/>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Tree>
    <p:extLst>
      <p:ext uri="{BB962C8B-B14F-4D97-AF65-F5344CB8AC3E}">
        <p14:creationId xmlns:p14="http://schemas.microsoft.com/office/powerpoint/2010/main" val="186630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2584"/>
            <a:ext cx="12039600" cy="6516815"/>
          </a:xfrm>
          <a:prstGeom prst="rect">
            <a:avLst/>
          </a:prstGeom>
        </p:spPr>
      </p:pic>
    </p:spTree>
    <p:extLst>
      <p:ext uri="{BB962C8B-B14F-4D97-AF65-F5344CB8AC3E}">
        <p14:creationId xmlns:p14="http://schemas.microsoft.com/office/powerpoint/2010/main" val="68172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4" y="-76200"/>
            <a:ext cx="7967546" cy="6553200"/>
          </a:xfrm>
          <a:prstGeom prst="rect">
            <a:avLst/>
          </a:prstGeom>
        </p:spPr>
      </p:pic>
    </p:spTree>
    <p:extLst>
      <p:ext uri="{BB962C8B-B14F-4D97-AF65-F5344CB8AC3E}">
        <p14:creationId xmlns:p14="http://schemas.microsoft.com/office/powerpoint/2010/main" val="175543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6" y="0"/>
            <a:ext cx="9509760" cy="1233424"/>
          </a:xfrm>
        </p:spPr>
        <p:txBody>
          <a:bodyPr>
            <a:normAutofit/>
          </a:bodyPr>
          <a:lstStyle/>
          <a:p>
            <a:r>
              <a:rPr sz="5400" dirty="0">
                <a:solidFill>
                  <a:srgbClr val="00B0F0"/>
                </a:solidFill>
                <a:latin typeface="+mn-lt"/>
                <a:ea typeface="+mn-ea"/>
                <a:cs typeface="+mn-cs"/>
              </a:rPr>
              <a:t>Persistent Talent Gaps</a:t>
            </a:r>
          </a:p>
        </p:txBody>
      </p:sp>
      <p:sp>
        <p:nvSpPr>
          <p:cNvPr id="3" name="Content Placeholder 2"/>
          <p:cNvSpPr>
            <a:spLocks noGrp="1"/>
          </p:cNvSpPr>
          <p:nvPr>
            <p:ph idx="1"/>
          </p:nvPr>
        </p:nvSpPr>
        <p:spPr>
          <a:xfrm>
            <a:off x="-5576" y="1524000"/>
            <a:ext cx="9509760" cy="4127627"/>
          </a:xfrm>
        </p:spPr>
        <p:txBody>
          <a:bodyPr>
            <a:normAutofit/>
          </a:bodyPr>
          <a:lstStyle/>
          <a:p>
            <a:pPr marL="45720" indent="0">
              <a:buNone/>
            </a:pPr>
            <a:r>
              <a:rPr sz="3600" dirty="0">
                <a:solidFill>
                  <a:schemeClr val="bg1">
                    <a:lumMod val="50000"/>
                  </a:schemeClr>
                </a:solidFill>
              </a:rPr>
              <a:t>Ongoing shortages:</a:t>
            </a:r>
          </a:p>
          <a:p>
            <a:pPr>
              <a:buFont typeface="Wingdings" panose="05000000000000000000" pitchFamily="2" charset="2"/>
              <a:buChar char="Ø"/>
            </a:pPr>
            <a:r>
              <a:rPr sz="3600" dirty="0" smtClean="0">
                <a:solidFill>
                  <a:schemeClr val="bg1">
                    <a:lumMod val="50000"/>
                  </a:schemeClr>
                </a:solidFill>
              </a:rPr>
              <a:t>Healthcare </a:t>
            </a:r>
            <a:r>
              <a:rPr sz="3600" dirty="0">
                <a:solidFill>
                  <a:schemeClr val="bg1">
                    <a:lumMod val="50000"/>
                  </a:schemeClr>
                </a:solidFill>
              </a:rPr>
              <a:t>&amp; social services</a:t>
            </a:r>
          </a:p>
          <a:p>
            <a:pPr>
              <a:buFont typeface="Wingdings" panose="05000000000000000000" pitchFamily="2" charset="2"/>
              <a:buChar char="Ø"/>
            </a:pPr>
            <a:r>
              <a:rPr sz="3600" dirty="0" smtClean="0">
                <a:solidFill>
                  <a:schemeClr val="bg1">
                    <a:lumMod val="50000"/>
                  </a:schemeClr>
                </a:solidFill>
              </a:rPr>
              <a:t>Construction </a:t>
            </a:r>
            <a:r>
              <a:rPr sz="3600" dirty="0">
                <a:solidFill>
                  <a:schemeClr val="bg1">
                    <a:lumMod val="50000"/>
                  </a:schemeClr>
                </a:solidFill>
              </a:rPr>
              <a:t>&amp; trades</a:t>
            </a:r>
          </a:p>
          <a:p>
            <a:pPr>
              <a:buFont typeface="Wingdings" panose="05000000000000000000" pitchFamily="2" charset="2"/>
              <a:buChar char="Ø"/>
            </a:pPr>
            <a:r>
              <a:rPr sz="3600" dirty="0" smtClean="0">
                <a:solidFill>
                  <a:schemeClr val="bg1">
                    <a:lumMod val="50000"/>
                  </a:schemeClr>
                </a:solidFill>
              </a:rPr>
              <a:t>STEM </a:t>
            </a:r>
            <a:r>
              <a:rPr sz="3600" dirty="0">
                <a:solidFill>
                  <a:schemeClr val="bg1">
                    <a:lumMod val="50000"/>
                  </a:schemeClr>
                </a:solidFill>
              </a:rPr>
              <a:t>&amp; green energy</a:t>
            </a:r>
          </a:p>
          <a:p>
            <a:pPr>
              <a:buFont typeface="Wingdings" panose="05000000000000000000" pitchFamily="2" charset="2"/>
              <a:buChar char="Ø"/>
            </a:pPr>
            <a:r>
              <a:rPr sz="3600" dirty="0">
                <a:solidFill>
                  <a:schemeClr val="bg1">
                    <a:lumMod val="50000"/>
                  </a:schemeClr>
                </a:solidFill>
              </a:rPr>
              <a:t>Declines in clerical &amp; mid-level admin </a:t>
            </a:r>
            <a:r>
              <a:rPr sz="3600" dirty="0" smtClean="0">
                <a:solidFill>
                  <a:schemeClr val="bg1">
                    <a:lumMod val="50000"/>
                  </a:schemeClr>
                </a:solidFill>
              </a:rPr>
              <a:t>roles</a:t>
            </a:r>
            <a:endParaRPr sz="3600" dirty="0"/>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Tree>
    <p:extLst>
      <p:ext uri="{BB962C8B-B14F-4D97-AF65-F5344CB8AC3E}">
        <p14:creationId xmlns:p14="http://schemas.microsoft.com/office/powerpoint/2010/main" val="115255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11655366" cy="6400800"/>
          </a:xfrm>
          <a:prstGeom prst="rect">
            <a:avLst/>
          </a:prstGeom>
        </p:spPr>
      </p:pic>
      <p:sp>
        <p:nvSpPr>
          <p:cNvPr id="3" name="Up Arrow 2"/>
          <p:cNvSpPr/>
          <p:nvPr/>
        </p:nvSpPr>
        <p:spPr>
          <a:xfrm>
            <a:off x="5334000" y="3657600"/>
            <a:ext cx="3810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58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5" name="Picture 4"/>
          <p:cNvPicPr>
            <a:picLocks noChangeAspect="1"/>
          </p:cNvPicPr>
          <p:nvPr/>
        </p:nvPicPr>
        <p:blipFill>
          <a:blip r:embed="rId3"/>
          <a:stretch>
            <a:fillRect/>
          </a:stretch>
        </p:blipFill>
        <p:spPr>
          <a:xfrm>
            <a:off x="14868" y="152400"/>
            <a:ext cx="9537457" cy="6248399"/>
          </a:xfrm>
          <a:prstGeom prst="rect">
            <a:avLst/>
          </a:prstGeom>
        </p:spPr>
      </p:pic>
    </p:spTree>
    <p:extLst>
      <p:ext uri="{BB962C8B-B14F-4D97-AF65-F5344CB8AC3E}">
        <p14:creationId xmlns:p14="http://schemas.microsoft.com/office/powerpoint/2010/main" val="138952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0" y="0"/>
            <a:ext cx="12090910" cy="6538080"/>
          </a:xfrm>
          <a:prstGeom prst="rect">
            <a:avLst/>
          </a:prstGeom>
        </p:spPr>
      </p:pic>
    </p:spTree>
    <p:extLst>
      <p:ext uri="{BB962C8B-B14F-4D97-AF65-F5344CB8AC3E}">
        <p14:creationId xmlns:p14="http://schemas.microsoft.com/office/powerpoint/2010/main" val="5535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525000" y="4419600"/>
            <a:ext cx="2286000" cy="19407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7" y="0"/>
            <a:ext cx="9313127" cy="6858000"/>
          </a:xfrm>
          <a:prstGeom prst="rect">
            <a:avLst/>
          </a:prstGeom>
        </p:spPr>
      </p:pic>
      <p:sp>
        <p:nvSpPr>
          <p:cNvPr id="5" name="TextBox 4"/>
          <p:cNvSpPr txBox="1"/>
          <p:nvPr/>
        </p:nvSpPr>
        <p:spPr>
          <a:xfrm>
            <a:off x="10287000" y="6019800"/>
            <a:ext cx="1329659" cy="369332"/>
          </a:xfrm>
          <a:prstGeom prst="rect">
            <a:avLst/>
          </a:prstGeom>
          <a:noFill/>
        </p:spPr>
        <p:txBody>
          <a:bodyPr wrap="none" rtlCol="0">
            <a:spAutoFit/>
          </a:bodyPr>
          <a:lstStyle/>
          <a:p>
            <a:r>
              <a:rPr lang="en-US" dirty="0" smtClean="0"/>
              <a:t>Source WEF</a:t>
            </a:r>
            <a:endParaRPr lang="en-US" dirty="0"/>
          </a:p>
        </p:txBody>
      </p:sp>
    </p:spTree>
    <p:extLst>
      <p:ext uri="{BB962C8B-B14F-4D97-AF65-F5344CB8AC3E}">
        <p14:creationId xmlns:p14="http://schemas.microsoft.com/office/powerpoint/2010/main" val="1474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2" name="Picture 1"/>
          <p:cNvPicPr>
            <a:picLocks noChangeAspect="1"/>
          </p:cNvPicPr>
          <p:nvPr/>
        </p:nvPicPr>
        <p:blipFill>
          <a:blip r:embed="rId3"/>
          <a:stretch>
            <a:fillRect/>
          </a:stretch>
        </p:blipFill>
        <p:spPr>
          <a:xfrm>
            <a:off x="4584" y="0"/>
            <a:ext cx="9606951" cy="6553200"/>
          </a:xfrm>
          <a:prstGeom prst="rect">
            <a:avLst/>
          </a:prstGeom>
        </p:spPr>
      </p:pic>
    </p:spTree>
    <p:extLst>
      <p:ext uri="{BB962C8B-B14F-4D97-AF65-F5344CB8AC3E}">
        <p14:creationId xmlns:p14="http://schemas.microsoft.com/office/powerpoint/2010/main" val="362570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
        <p:nvSpPr>
          <p:cNvPr id="2" name="Rectangle 1"/>
          <p:cNvSpPr/>
          <p:nvPr/>
        </p:nvSpPr>
        <p:spPr>
          <a:xfrm>
            <a:off x="685800" y="533400"/>
            <a:ext cx="10820400" cy="3970318"/>
          </a:xfrm>
          <a:prstGeom prst="rect">
            <a:avLst/>
          </a:prstGeom>
        </p:spPr>
        <p:txBody>
          <a:bodyPr wrap="square">
            <a:spAutoFit/>
          </a:bodyPr>
          <a:lstStyle/>
          <a:p>
            <a:r>
              <a:rPr lang="en-US" sz="5400" dirty="0">
                <a:solidFill>
                  <a:srgbClr val="00B0F0"/>
                </a:solidFill>
              </a:rPr>
              <a:t>How a ‘Skills Passport’ could shape the future of </a:t>
            </a:r>
            <a:r>
              <a:rPr lang="en-US" sz="5400" dirty="0" smtClean="0">
                <a:solidFill>
                  <a:srgbClr val="00B0F0"/>
                </a:solidFill>
              </a:rPr>
              <a:t>employment.</a:t>
            </a:r>
            <a:endParaRPr lang="en-US" sz="5400" dirty="0">
              <a:solidFill>
                <a:srgbClr val="00B0F0"/>
              </a:solidFill>
            </a:endParaRPr>
          </a:p>
          <a:p>
            <a:endParaRPr lang="en-US" sz="3600" dirty="0" smtClean="0">
              <a:solidFill>
                <a:srgbClr val="00B0F0"/>
              </a:solidFill>
            </a:endParaRPr>
          </a:p>
          <a:p>
            <a:r>
              <a:rPr lang="en-US" sz="3600" dirty="0" smtClean="0">
                <a:solidFill>
                  <a:srgbClr val="00B0F0"/>
                </a:solidFill>
              </a:rPr>
              <a:t>Jobs </a:t>
            </a:r>
            <a:r>
              <a:rPr lang="en-US" sz="3600" dirty="0">
                <a:solidFill>
                  <a:srgbClr val="00B0F0"/>
                </a:solidFill>
              </a:rPr>
              <a:t>are giving way to skills, with internal ‘gigs’ helping employees gain experience across functions, embrace new tech and stay employable.</a:t>
            </a:r>
          </a:p>
        </p:txBody>
      </p:sp>
    </p:spTree>
    <p:extLst>
      <p:ext uri="{BB962C8B-B14F-4D97-AF65-F5344CB8AC3E}">
        <p14:creationId xmlns:p14="http://schemas.microsoft.com/office/powerpoint/2010/main" val="86610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
        <p:nvSpPr>
          <p:cNvPr id="3" name="AutoShape 2" descr="Sundar Pichai: Google's new boss from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0" y="762000"/>
            <a:ext cx="6442230" cy="3928802"/>
          </a:xfrm>
          <a:prstGeom prst="rect">
            <a:avLst/>
          </a:prstGeom>
        </p:spPr>
      </p:pic>
      <p:sp>
        <p:nvSpPr>
          <p:cNvPr id="6" name="Rectangle 5"/>
          <p:cNvSpPr/>
          <p:nvPr/>
        </p:nvSpPr>
        <p:spPr>
          <a:xfrm>
            <a:off x="6736080" y="304800"/>
            <a:ext cx="5257800" cy="4524315"/>
          </a:xfrm>
          <a:prstGeom prst="rect">
            <a:avLst/>
          </a:prstGeom>
        </p:spPr>
        <p:txBody>
          <a:bodyPr wrap="square">
            <a:spAutoFit/>
          </a:bodyPr>
          <a:lstStyle/>
          <a:p>
            <a:r>
              <a:rPr lang="en-US" sz="3600" dirty="0">
                <a:solidFill>
                  <a:schemeClr val="bg1">
                    <a:lumMod val="50000"/>
                  </a:schemeClr>
                </a:solidFill>
              </a:rPr>
              <a:t>I’ve always thought of AI as the most profound technology humanity is working on . . . more profound than fire or electricity or anything that we’ve done in the past</a:t>
            </a:r>
            <a:r>
              <a:rPr lang="en-US" sz="3600" dirty="0" smtClean="0">
                <a:solidFill>
                  <a:schemeClr val="bg1">
                    <a:lumMod val="50000"/>
                  </a:schemeClr>
                </a:solidFill>
              </a:rPr>
              <a:t>.</a:t>
            </a:r>
          </a:p>
          <a:p>
            <a:endParaRPr lang="en-US" dirty="0">
              <a:solidFill>
                <a:schemeClr val="bg1">
                  <a:lumMod val="50000"/>
                </a:schemeClr>
              </a:solidFill>
            </a:endParaRPr>
          </a:p>
          <a:p>
            <a:r>
              <a:rPr lang="en-US" dirty="0" err="1">
                <a:solidFill>
                  <a:schemeClr val="bg1">
                    <a:lumMod val="50000"/>
                  </a:schemeClr>
                </a:solidFill>
              </a:rPr>
              <a:t>Sundar</a:t>
            </a:r>
            <a:r>
              <a:rPr lang="en-US" dirty="0">
                <a:solidFill>
                  <a:schemeClr val="bg1">
                    <a:lumMod val="50000"/>
                  </a:schemeClr>
                </a:solidFill>
              </a:rPr>
              <a:t> </a:t>
            </a:r>
            <a:r>
              <a:rPr lang="en-US" dirty="0" err="1">
                <a:solidFill>
                  <a:schemeClr val="bg1">
                    <a:lumMod val="50000"/>
                  </a:schemeClr>
                </a:solidFill>
              </a:rPr>
              <a:t>Pichai</a:t>
            </a:r>
            <a:r>
              <a:rPr lang="en-US" dirty="0">
                <a:solidFill>
                  <a:schemeClr val="bg1">
                    <a:lumMod val="50000"/>
                  </a:schemeClr>
                </a:solidFill>
              </a:rPr>
              <a:t>, CEO of Alphabet</a:t>
            </a:r>
          </a:p>
        </p:txBody>
      </p:sp>
    </p:spTree>
    <p:extLst>
      <p:ext uri="{BB962C8B-B14F-4D97-AF65-F5344CB8AC3E}">
        <p14:creationId xmlns:p14="http://schemas.microsoft.com/office/powerpoint/2010/main" val="115910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1506200" cy="1233424"/>
          </a:xfrm>
        </p:spPr>
        <p:txBody>
          <a:bodyPr>
            <a:noAutofit/>
          </a:bodyPr>
          <a:lstStyle/>
          <a:p>
            <a:r>
              <a:rPr sz="7200" dirty="0">
                <a:solidFill>
                  <a:srgbClr val="00B0F0"/>
                </a:solidFill>
                <a:latin typeface="+mn-lt"/>
                <a:ea typeface="+mn-ea"/>
                <a:cs typeface="+mn-cs"/>
              </a:rPr>
              <a:t>The Great Workforce Reset</a:t>
            </a:r>
          </a:p>
        </p:txBody>
      </p:sp>
      <p:sp>
        <p:nvSpPr>
          <p:cNvPr id="3" name="Content Placeholder 2"/>
          <p:cNvSpPr>
            <a:spLocks noGrp="1"/>
          </p:cNvSpPr>
          <p:nvPr>
            <p:ph idx="1"/>
          </p:nvPr>
        </p:nvSpPr>
        <p:spPr>
          <a:xfrm>
            <a:off x="198120" y="1676400"/>
            <a:ext cx="9509760" cy="4127627"/>
          </a:xfrm>
        </p:spPr>
        <p:txBody>
          <a:bodyPr>
            <a:normAutofit/>
          </a:bodyPr>
          <a:lstStyle/>
          <a:p>
            <a:pPr>
              <a:buFont typeface="Wingdings" panose="05000000000000000000" pitchFamily="2" charset="2"/>
              <a:buChar char="Ø"/>
            </a:pPr>
            <a:r>
              <a:rPr sz="4400" dirty="0">
                <a:solidFill>
                  <a:schemeClr val="bg1">
                    <a:lumMod val="50000"/>
                  </a:schemeClr>
                </a:solidFill>
              </a:rPr>
              <a:t>The biggest shift in </a:t>
            </a:r>
            <a:r>
              <a:rPr sz="4400" dirty="0" smtClean="0">
                <a:solidFill>
                  <a:schemeClr val="bg1">
                    <a:lumMod val="50000"/>
                  </a:schemeClr>
                </a:solidFill>
              </a:rPr>
              <a:t>decades</a:t>
            </a:r>
            <a:endParaRPr sz="4400" dirty="0">
              <a:solidFill>
                <a:schemeClr val="bg1">
                  <a:lumMod val="50000"/>
                </a:schemeClr>
              </a:solidFill>
            </a:endParaRPr>
          </a:p>
          <a:p>
            <a:pPr>
              <a:buFont typeface="Wingdings" panose="05000000000000000000" pitchFamily="2" charset="2"/>
              <a:buChar char="Ø"/>
            </a:pPr>
            <a:r>
              <a:rPr sz="4400" dirty="0">
                <a:solidFill>
                  <a:schemeClr val="bg1">
                    <a:lumMod val="50000"/>
                  </a:schemeClr>
                </a:solidFill>
              </a:rPr>
              <a:t>Hiring is slower, skills are changing faster, and expectations are </a:t>
            </a:r>
            <a:r>
              <a:rPr sz="4400" dirty="0" smtClean="0">
                <a:solidFill>
                  <a:schemeClr val="bg1">
                    <a:lumMod val="50000"/>
                  </a:schemeClr>
                </a:solidFill>
              </a:rPr>
              <a:t>higher</a:t>
            </a:r>
            <a:endParaRPr sz="4400" dirty="0">
              <a:solidFill>
                <a:schemeClr val="bg1">
                  <a:lumMod val="50000"/>
                </a:schemeClr>
              </a:solidFill>
            </a:endParaRPr>
          </a:p>
          <a:p>
            <a:pPr>
              <a:buFont typeface="Wingdings" panose="05000000000000000000" pitchFamily="2" charset="2"/>
              <a:buChar char="Ø"/>
            </a:pPr>
            <a:r>
              <a:rPr sz="4400" dirty="0">
                <a:solidFill>
                  <a:schemeClr val="bg1">
                    <a:lumMod val="50000"/>
                  </a:schemeClr>
                </a:solidFill>
              </a:rPr>
              <a:t>We’ll explore 2025’s workforce data as strategic signals for </a:t>
            </a:r>
            <a:r>
              <a:rPr sz="4400" dirty="0" smtClean="0">
                <a:solidFill>
                  <a:schemeClr val="bg1">
                    <a:lumMod val="50000"/>
                  </a:schemeClr>
                </a:solidFill>
              </a:rPr>
              <a:t>leadership</a:t>
            </a:r>
            <a:endParaRPr sz="4400" dirty="0">
              <a:solidFill>
                <a:schemeClr val="bg1">
                  <a:lumMod val="50000"/>
                </a:schemeClr>
              </a:solidFill>
            </a:endParaRPr>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Tree>
    <p:extLst>
      <p:ext uri="{BB962C8B-B14F-4D97-AF65-F5344CB8AC3E}">
        <p14:creationId xmlns:p14="http://schemas.microsoft.com/office/powerpoint/2010/main" val="173509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6324600" cy="6324600"/>
          </a:xfrm>
        </p:spPr>
        <p:txBody>
          <a:bodyPr>
            <a:normAutofit/>
          </a:bodyPr>
          <a:lstStyle/>
          <a:p>
            <a:pPr marL="45720" lvl="0" indent="0">
              <a:buNone/>
            </a:pPr>
            <a:endParaRPr lang="en-US" sz="2400" b="1" dirty="0" smtClean="0">
              <a:solidFill>
                <a:schemeClr val="bg1">
                  <a:lumMod val="50000"/>
                </a:schemeClr>
              </a:solidFill>
            </a:endParaRPr>
          </a:p>
          <a:p>
            <a:pPr marL="45720" lvl="0" indent="0">
              <a:buNone/>
            </a:pPr>
            <a:r>
              <a:rPr lang="en-US" sz="4400" b="1" dirty="0" smtClean="0">
                <a:solidFill>
                  <a:schemeClr val="bg1">
                    <a:lumMod val="50000"/>
                  </a:schemeClr>
                </a:solidFill>
              </a:rPr>
              <a:t>AI </a:t>
            </a:r>
            <a:r>
              <a:rPr lang="en-US" sz="4400" b="1" dirty="0">
                <a:solidFill>
                  <a:schemeClr val="bg1">
                    <a:lumMod val="50000"/>
                  </a:schemeClr>
                </a:solidFill>
              </a:rPr>
              <a:t>to Create More Jobs Than It Eliminates; Over 32 Million Jobs Will Be Transformed Each </a:t>
            </a:r>
            <a:r>
              <a:rPr lang="en-US" sz="4400" b="1" dirty="0" smtClean="0">
                <a:solidFill>
                  <a:schemeClr val="bg1">
                    <a:lumMod val="50000"/>
                  </a:schemeClr>
                </a:solidFill>
              </a:rPr>
              <a:t>Year</a:t>
            </a:r>
          </a:p>
          <a:p>
            <a:pPr marL="45720" lvl="0" indent="0">
              <a:buNone/>
            </a:pPr>
            <a:endParaRPr lang="en-US" sz="4400" b="1" dirty="0" smtClean="0">
              <a:solidFill>
                <a:schemeClr val="bg1">
                  <a:lumMod val="50000"/>
                </a:schemeClr>
              </a:solidFill>
            </a:endParaRPr>
          </a:p>
          <a:p>
            <a:pPr marL="45720" lvl="0" indent="0">
              <a:buNone/>
            </a:pPr>
            <a:r>
              <a:rPr lang="en-US" sz="4400" b="1" dirty="0" smtClean="0">
                <a:solidFill>
                  <a:schemeClr val="bg1">
                    <a:lumMod val="50000"/>
                  </a:schemeClr>
                </a:solidFill>
              </a:rPr>
              <a:t>AI-First </a:t>
            </a:r>
            <a:r>
              <a:rPr lang="en-US" sz="4400" b="1" dirty="0">
                <a:solidFill>
                  <a:schemeClr val="bg1">
                    <a:lumMod val="50000"/>
                  </a:schemeClr>
                </a:solidFill>
              </a:rPr>
              <a:t>Only Succeeds When It Is People-First</a:t>
            </a:r>
            <a:endParaRPr lang="en-US" sz="4400" dirty="0">
              <a:solidFill>
                <a:schemeClr val="bg1">
                  <a:lumMod val="50000"/>
                </a:schemeClr>
              </a:solidFill>
            </a:endParaRPr>
          </a:p>
          <a:p>
            <a:pPr marL="45720" indent="0">
              <a:buNone/>
            </a:pPr>
            <a:endParaRPr lang="en-US" dirty="0"/>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95510" y="5181600"/>
            <a:ext cx="2286000" cy="1940732"/>
          </a:xfrm>
          <a:prstGeom prst="rect">
            <a:avLst/>
          </a:prstGeom>
        </p:spPr>
      </p:pic>
      <p:pic>
        <p:nvPicPr>
          <p:cNvPr id="2" name="Picture 1"/>
          <p:cNvPicPr>
            <a:picLocks noChangeAspect="1"/>
          </p:cNvPicPr>
          <p:nvPr/>
        </p:nvPicPr>
        <p:blipFill>
          <a:blip r:embed="rId3"/>
          <a:stretch>
            <a:fillRect/>
          </a:stretch>
        </p:blipFill>
        <p:spPr>
          <a:xfrm>
            <a:off x="6324600" y="-75006"/>
            <a:ext cx="5855970" cy="5837632"/>
          </a:xfrm>
          <a:prstGeom prst="rect">
            <a:avLst/>
          </a:prstGeom>
        </p:spPr>
      </p:pic>
    </p:spTree>
    <p:extLst>
      <p:ext uri="{BB962C8B-B14F-4D97-AF65-F5344CB8AC3E}">
        <p14:creationId xmlns:p14="http://schemas.microsoft.com/office/powerpoint/2010/main" val="19232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0" y="3801678"/>
            <a:ext cx="102870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sz="5400" dirty="0">
                <a:solidFill>
                  <a:schemeClr val="bg1"/>
                </a:solidFill>
              </a:rPr>
              <a:t>Who is using AI at work? </a:t>
            </a:r>
            <a:endParaRPr lang="en-US" sz="5400" dirty="0" smtClean="0">
              <a:solidFill>
                <a:schemeClr val="bg1"/>
              </a:solidFill>
            </a:endParaRPr>
          </a:p>
          <a:p>
            <a:pPr>
              <a:buNone/>
            </a:pPr>
            <a:r>
              <a:rPr lang="en-US" sz="5400" dirty="0" smtClean="0">
                <a:solidFill>
                  <a:schemeClr val="bg1"/>
                </a:solidFill>
              </a:rPr>
              <a:t>Nearly </a:t>
            </a:r>
            <a:r>
              <a:rPr lang="en-US" sz="5400" dirty="0">
                <a:solidFill>
                  <a:schemeClr val="bg1"/>
                </a:solidFill>
              </a:rPr>
              <a:t>everyone, even skeptical </a:t>
            </a:r>
            <a:r>
              <a:rPr lang="en-US" sz="5400" dirty="0" smtClean="0">
                <a:solidFill>
                  <a:schemeClr val="bg1"/>
                </a:solidFill>
              </a:rPr>
              <a:t>employees.</a:t>
            </a:r>
            <a:endParaRPr lang="en-US" sz="5400" dirty="0">
              <a:solidFill>
                <a:schemeClr val="bg1"/>
              </a:solidFill>
            </a:endParaRPr>
          </a:p>
        </p:txBody>
      </p:sp>
      <p:pic>
        <p:nvPicPr>
          <p:cNvPr id="5" name="Content Placeholder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982200" y="5002530"/>
            <a:ext cx="2059878" cy="1828800"/>
          </a:xfrm>
          <a:prstGeom prst="rect">
            <a:avLst/>
          </a:prstGeom>
        </p:spPr>
      </p:pic>
    </p:spTree>
    <p:extLst>
      <p:ext uri="{BB962C8B-B14F-4D97-AF65-F5344CB8AC3E}">
        <p14:creationId xmlns:p14="http://schemas.microsoft.com/office/powerpoint/2010/main" val="292609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448800" y="4917268"/>
            <a:ext cx="2286000" cy="1940732"/>
          </a:xfrm>
          <a:prstGeom prst="rect">
            <a:avLst/>
          </a:prstGeom>
        </p:spPr>
      </p:pic>
      <p:pic>
        <p:nvPicPr>
          <p:cNvPr id="2" name="Picture 1"/>
          <p:cNvPicPr>
            <a:picLocks noChangeAspect="1"/>
          </p:cNvPicPr>
          <p:nvPr/>
        </p:nvPicPr>
        <p:blipFill>
          <a:blip r:embed="rId3"/>
          <a:stretch>
            <a:fillRect/>
          </a:stretch>
        </p:blipFill>
        <p:spPr>
          <a:xfrm>
            <a:off x="0" y="-33564"/>
            <a:ext cx="7991475" cy="6501040"/>
          </a:xfrm>
          <a:prstGeom prst="rect">
            <a:avLst/>
          </a:prstGeom>
        </p:spPr>
      </p:pic>
    </p:spTree>
    <p:extLst>
      <p:ext uri="{BB962C8B-B14F-4D97-AF65-F5344CB8AC3E}">
        <p14:creationId xmlns:p14="http://schemas.microsoft.com/office/powerpoint/2010/main" val="388301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5" name="Picture 4"/>
          <p:cNvPicPr>
            <a:picLocks noChangeAspect="1"/>
          </p:cNvPicPr>
          <p:nvPr/>
        </p:nvPicPr>
        <p:blipFill>
          <a:blip r:embed="rId3"/>
          <a:stretch>
            <a:fillRect/>
          </a:stretch>
        </p:blipFill>
        <p:spPr>
          <a:xfrm>
            <a:off x="0" y="0"/>
            <a:ext cx="7915275" cy="6629400"/>
          </a:xfrm>
          <a:prstGeom prst="rect">
            <a:avLst/>
          </a:prstGeom>
        </p:spPr>
      </p:pic>
    </p:spTree>
    <p:extLst>
      <p:ext uri="{BB962C8B-B14F-4D97-AF65-F5344CB8AC3E}">
        <p14:creationId xmlns:p14="http://schemas.microsoft.com/office/powerpoint/2010/main" val="89544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8899"/>
            <a:ext cx="7404410" cy="5181600"/>
          </a:xfrm>
          <a:prstGeom prst="rect">
            <a:avLst/>
          </a:prstGeom>
        </p:spPr>
      </p:pic>
      <p:sp>
        <p:nvSpPr>
          <p:cNvPr id="7" name="TextBox 6"/>
          <p:cNvSpPr txBox="1"/>
          <p:nvPr/>
        </p:nvSpPr>
        <p:spPr>
          <a:xfrm>
            <a:off x="-30480" y="-11430"/>
            <a:ext cx="12146280" cy="1200329"/>
          </a:xfrm>
          <a:prstGeom prst="rect">
            <a:avLst/>
          </a:prstGeom>
          <a:noFill/>
        </p:spPr>
        <p:txBody>
          <a:bodyPr wrap="square" rtlCol="0">
            <a:spAutoFit/>
          </a:bodyPr>
          <a:lstStyle/>
          <a:p>
            <a:r>
              <a:rPr lang="en-US" sz="3600" dirty="0" smtClean="0">
                <a:solidFill>
                  <a:srgbClr val="00B0F0"/>
                </a:solidFill>
              </a:rPr>
              <a:t>Employees will be the ones to make their organizations powerhouses</a:t>
            </a:r>
            <a:r>
              <a:rPr lang="en-US" dirty="0" smtClean="0">
                <a:solidFill>
                  <a:srgbClr val="00B0F0"/>
                </a:solidFill>
              </a:rPr>
              <a:t>. </a:t>
            </a:r>
            <a:endParaRPr lang="en-US" dirty="0">
              <a:solidFill>
                <a:srgbClr val="00B0F0"/>
              </a:solidFill>
            </a:endParaRPr>
          </a:p>
        </p:txBody>
      </p:sp>
      <p:sp>
        <p:nvSpPr>
          <p:cNvPr id="8" name="Rectangle 7"/>
          <p:cNvSpPr/>
          <p:nvPr/>
        </p:nvSpPr>
        <p:spPr>
          <a:xfrm>
            <a:off x="7572050" y="990600"/>
            <a:ext cx="4383730" cy="5170646"/>
          </a:xfrm>
          <a:prstGeom prst="rect">
            <a:avLst/>
          </a:prstGeom>
        </p:spPr>
        <p:txBody>
          <a:bodyPr wrap="square">
            <a:spAutoFit/>
          </a:bodyPr>
          <a:lstStyle/>
          <a:p>
            <a:r>
              <a:rPr lang="en-US" sz="2400" dirty="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They are more ready to embrace AI in the workplace than business leaders imagine. </a:t>
            </a:r>
            <a:endParaRPr lang="en-US"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endParaRPr lang="en-US" sz="1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r>
              <a:rPr lang="en-US"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They </a:t>
            </a:r>
            <a:r>
              <a:rPr lang="en-US" sz="2400" dirty="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are more familiar with AI tools, they want more support and </a:t>
            </a:r>
            <a:r>
              <a:rPr lang="en-US"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training.</a:t>
            </a:r>
          </a:p>
          <a:p>
            <a:endParaRPr lang="en-US" sz="1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r>
              <a:rPr lang="en-US"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Now </a:t>
            </a:r>
            <a:r>
              <a:rPr lang="en-US" sz="2400" dirty="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it’s imperative that leaders step up</a:t>
            </a:r>
            <a:r>
              <a:rPr lang="en-US"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a:t>
            </a:r>
          </a:p>
          <a:p>
            <a:endParaRPr lang="en-US" sz="1400" dirty="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r>
              <a:rPr lang="en-US"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They </a:t>
            </a:r>
            <a:r>
              <a:rPr lang="en-US" sz="2400" dirty="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have more permission space than they realize, so it’s on them to be bold and capture the value of AI. </a:t>
            </a:r>
            <a:r>
              <a:rPr lang="en-US" sz="2400" dirty="0">
                <a:solidFill>
                  <a:srgbClr val="00B0F0"/>
                </a:solidFill>
                <a:latin typeface="Calibri" panose="020F0502020204030204" pitchFamily="34" charset="0"/>
                <a:ea typeface="Times New Roman" panose="02020603050405020304" pitchFamily="18" charset="0"/>
                <a:cs typeface="Calibri" panose="020F0502020204030204" pitchFamily="34" charset="0"/>
              </a:rPr>
              <a:t>Now.</a:t>
            </a:r>
            <a:endParaRPr lang="en-US" sz="24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p:cNvSpPr txBox="1"/>
          <p:nvPr/>
        </p:nvSpPr>
        <p:spPr>
          <a:xfrm>
            <a:off x="0" y="6553200"/>
            <a:ext cx="1940403" cy="369332"/>
          </a:xfrm>
          <a:prstGeom prst="rect">
            <a:avLst/>
          </a:prstGeom>
          <a:noFill/>
        </p:spPr>
        <p:txBody>
          <a:bodyPr wrap="none" rtlCol="0">
            <a:spAutoFit/>
          </a:bodyPr>
          <a:lstStyle/>
          <a:p>
            <a:r>
              <a:rPr lang="en-US" dirty="0" smtClean="0">
                <a:solidFill>
                  <a:schemeClr val="bg1"/>
                </a:solidFill>
              </a:rPr>
              <a:t>Source - McKinsey</a:t>
            </a:r>
            <a:endParaRPr lang="en-US" dirty="0">
              <a:solidFill>
                <a:schemeClr val="bg1"/>
              </a:solidFill>
            </a:endParaRPr>
          </a:p>
        </p:txBody>
      </p:sp>
    </p:spTree>
    <p:extLst>
      <p:ext uri="{BB962C8B-B14F-4D97-AF65-F5344CB8AC3E}">
        <p14:creationId xmlns:p14="http://schemas.microsoft.com/office/powerpoint/2010/main" val="24507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25603" y="1017748"/>
            <a:ext cx="5105400" cy="5632311"/>
          </a:xfrm>
          <a:prstGeom prst="rect">
            <a:avLst/>
          </a:prstGeom>
        </p:spPr>
        <p:txBody>
          <a:bodyPr wrap="square">
            <a:spAutoFit/>
          </a:bodyPr>
          <a:lstStyle/>
          <a:p>
            <a:r>
              <a:rPr lang="en-US" sz="2400" dirty="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There is still a world of uncertainty to manage</a:t>
            </a:r>
            <a:r>
              <a:rPr lang="en-US"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a:t>
            </a:r>
          </a:p>
          <a:p>
            <a:endParaRPr lang="en-US"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r>
              <a:rPr lang="en-US"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Employers </a:t>
            </a:r>
            <a:r>
              <a:rPr lang="en-US" sz="2400" dirty="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do not know how many AI experts they will need with what type of skills, whether that talent bench even exists, how quickly they can source people, and how they can remain an attractive employer for in-demand hires after they come aboard. </a:t>
            </a:r>
            <a:endParaRPr lang="en-US"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endParaRPr lang="en-US" sz="2400" dirty="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r>
              <a:rPr lang="en-US" sz="2400" dirty="0" smtClean="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On </a:t>
            </a:r>
            <a:r>
              <a:rPr lang="en-US" sz="2400" dirty="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the other hand, they do not know how fast AI may depress demand for other skills and thus require workforce rebalancing and retraining</a:t>
            </a:r>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66338"/>
            <a:ext cx="6991350" cy="4343400"/>
          </a:xfrm>
          <a:prstGeom prst="rect">
            <a:avLst/>
          </a:prstGeom>
        </p:spPr>
      </p:pic>
      <p:sp>
        <p:nvSpPr>
          <p:cNvPr id="7" name="TextBox 6"/>
          <p:cNvSpPr txBox="1"/>
          <p:nvPr/>
        </p:nvSpPr>
        <p:spPr>
          <a:xfrm>
            <a:off x="-76200" y="0"/>
            <a:ext cx="12241493" cy="861774"/>
          </a:xfrm>
          <a:prstGeom prst="rect">
            <a:avLst/>
          </a:prstGeom>
          <a:noFill/>
        </p:spPr>
        <p:txBody>
          <a:bodyPr wrap="none" rtlCol="0">
            <a:spAutoFit/>
          </a:bodyPr>
          <a:lstStyle/>
          <a:p>
            <a:r>
              <a:rPr lang="en-US" sz="5000" dirty="0">
                <a:solidFill>
                  <a:srgbClr val="00B0F0"/>
                </a:solidFill>
              </a:rPr>
              <a:t>Workforce planning is more difficult than ever</a:t>
            </a:r>
          </a:p>
        </p:txBody>
      </p:sp>
      <p:sp>
        <p:nvSpPr>
          <p:cNvPr id="8" name="TextBox 7"/>
          <p:cNvSpPr txBox="1"/>
          <p:nvPr/>
        </p:nvSpPr>
        <p:spPr>
          <a:xfrm>
            <a:off x="0" y="6553200"/>
            <a:ext cx="2057400" cy="369332"/>
          </a:xfrm>
          <a:prstGeom prst="rect">
            <a:avLst/>
          </a:prstGeom>
          <a:noFill/>
        </p:spPr>
        <p:txBody>
          <a:bodyPr wrap="square" rtlCol="0">
            <a:spAutoFit/>
          </a:bodyPr>
          <a:lstStyle/>
          <a:p>
            <a:r>
              <a:rPr lang="en-US" dirty="0" smtClean="0">
                <a:solidFill>
                  <a:schemeClr val="bg1"/>
                </a:solidFill>
              </a:rPr>
              <a:t>Source - McKinsey</a:t>
            </a:r>
            <a:endParaRPr lang="en-US" dirty="0">
              <a:solidFill>
                <a:schemeClr val="bg1"/>
              </a:solidFill>
            </a:endParaRPr>
          </a:p>
        </p:txBody>
      </p:sp>
    </p:spTree>
    <p:extLst>
      <p:ext uri="{BB962C8B-B14F-4D97-AF65-F5344CB8AC3E}">
        <p14:creationId xmlns:p14="http://schemas.microsoft.com/office/powerpoint/2010/main" val="259886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12192000" cy="2664250"/>
          </a:xfrm>
        </p:spPr>
        <p:txBody>
          <a:bodyPr>
            <a:normAutofit fontScale="40000" lnSpcReduction="20000"/>
          </a:bodyPr>
          <a:lstStyle/>
          <a:p>
            <a:pPr marL="45720" indent="0" algn="ctr">
              <a:buNone/>
            </a:pPr>
            <a:r>
              <a:rPr lang="en-US" sz="13500" dirty="0" smtClean="0">
                <a:solidFill>
                  <a:srgbClr val="00B0F0"/>
                </a:solidFill>
              </a:rPr>
              <a:t>“AI Will </a:t>
            </a:r>
            <a:r>
              <a:rPr lang="en-US" sz="13500" dirty="0">
                <a:solidFill>
                  <a:srgbClr val="00B0F0"/>
                </a:solidFill>
              </a:rPr>
              <a:t>N</a:t>
            </a:r>
            <a:r>
              <a:rPr lang="en-US" sz="13500" dirty="0" smtClean="0">
                <a:solidFill>
                  <a:srgbClr val="00B0F0"/>
                </a:solidFill>
              </a:rPr>
              <a:t>ot </a:t>
            </a:r>
            <a:r>
              <a:rPr lang="en-US" sz="13500" dirty="0">
                <a:solidFill>
                  <a:srgbClr val="00B0F0"/>
                </a:solidFill>
              </a:rPr>
              <a:t>C</a:t>
            </a:r>
            <a:r>
              <a:rPr lang="en-US" sz="13500" dirty="0" smtClean="0">
                <a:solidFill>
                  <a:srgbClr val="00B0F0"/>
                </a:solidFill>
              </a:rPr>
              <a:t>ause a Jobs</a:t>
            </a:r>
          </a:p>
          <a:p>
            <a:pPr marL="45720" indent="0" algn="ctr">
              <a:buNone/>
            </a:pPr>
            <a:r>
              <a:rPr lang="en-US" sz="13500" dirty="0" smtClean="0">
                <a:solidFill>
                  <a:srgbClr val="00B0F0"/>
                </a:solidFill>
              </a:rPr>
              <a:t> </a:t>
            </a:r>
            <a:r>
              <a:rPr lang="en-US" sz="13500" dirty="0">
                <a:solidFill>
                  <a:srgbClr val="00B0F0"/>
                </a:solidFill>
              </a:rPr>
              <a:t>A</a:t>
            </a:r>
            <a:r>
              <a:rPr lang="en-US" sz="13500" dirty="0" smtClean="0">
                <a:solidFill>
                  <a:srgbClr val="00B0F0"/>
                </a:solidFill>
              </a:rPr>
              <a:t>pocalypse  But it Will </a:t>
            </a:r>
            <a:r>
              <a:rPr lang="en-US" sz="13500" dirty="0">
                <a:solidFill>
                  <a:srgbClr val="00B0F0"/>
                </a:solidFill>
              </a:rPr>
              <a:t>U</a:t>
            </a:r>
            <a:r>
              <a:rPr lang="en-US" sz="13500" dirty="0" smtClean="0">
                <a:solidFill>
                  <a:srgbClr val="00B0F0"/>
                </a:solidFill>
              </a:rPr>
              <a:t>nleash Jobs</a:t>
            </a:r>
          </a:p>
          <a:p>
            <a:pPr marL="45720" indent="0" algn="ctr">
              <a:buNone/>
            </a:pPr>
            <a:r>
              <a:rPr lang="en-US" sz="13500" dirty="0" smtClean="0">
                <a:solidFill>
                  <a:srgbClr val="00B0F0"/>
                </a:solidFill>
              </a:rPr>
              <a:t> </a:t>
            </a:r>
            <a:r>
              <a:rPr lang="en-US" sz="13500" dirty="0">
                <a:solidFill>
                  <a:srgbClr val="00B0F0"/>
                </a:solidFill>
              </a:rPr>
              <a:t>C</a:t>
            </a:r>
            <a:r>
              <a:rPr lang="en-US" sz="13500" dirty="0" smtClean="0">
                <a:solidFill>
                  <a:srgbClr val="00B0F0"/>
                </a:solidFill>
              </a:rPr>
              <a:t>haos.” </a:t>
            </a:r>
          </a:p>
          <a:p>
            <a:pPr marL="45720" indent="0">
              <a:buNone/>
            </a:pPr>
            <a:r>
              <a:rPr lang="en-US" sz="3200" dirty="0" smtClean="0"/>
              <a:t> </a:t>
            </a:r>
            <a:endParaRPr lang="en-US" sz="3200" dirty="0"/>
          </a:p>
          <a:p>
            <a:endParaRPr lang="en-US" dirty="0"/>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
        <p:nvSpPr>
          <p:cNvPr id="2" name="TextBox 1"/>
          <p:cNvSpPr txBox="1"/>
          <p:nvPr/>
        </p:nvSpPr>
        <p:spPr>
          <a:xfrm>
            <a:off x="533400" y="6096000"/>
            <a:ext cx="1841145" cy="369332"/>
          </a:xfrm>
          <a:prstGeom prst="rect">
            <a:avLst/>
          </a:prstGeom>
          <a:noFill/>
        </p:spPr>
        <p:txBody>
          <a:bodyPr wrap="none" rtlCol="0">
            <a:spAutoFit/>
          </a:bodyPr>
          <a:lstStyle/>
          <a:p>
            <a:r>
              <a:rPr lang="en-US" dirty="0" smtClean="0"/>
              <a:t>Source - </a:t>
            </a:r>
            <a:r>
              <a:rPr lang="en-US" dirty="0" err="1" smtClean="0"/>
              <a:t>Gartners</a:t>
            </a:r>
            <a:endParaRPr lang="en-US" dirty="0"/>
          </a:p>
        </p:txBody>
      </p:sp>
    </p:spTree>
    <p:extLst>
      <p:ext uri="{BB962C8B-B14F-4D97-AF65-F5344CB8AC3E}">
        <p14:creationId xmlns:p14="http://schemas.microsoft.com/office/powerpoint/2010/main" val="123545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
        <p:nvSpPr>
          <p:cNvPr id="7" name="TextBox 6"/>
          <p:cNvSpPr txBox="1"/>
          <p:nvPr/>
        </p:nvSpPr>
        <p:spPr>
          <a:xfrm>
            <a:off x="209550" y="1247678"/>
            <a:ext cx="11765280" cy="3970318"/>
          </a:xfrm>
          <a:prstGeom prst="rect">
            <a:avLst/>
          </a:prstGeom>
          <a:noFill/>
        </p:spPr>
        <p:txBody>
          <a:bodyPr wrap="square" rtlCol="0">
            <a:spAutoFit/>
          </a:bodyPr>
          <a:lstStyle/>
          <a:p>
            <a:r>
              <a:rPr lang="en-US" sz="3600" dirty="0" smtClean="0">
                <a:solidFill>
                  <a:schemeClr val="bg1">
                    <a:lumMod val="50000"/>
                  </a:schemeClr>
                </a:solidFill>
              </a:rPr>
              <a:t>Prediction:  Through 2026, atrophy of critical thinking skills, due to </a:t>
            </a:r>
            <a:r>
              <a:rPr lang="en-US" sz="3600" dirty="0" err="1" smtClean="0">
                <a:solidFill>
                  <a:schemeClr val="bg1">
                    <a:lumMod val="50000"/>
                  </a:schemeClr>
                </a:solidFill>
              </a:rPr>
              <a:t>GenAL</a:t>
            </a:r>
            <a:r>
              <a:rPr lang="en-US" sz="3600" dirty="0" smtClean="0">
                <a:solidFill>
                  <a:schemeClr val="bg1">
                    <a:lumMod val="50000"/>
                  </a:schemeClr>
                </a:solidFill>
              </a:rPr>
              <a:t> use, will push 50% of global organizations</a:t>
            </a:r>
          </a:p>
          <a:p>
            <a:r>
              <a:rPr lang="en-US" sz="3600" dirty="0" smtClean="0">
                <a:solidFill>
                  <a:schemeClr val="bg1">
                    <a:lumMod val="50000"/>
                  </a:schemeClr>
                </a:solidFill>
              </a:rPr>
              <a:t>to require “AI-free skills assessments.”</a:t>
            </a:r>
          </a:p>
          <a:p>
            <a:endParaRPr lang="en-US" sz="3600" dirty="0">
              <a:solidFill>
                <a:schemeClr val="bg1">
                  <a:lumMod val="50000"/>
                </a:schemeClr>
              </a:solidFill>
            </a:endParaRPr>
          </a:p>
          <a:p>
            <a:r>
              <a:rPr lang="en-US" sz="3600" dirty="0" smtClean="0">
                <a:solidFill>
                  <a:schemeClr val="bg1">
                    <a:lumMod val="50000"/>
                  </a:schemeClr>
                </a:solidFill>
              </a:rPr>
              <a:t>As automation accelerates, the ability to think independently and creatively will become both increasingly rare – and increasingly valuable.</a:t>
            </a:r>
            <a:endParaRPr lang="en-US" sz="3600" dirty="0">
              <a:solidFill>
                <a:schemeClr val="bg1">
                  <a:lumMod val="50000"/>
                </a:schemeClr>
              </a:solidFill>
            </a:endParaRPr>
          </a:p>
        </p:txBody>
      </p:sp>
      <p:sp>
        <p:nvSpPr>
          <p:cNvPr id="8" name="TextBox 7"/>
          <p:cNvSpPr txBox="1"/>
          <p:nvPr/>
        </p:nvSpPr>
        <p:spPr>
          <a:xfrm>
            <a:off x="457200" y="6172200"/>
            <a:ext cx="1841145" cy="369332"/>
          </a:xfrm>
          <a:prstGeom prst="rect">
            <a:avLst/>
          </a:prstGeom>
          <a:noFill/>
        </p:spPr>
        <p:txBody>
          <a:bodyPr wrap="none" rtlCol="0">
            <a:spAutoFit/>
          </a:bodyPr>
          <a:lstStyle/>
          <a:p>
            <a:r>
              <a:rPr lang="en-US" dirty="0" smtClean="0"/>
              <a:t>Source - </a:t>
            </a:r>
            <a:r>
              <a:rPr lang="en-US" dirty="0" err="1" smtClean="0"/>
              <a:t>Gartners</a:t>
            </a:r>
            <a:endParaRPr lang="en-US" dirty="0"/>
          </a:p>
        </p:txBody>
      </p:sp>
      <p:sp>
        <p:nvSpPr>
          <p:cNvPr id="2" name="TextBox 1"/>
          <p:cNvSpPr txBox="1"/>
          <p:nvPr/>
        </p:nvSpPr>
        <p:spPr>
          <a:xfrm>
            <a:off x="220980" y="0"/>
            <a:ext cx="7370800" cy="923330"/>
          </a:xfrm>
          <a:prstGeom prst="rect">
            <a:avLst/>
          </a:prstGeom>
          <a:noFill/>
        </p:spPr>
        <p:txBody>
          <a:bodyPr wrap="none" rtlCol="0">
            <a:spAutoFit/>
          </a:bodyPr>
          <a:lstStyle/>
          <a:p>
            <a:r>
              <a:rPr lang="en-US" sz="5400" dirty="0" smtClean="0">
                <a:solidFill>
                  <a:srgbClr val="00B0F0"/>
                </a:solidFill>
              </a:rPr>
              <a:t>A Surge of Lazy Thinking </a:t>
            </a:r>
            <a:endParaRPr lang="en-US" sz="5400" dirty="0">
              <a:solidFill>
                <a:srgbClr val="00B0F0"/>
              </a:solidFill>
            </a:endParaRPr>
          </a:p>
        </p:txBody>
      </p:sp>
    </p:spTree>
    <p:extLst>
      <p:ext uri="{BB962C8B-B14F-4D97-AF65-F5344CB8AC3E}">
        <p14:creationId xmlns:p14="http://schemas.microsoft.com/office/powerpoint/2010/main" val="174985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76200"/>
            <a:ext cx="11734800" cy="6740307"/>
          </a:xfrm>
          <a:prstGeom prst="rect">
            <a:avLst/>
          </a:prstGeom>
        </p:spPr>
        <p:txBody>
          <a:bodyPr wrap="square">
            <a:spAutoFit/>
          </a:bodyPr>
          <a:lstStyle/>
          <a:p>
            <a:pPr algn="ctr"/>
            <a:r>
              <a:rPr lang="en-US" sz="3600" b="1" dirty="0" smtClean="0">
                <a:solidFill>
                  <a:srgbClr val="00B0F0"/>
                </a:solidFill>
              </a:rPr>
              <a:t>FIVE LEADERSHIP </a:t>
            </a:r>
            <a:r>
              <a:rPr lang="en-US" sz="3600" b="1" dirty="0">
                <a:solidFill>
                  <a:srgbClr val="00B0F0"/>
                </a:solidFill>
              </a:rPr>
              <a:t>MOVES TO FUTURE-PROOF YOUR </a:t>
            </a:r>
            <a:r>
              <a:rPr lang="en-US" sz="3600" b="1" dirty="0" smtClean="0">
                <a:solidFill>
                  <a:srgbClr val="00B0F0"/>
                </a:solidFill>
              </a:rPr>
              <a:t>WORKFORCE</a:t>
            </a:r>
          </a:p>
          <a:p>
            <a:r>
              <a:rPr lang="en-US" sz="2400" b="1" dirty="0" smtClean="0"/>
              <a:t>1</a:t>
            </a:r>
            <a:r>
              <a:rPr lang="en-US" sz="2400" b="1" dirty="0"/>
              <a:t>. Build a Culture of Continuous Learning</a:t>
            </a:r>
          </a:p>
          <a:p>
            <a:r>
              <a:rPr lang="en-US" sz="2400" dirty="0"/>
              <a:t>A team that continuously reskills and </a:t>
            </a:r>
            <a:r>
              <a:rPr lang="en-US" sz="2400" dirty="0" smtClean="0"/>
              <a:t>upskills </a:t>
            </a:r>
            <a:r>
              <a:rPr lang="en-US" sz="2400" dirty="0"/>
              <a:t>and stays competitive even as roles evolve</a:t>
            </a:r>
            <a:r>
              <a:rPr lang="en-US" sz="2400" dirty="0" smtClean="0"/>
              <a:t>.</a:t>
            </a:r>
          </a:p>
          <a:p>
            <a:endParaRPr lang="en-US" sz="2400" dirty="0"/>
          </a:p>
          <a:p>
            <a:r>
              <a:rPr lang="en-US" sz="2400" b="1" dirty="0"/>
              <a:t>2. Adopt a Skills-First Talent Strategy</a:t>
            </a:r>
          </a:p>
          <a:p>
            <a:r>
              <a:rPr lang="en-US" sz="2400" dirty="0"/>
              <a:t>A more agile workforce that can pivot quickly as strategy and technology evolve</a:t>
            </a:r>
            <a:r>
              <a:rPr lang="en-US" sz="2400" dirty="0" smtClean="0"/>
              <a:t>.</a:t>
            </a:r>
          </a:p>
          <a:p>
            <a:endParaRPr lang="en-US" sz="2400" dirty="0"/>
          </a:p>
          <a:p>
            <a:r>
              <a:rPr lang="en-US" sz="2400" b="1" dirty="0"/>
              <a:t>3. Strengthen Leadership Communication &amp; Transparency</a:t>
            </a:r>
          </a:p>
          <a:p>
            <a:r>
              <a:rPr lang="en-US" sz="2400" dirty="0"/>
              <a:t>A workforce that feels aligned, informed, and confident navigating uncertainty</a:t>
            </a:r>
            <a:r>
              <a:rPr lang="en-US" sz="2400" dirty="0" smtClean="0"/>
              <a:t>.</a:t>
            </a:r>
          </a:p>
          <a:p>
            <a:endParaRPr lang="en-US" sz="2400" dirty="0"/>
          </a:p>
          <a:p>
            <a:r>
              <a:rPr lang="en-US" sz="2400" b="1" dirty="0"/>
              <a:t>4. Design for Flexibility and Employee Well-Being</a:t>
            </a:r>
          </a:p>
          <a:p>
            <a:r>
              <a:rPr lang="en-US" sz="2400" dirty="0"/>
              <a:t>Employees who feel supported stay longer and bring more discretionary effort to their work</a:t>
            </a:r>
            <a:r>
              <a:rPr lang="en-US" sz="2400" dirty="0" smtClean="0"/>
              <a:t>.</a:t>
            </a:r>
          </a:p>
          <a:p>
            <a:endParaRPr lang="en-US" sz="2400" dirty="0"/>
          </a:p>
          <a:p>
            <a:r>
              <a:rPr lang="en-US" sz="2400" b="1" dirty="0"/>
              <a:t>5. Embrace Technology &amp; Human-Centered Innovation</a:t>
            </a:r>
          </a:p>
          <a:p>
            <a:r>
              <a:rPr lang="en-US" sz="2400" dirty="0"/>
              <a:t>Teams are </a:t>
            </a:r>
            <a:r>
              <a:rPr lang="en-US" sz="2400" dirty="0" smtClean="0"/>
              <a:t>empowered, </a:t>
            </a:r>
            <a:r>
              <a:rPr lang="en-US" sz="2400" dirty="0"/>
              <a:t>not </a:t>
            </a:r>
            <a:r>
              <a:rPr lang="en-US" sz="2400" dirty="0" smtClean="0"/>
              <a:t>threatened </a:t>
            </a:r>
            <a:r>
              <a:rPr lang="en-US" sz="2400" dirty="0"/>
              <a:t>by technology, and the business gains efficiency and advantage.</a:t>
            </a:r>
          </a:p>
        </p:txBody>
      </p:sp>
    </p:spTree>
    <p:extLst>
      <p:ext uri="{BB962C8B-B14F-4D97-AF65-F5344CB8AC3E}">
        <p14:creationId xmlns:p14="http://schemas.microsoft.com/office/powerpoint/2010/main" val="100611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
        <p:nvSpPr>
          <p:cNvPr id="2" name="Rectangle 1"/>
          <p:cNvSpPr/>
          <p:nvPr/>
        </p:nvSpPr>
        <p:spPr>
          <a:xfrm>
            <a:off x="147955" y="457200"/>
            <a:ext cx="6934200" cy="6617196"/>
          </a:xfrm>
          <a:prstGeom prst="rect">
            <a:avLst/>
          </a:prstGeom>
        </p:spPr>
        <p:txBody>
          <a:bodyPr wrap="square">
            <a:spAutoFit/>
          </a:bodyPr>
          <a:lstStyle/>
          <a:p>
            <a:r>
              <a:rPr lang="en-US" sz="4400" dirty="0" smtClean="0">
                <a:solidFill>
                  <a:schemeClr val="bg1">
                    <a:lumMod val="50000"/>
                  </a:schemeClr>
                </a:solidFill>
              </a:rPr>
              <a:t>“The </a:t>
            </a:r>
            <a:r>
              <a:rPr lang="en-US" sz="4400" dirty="0">
                <a:solidFill>
                  <a:schemeClr val="bg1">
                    <a:lumMod val="50000"/>
                  </a:schemeClr>
                </a:solidFill>
              </a:rPr>
              <a:t>most in-demand skill that people are looking for right now are </a:t>
            </a:r>
            <a:r>
              <a:rPr lang="en-US" sz="4800" dirty="0">
                <a:solidFill>
                  <a:schemeClr val="bg1">
                    <a:lumMod val="50000"/>
                  </a:schemeClr>
                </a:solidFill>
              </a:rPr>
              <a:t>people skills</a:t>
            </a:r>
            <a:r>
              <a:rPr lang="en-US" sz="4400" dirty="0">
                <a:solidFill>
                  <a:schemeClr val="bg1">
                    <a:lumMod val="50000"/>
                  </a:schemeClr>
                </a:solidFill>
              </a:rPr>
              <a:t>, </a:t>
            </a:r>
            <a:r>
              <a:rPr lang="en-US" sz="4800" dirty="0">
                <a:solidFill>
                  <a:schemeClr val="bg1">
                    <a:lumMod val="50000"/>
                  </a:schemeClr>
                </a:solidFill>
              </a:rPr>
              <a:t>human skills, </a:t>
            </a:r>
            <a:r>
              <a:rPr lang="en-US" sz="5400" dirty="0">
                <a:solidFill>
                  <a:schemeClr val="bg1">
                    <a:lumMod val="50000"/>
                  </a:schemeClr>
                </a:solidFill>
              </a:rPr>
              <a:t>communication, collaboration, compassion, empathy</a:t>
            </a:r>
            <a:r>
              <a:rPr lang="en-US" sz="5400" dirty="0" smtClean="0">
                <a:solidFill>
                  <a:schemeClr val="bg1">
                    <a:lumMod val="50000"/>
                  </a:schemeClr>
                </a:solidFill>
              </a:rPr>
              <a:t>.”</a:t>
            </a:r>
            <a:r>
              <a:rPr lang="en-US" sz="5400" dirty="0">
                <a:solidFill>
                  <a:schemeClr val="bg1">
                    <a:lumMod val="50000"/>
                  </a:schemeClr>
                </a:solidFill>
              </a:rPr>
              <a:t> </a:t>
            </a:r>
            <a:r>
              <a:rPr lang="en-US" sz="2400" dirty="0">
                <a:solidFill>
                  <a:schemeClr val="bg1">
                    <a:lumMod val="50000"/>
                  </a:schemeClr>
                </a:solidFill>
              </a:rPr>
              <a:t>Ryan </a:t>
            </a:r>
            <a:r>
              <a:rPr lang="en-US" sz="2400" dirty="0" err="1">
                <a:solidFill>
                  <a:schemeClr val="bg1">
                    <a:lumMod val="50000"/>
                  </a:schemeClr>
                </a:solidFill>
              </a:rPr>
              <a:t>Roslansky</a:t>
            </a:r>
            <a:r>
              <a:rPr lang="en-US" sz="2400" dirty="0">
                <a:solidFill>
                  <a:schemeClr val="bg1">
                    <a:lumMod val="50000"/>
                  </a:schemeClr>
                </a:solidFill>
              </a:rPr>
              <a:t>, CEO, LinkedIn</a:t>
            </a:r>
          </a:p>
          <a:p>
            <a:endParaRPr lang="en-US" sz="5400" dirty="0">
              <a:solidFill>
                <a:schemeClr val="bg1">
                  <a:lumMod val="50000"/>
                </a:schemeClr>
              </a:solidFill>
            </a:endParaRPr>
          </a:p>
        </p:txBody>
      </p:sp>
      <p:sp>
        <p:nvSpPr>
          <p:cNvPr id="3" name="AutoShape 2" descr="Microsoft's LinkedIn Chief Roslansky t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C:\Users\Sandra.Meg\AppData\Local\Microsoft\Windows\INetCache\Content.MSO\A2CE42D1.tmp"/>
          <p:cNvPicPr/>
          <p:nvPr/>
        </p:nvPicPr>
        <p:blipFill>
          <a:blip r:embed="rId3">
            <a:extLst>
              <a:ext uri="{28A0092B-C50C-407E-A947-70E740481C1C}">
                <a14:useLocalDpi xmlns:a14="http://schemas.microsoft.com/office/drawing/2010/main" val="0"/>
              </a:ext>
            </a:extLst>
          </a:blip>
          <a:srcRect/>
          <a:stretch>
            <a:fillRect/>
          </a:stretch>
        </p:blipFill>
        <p:spPr bwMode="auto">
          <a:xfrm>
            <a:off x="6736080" y="1143000"/>
            <a:ext cx="5486400" cy="3807250"/>
          </a:xfrm>
          <a:prstGeom prst="rect">
            <a:avLst/>
          </a:prstGeom>
          <a:noFill/>
          <a:ln>
            <a:noFill/>
          </a:ln>
        </p:spPr>
      </p:pic>
    </p:spTree>
    <p:extLst>
      <p:ext uri="{BB962C8B-B14F-4D97-AF65-F5344CB8AC3E}">
        <p14:creationId xmlns:p14="http://schemas.microsoft.com/office/powerpoint/2010/main" val="10257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 y="304800"/>
            <a:ext cx="12344400" cy="838200"/>
          </a:xfrm>
        </p:spPr>
        <p:txBody>
          <a:bodyPr>
            <a:normAutofit fontScale="32500" lnSpcReduction="20000"/>
          </a:bodyPr>
          <a:lstStyle/>
          <a:p>
            <a:pPr marL="45720" indent="0">
              <a:buNone/>
            </a:pPr>
            <a:r>
              <a:rPr lang="en-US" sz="21600" dirty="0" smtClean="0">
                <a:solidFill>
                  <a:srgbClr val="00B0F0"/>
                </a:solidFill>
              </a:rPr>
              <a:t>Labour Market Trends</a:t>
            </a:r>
            <a:endParaRPr lang="en-US" sz="3200" dirty="0" smtClean="0">
              <a:solidFill>
                <a:srgbClr val="00B0F0"/>
              </a:solidFill>
            </a:endParaRPr>
          </a:p>
          <a:p>
            <a:pPr marL="45720" indent="0" algn="ctr">
              <a:buNone/>
            </a:pPr>
            <a:endParaRPr lang="en-US" sz="4800" dirty="0" smtClean="0">
              <a:solidFill>
                <a:srgbClr val="00B0F0"/>
              </a:solidFill>
            </a:endParaRPr>
          </a:p>
          <a:p>
            <a:endParaRPr lang="en-US" dirty="0"/>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5486400" cy="3853543"/>
          </a:xfrm>
          <a:prstGeom prst="rect">
            <a:avLst/>
          </a:prstGeom>
        </p:spPr>
      </p:pic>
      <p:sp>
        <p:nvSpPr>
          <p:cNvPr id="2" name="TextBox 1"/>
          <p:cNvSpPr txBox="1"/>
          <p:nvPr/>
        </p:nvSpPr>
        <p:spPr>
          <a:xfrm>
            <a:off x="5516137" y="1261347"/>
            <a:ext cx="6553200" cy="4801314"/>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chemeClr val="bg1">
                    <a:lumMod val="50000"/>
                  </a:schemeClr>
                </a:solidFill>
              </a:rPr>
              <a:t>Where We Stand in 2025: The Canadian Picture</a:t>
            </a:r>
          </a:p>
          <a:p>
            <a:pPr marL="457200" indent="-457200">
              <a:buFont typeface="Wingdings" panose="05000000000000000000" pitchFamily="2" charset="2"/>
              <a:buChar char="Ø"/>
            </a:pPr>
            <a:r>
              <a:rPr lang="en-US" sz="2800" dirty="0">
                <a:solidFill>
                  <a:schemeClr val="bg1">
                    <a:lumMod val="50000"/>
                  </a:schemeClr>
                </a:solidFill>
              </a:rPr>
              <a:t>Global Forces Rewriting the Workforce </a:t>
            </a:r>
          </a:p>
          <a:p>
            <a:pPr marL="457200" indent="-457200">
              <a:buFont typeface="Wingdings" panose="05000000000000000000" pitchFamily="2" charset="2"/>
              <a:buChar char="Ø"/>
            </a:pPr>
            <a:r>
              <a:rPr lang="en-US" sz="2800" dirty="0">
                <a:solidFill>
                  <a:schemeClr val="bg1">
                    <a:lumMod val="50000"/>
                  </a:schemeClr>
                </a:solidFill>
              </a:rPr>
              <a:t>The Wage and Vacancy Equation</a:t>
            </a:r>
          </a:p>
          <a:p>
            <a:pPr marL="457200" indent="-457200">
              <a:buFont typeface="Wingdings" panose="05000000000000000000" pitchFamily="2" charset="2"/>
              <a:buChar char="Ø"/>
            </a:pPr>
            <a:r>
              <a:rPr lang="en-US" sz="2800" dirty="0">
                <a:solidFill>
                  <a:schemeClr val="bg1">
                    <a:lumMod val="50000"/>
                  </a:schemeClr>
                </a:solidFill>
              </a:rPr>
              <a:t>Resilient but Slowing Labour Markets</a:t>
            </a:r>
          </a:p>
          <a:p>
            <a:pPr marL="457200" indent="-457200">
              <a:buFont typeface="Wingdings" panose="05000000000000000000" pitchFamily="2" charset="2"/>
              <a:buChar char="Ø"/>
            </a:pPr>
            <a:r>
              <a:rPr lang="en-US" sz="2800" dirty="0">
                <a:solidFill>
                  <a:schemeClr val="bg1">
                    <a:lumMod val="50000"/>
                  </a:schemeClr>
                </a:solidFill>
              </a:rPr>
              <a:t>Focus on Workforce Quality over Quantity</a:t>
            </a:r>
          </a:p>
          <a:p>
            <a:pPr marL="457200" indent="-457200">
              <a:buFont typeface="Wingdings" panose="05000000000000000000" pitchFamily="2" charset="2"/>
              <a:buChar char="Ø"/>
            </a:pPr>
            <a:r>
              <a:rPr lang="en-US" sz="2800" dirty="0">
                <a:solidFill>
                  <a:schemeClr val="bg1">
                    <a:lumMod val="50000"/>
                  </a:schemeClr>
                </a:solidFill>
              </a:rPr>
              <a:t>Shifting Skill Demands</a:t>
            </a:r>
          </a:p>
          <a:p>
            <a:pPr marL="457200" indent="-457200">
              <a:buFont typeface="Wingdings" panose="05000000000000000000" pitchFamily="2" charset="2"/>
              <a:buChar char="Ø"/>
            </a:pPr>
            <a:r>
              <a:rPr lang="en-US" sz="2800" dirty="0" smtClean="0">
                <a:solidFill>
                  <a:schemeClr val="bg1">
                    <a:lumMod val="50000"/>
                  </a:schemeClr>
                </a:solidFill>
              </a:rPr>
              <a:t>Experience </a:t>
            </a:r>
            <a:r>
              <a:rPr lang="en-US" sz="2800" dirty="0">
                <a:solidFill>
                  <a:schemeClr val="bg1">
                    <a:lumMod val="50000"/>
                  </a:schemeClr>
                </a:solidFill>
              </a:rPr>
              <a:t>Gap</a:t>
            </a:r>
          </a:p>
          <a:p>
            <a:endParaRPr lang="en-US" b="1" dirty="0" smtClean="0"/>
          </a:p>
          <a:p>
            <a:endParaRPr lang="en-US" b="1" dirty="0"/>
          </a:p>
          <a:p>
            <a:endParaRPr lang="en-US" dirty="0"/>
          </a:p>
        </p:txBody>
      </p:sp>
    </p:spTree>
    <p:extLst>
      <p:ext uri="{BB962C8B-B14F-4D97-AF65-F5344CB8AC3E}">
        <p14:creationId xmlns:p14="http://schemas.microsoft.com/office/powerpoint/2010/main" val="423018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4" y="-192875"/>
            <a:ext cx="10698480" cy="1233424"/>
          </a:xfrm>
        </p:spPr>
        <p:txBody>
          <a:bodyPr>
            <a:noAutofit/>
          </a:bodyPr>
          <a:lstStyle/>
          <a:p>
            <a:r>
              <a:rPr sz="5400" dirty="0">
                <a:solidFill>
                  <a:srgbClr val="00B0F0"/>
                </a:solidFill>
              </a:rPr>
              <a:t>Where We Stand in </a:t>
            </a:r>
            <a:r>
              <a:rPr sz="5400" dirty="0" smtClean="0">
                <a:solidFill>
                  <a:srgbClr val="00B0F0"/>
                </a:solidFill>
              </a:rPr>
              <a:t>2025 </a:t>
            </a:r>
            <a:endParaRPr sz="5400" dirty="0">
              <a:solidFill>
                <a:srgbClr val="00B0F0"/>
              </a:solidFill>
            </a:endParaRPr>
          </a:p>
        </p:txBody>
      </p:sp>
      <p:sp>
        <p:nvSpPr>
          <p:cNvPr id="3" name="Content Placeholder 2"/>
          <p:cNvSpPr>
            <a:spLocks noGrp="1"/>
          </p:cNvSpPr>
          <p:nvPr>
            <p:ph idx="1"/>
          </p:nvPr>
        </p:nvSpPr>
        <p:spPr>
          <a:xfrm>
            <a:off x="126381" y="1295400"/>
            <a:ext cx="10622280" cy="4127627"/>
          </a:xfrm>
        </p:spPr>
        <p:txBody>
          <a:bodyPr>
            <a:noAutofit/>
          </a:bodyPr>
          <a:lstStyle/>
          <a:p>
            <a:pPr>
              <a:buFont typeface="Wingdings" panose="05000000000000000000" pitchFamily="2" charset="2"/>
              <a:buChar char="Ø"/>
            </a:pPr>
            <a:r>
              <a:rPr lang="en-US" sz="4400" dirty="0" smtClean="0">
                <a:solidFill>
                  <a:schemeClr val="bg1">
                    <a:lumMod val="50000"/>
                  </a:schemeClr>
                </a:solidFill>
              </a:rPr>
              <a:t> </a:t>
            </a:r>
            <a:r>
              <a:rPr sz="4400" dirty="0" smtClean="0">
                <a:solidFill>
                  <a:schemeClr val="bg1">
                    <a:lumMod val="50000"/>
                  </a:schemeClr>
                </a:solidFill>
              </a:rPr>
              <a:t>Unemployment </a:t>
            </a:r>
            <a:r>
              <a:rPr sz="4400" dirty="0">
                <a:solidFill>
                  <a:schemeClr val="bg1">
                    <a:lumMod val="50000"/>
                  </a:schemeClr>
                </a:solidFill>
              </a:rPr>
              <a:t>6.9% (Oct 2025)</a:t>
            </a:r>
          </a:p>
          <a:p>
            <a:pPr>
              <a:buFont typeface="Wingdings" panose="05000000000000000000" pitchFamily="2" charset="2"/>
              <a:buChar char="Ø"/>
            </a:pPr>
            <a:r>
              <a:rPr lang="en-US" sz="4400" dirty="0" smtClean="0">
                <a:solidFill>
                  <a:schemeClr val="bg1">
                    <a:lumMod val="50000"/>
                  </a:schemeClr>
                </a:solidFill>
              </a:rPr>
              <a:t> </a:t>
            </a:r>
            <a:r>
              <a:rPr sz="4400" dirty="0" smtClean="0">
                <a:solidFill>
                  <a:schemeClr val="bg1">
                    <a:lumMod val="50000"/>
                  </a:schemeClr>
                </a:solidFill>
              </a:rPr>
              <a:t>67k </a:t>
            </a:r>
            <a:r>
              <a:rPr sz="4400" dirty="0">
                <a:solidFill>
                  <a:schemeClr val="bg1">
                    <a:lumMod val="50000"/>
                  </a:schemeClr>
                </a:solidFill>
              </a:rPr>
              <a:t>jobs added (mostly part-time)</a:t>
            </a:r>
          </a:p>
          <a:p>
            <a:pPr>
              <a:buFont typeface="Wingdings" panose="05000000000000000000" pitchFamily="2" charset="2"/>
              <a:buChar char="Ø"/>
            </a:pPr>
            <a:r>
              <a:rPr lang="en-US" sz="4400" dirty="0" smtClean="0">
                <a:solidFill>
                  <a:schemeClr val="bg1">
                    <a:lumMod val="50000"/>
                  </a:schemeClr>
                </a:solidFill>
              </a:rPr>
              <a:t> </a:t>
            </a:r>
            <a:r>
              <a:rPr sz="4400" dirty="0" smtClean="0">
                <a:solidFill>
                  <a:schemeClr val="bg1">
                    <a:lumMod val="50000"/>
                  </a:schemeClr>
                </a:solidFill>
              </a:rPr>
              <a:t>Youth </a:t>
            </a:r>
            <a:r>
              <a:rPr sz="4400" dirty="0">
                <a:solidFill>
                  <a:schemeClr val="bg1">
                    <a:lumMod val="50000"/>
                  </a:schemeClr>
                </a:solidFill>
              </a:rPr>
              <a:t>unemployment: 14.5%</a:t>
            </a:r>
          </a:p>
          <a:p>
            <a:pPr>
              <a:buFont typeface="Wingdings" panose="05000000000000000000" pitchFamily="2" charset="2"/>
              <a:buChar char="Ø"/>
            </a:pPr>
            <a:r>
              <a:rPr lang="en-US" sz="4400" dirty="0" smtClean="0">
                <a:solidFill>
                  <a:schemeClr val="bg1">
                    <a:lumMod val="50000"/>
                  </a:schemeClr>
                </a:solidFill>
              </a:rPr>
              <a:t> </a:t>
            </a:r>
            <a:r>
              <a:rPr sz="4400" dirty="0" smtClean="0">
                <a:solidFill>
                  <a:schemeClr val="bg1">
                    <a:lumMod val="50000"/>
                  </a:schemeClr>
                </a:solidFill>
              </a:rPr>
              <a:t>Wages</a:t>
            </a:r>
            <a:r>
              <a:rPr lang="en-US" sz="4400" dirty="0" smtClean="0">
                <a:solidFill>
                  <a:schemeClr val="bg1">
                    <a:lumMod val="50000"/>
                  </a:schemeClr>
                </a:solidFill>
              </a:rPr>
              <a:t> </a:t>
            </a:r>
            <a:r>
              <a:rPr sz="4400" dirty="0" smtClean="0">
                <a:solidFill>
                  <a:schemeClr val="bg1">
                    <a:lumMod val="50000"/>
                  </a:schemeClr>
                </a:solidFill>
              </a:rPr>
              <a:t>+</a:t>
            </a:r>
            <a:r>
              <a:rPr lang="en-US" sz="4400" dirty="0" smtClean="0">
                <a:solidFill>
                  <a:schemeClr val="bg1">
                    <a:lumMod val="50000"/>
                  </a:schemeClr>
                </a:solidFill>
              </a:rPr>
              <a:t> </a:t>
            </a:r>
            <a:r>
              <a:rPr lang="en-US" sz="4400" dirty="0">
                <a:solidFill>
                  <a:schemeClr val="bg1">
                    <a:lumMod val="50000"/>
                  </a:schemeClr>
                </a:solidFill>
              </a:rPr>
              <a:t>2.5 - </a:t>
            </a:r>
            <a:r>
              <a:rPr sz="4400" dirty="0">
                <a:solidFill>
                  <a:schemeClr val="bg1">
                    <a:lumMod val="50000"/>
                  </a:schemeClr>
                </a:solidFill>
              </a:rPr>
              <a:t>4% y/y</a:t>
            </a:r>
          </a:p>
          <a:p>
            <a:pPr>
              <a:buFont typeface="Wingdings" panose="05000000000000000000" pitchFamily="2" charset="2"/>
              <a:buChar char="Ø"/>
            </a:pPr>
            <a:r>
              <a:rPr lang="en-US" sz="4400" dirty="0" smtClean="0">
                <a:solidFill>
                  <a:schemeClr val="bg1">
                    <a:lumMod val="50000"/>
                  </a:schemeClr>
                </a:solidFill>
              </a:rPr>
              <a:t> </a:t>
            </a:r>
            <a:r>
              <a:rPr sz="4400" dirty="0" smtClean="0">
                <a:solidFill>
                  <a:schemeClr val="bg1">
                    <a:lumMod val="50000"/>
                  </a:schemeClr>
                </a:solidFill>
              </a:rPr>
              <a:t>Insight</a:t>
            </a:r>
            <a:r>
              <a:rPr sz="4400" dirty="0">
                <a:solidFill>
                  <a:schemeClr val="bg1">
                    <a:lumMod val="50000"/>
                  </a:schemeClr>
                </a:solidFill>
              </a:rPr>
              <a:t>: Rebalancing market, widening skills </a:t>
            </a:r>
            <a:r>
              <a:rPr sz="4400" dirty="0" smtClean="0">
                <a:solidFill>
                  <a:schemeClr val="bg1">
                    <a:lumMod val="50000"/>
                  </a:schemeClr>
                </a:solidFill>
              </a:rPr>
              <a:t>gap</a:t>
            </a:r>
            <a:endParaRPr sz="4400" dirty="0">
              <a:solidFill>
                <a:schemeClr val="bg1">
                  <a:lumMod val="50000"/>
                </a:schemeClr>
              </a:solidFill>
            </a:endParaRPr>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spTree>
    <p:extLst>
      <p:ext uri="{BB962C8B-B14F-4D97-AF65-F5344CB8AC3E}">
        <p14:creationId xmlns:p14="http://schemas.microsoft.com/office/powerpoint/2010/main" val="16253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76"/>
            <a:ext cx="12344400" cy="838200"/>
          </a:xfrm>
        </p:spPr>
        <p:txBody>
          <a:bodyPr>
            <a:normAutofit fontScale="32500" lnSpcReduction="20000"/>
          </a:bodyPr>
          <a:lstStyle/>
          <a:p>
            <a:pPr marL="45720" indent="0">
              <a:buNone/>
            </a:pPr>
            <a:r>
              <a:rPr lang="en-US" sz="14400" dirty="0" smtClean="0">
                <a:solidFill>
                  <a:srgbClr val="00B0F0"/>
                </a:solidFill>
              </a:rPr>
              <a:t>2025 – The Canadian Picture Comparative </a:t>
            </a:r>
          </a:p>
          <a:p>
            <a:pPr marL="45720" indent="0" algn="ctr">
              <a:buNone/>
            </a:pPr>
            <a:endParaRPr lang="en-US" sz="4800" dirty="0" smtClean="0">
              <a:solidFill>
                <a:srgbClr val="00B0F0"/>
              </a:solidFill>
            </a:endParaRPr>
          </a:p>
          <a:p>
            <a:endParaRPr lang="en-US" dirty="0"/>
          </a:p>
        </p:txBody>
      </p:sp>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07880" y="4950250"/>
            <a:ext cx="2286000" cy="19407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38200"/>
            <a:ext cx="7821116" cy="5515745"/>
          </a:xfrm>
          <a:prstGeom prst="rect">
            <a:avLst/>
          </a:prstGeom>
        </p:spPr>
      </p:pic>
      <p:sp>
        <p:nvSpPr>
          <p:cNvPr id="7" name="TextBox 6"/>
          <p:cNvSpPr txBox="1"/>
          <p:nvPr/>
        </p:nvSpPr>
        <p:spPr>
          <a:xfrm>
            <a:off x="8278316" y="2590800"/>
            <a:ext cx="3366542" cy="1569660"/>
          </a:xfrm>
          <a:prstGeom prst="rect">
            <a:avLst/>
          </a:prstGeom>
          <a:noFill/>
        </p:spPr>
        <p:txBody>
          <a:bodyPr wrap="square" rtlCol="0">
            <a:spAutoFit/>
          </a:bodyPr>
          <a:lstStyle/>
          <a:p>
            <a:r>
              <a:rPr lang="en-US" sz="3200" dirty="0" smtClean="0">
                <a:solidFill>
                  <a:srgbClr val="00B0F0"/>
                </a:solidFill>
              </a:rPr>
              <a:t>6.9% CAN October</a:t>
            </a:r>
          </a:p>
          <a:p>
            <a:r>
              <a:rPr lang="en-US" sz="3200" dirty="0" smtClean="0">
                <a:solidFill>
                  <a:srgbClr val="00B0F0"/>
                </a:solidFill>
              </a:rPr>
              <a:t>5%  OECD October</a:t>
            </a:r>
          </a:p>
          <a:p>
            <a:r>
              <a:rPr lang="en-US" sz="3200" dirty="0" smtClean="0">
                <a:solidFill>
                  <a:srgbClr val="00B0F0"/>
                </a:solidFill>
              </a:rPr>
              <a:t>4.3% US     August</a:t>
            </a:r>
            <a:endParaRPr lang="en-US" sz="3200" dirty="0">
              <a:solidFill>
                <a:srgbClr val="00B0F0"/>
              </a:solidFill>
            </a:endParaRPr>
          </a:p>
        </p:txBody>
      </p:sp>
    </p:spTree>
    <p:extLst>
      <p:ext uri="{BB962C8B-B14F-4D97-AF65-F5344CB8AC3E}">
        <p14:creationId xmlns:p14="http://schemas.microsoft.com/office/powerpoint/2010/main" val="8155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753600" y="5181600"/>
            <a:ext cx="2286000" cy="1940732"/>
          </a:xfrm>
          <a:prstGeom prst="rect">
            <a:avLst/>
          </a:prstGeom>
        </p:spPr>
      </p:pic>
      <p:pic>
        <p:nvPicPr>
          <p:cNvPr id="2" name="Picture 1"/>
          <p:cNvPicPr>
            <a:picLocks noChangeAspect="1"/>
          </p:cNvPicPr>
          <p:nvPr/>
        </p:nvPicPr>
        <p:blipFill>
          <a:blip r:embed="rId3"/>
          <a:stretch>
            <a:fillRect/>
          </a:stretch>
        </p:blipFill>
        <p:spPr>
          <a:xfrm>
            <a:off x="0" y="0"/>
            <a:ext cx="10668000" cy="5690990"/>
          </a:xfrm>
          <a:prstGeom prst="rect">
            <a:avLst/>
          </a:prstGeom>
        </p:spPr>
      </p:pic>
    </p:spTree>
    <p:extLst>
      <p:ext uri="{BB962C8B-B14F-4D97-AF65-F5344CB8AC3E}">
        <p14:creationId xmlns:p14="http://schemas.microsoft.com/office/powerpoint/2010/main" val="244010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5144630" cy="544725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209" y="172844"/>
            <a:ext cx="7015791" cy="5466455"/>
          </a:xfrm>
          <a:prstGeom prst="rect">
            <a:avLst/>
          </a:prstGeom>
        </p:spPr>
      </p:pic>
      <p:sp>
        <p:nvSpPr>
          <p:cNvPr id="11" name="Left Arrow 10"/>
          <p:cNvSpPr/>
          <p:nvPr/>
        </p:nvSpPr>
        <p:spPr>
          <a:xfrm>
            <a:off x="9906000" y="16002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058400" y="5943600"/>
            <a:ext cx="1919436" cy="369332"/>
          </a:xfrm>
          <a:prstGeom prst="rect">
            <a:avLst/>
          </a:prstGeom>
          <a:noFill/>
        </p:spPr>
        <p:txBody>
          <a:bodyPr wrap="none" rtlCol="0">
            <a:spAutoFit/>
          </a:bodyPr>
          <a:lstStyle/>
          <a:p>
            <a:r>
              <a:rPr lang="en-US" dirty="0" smtClean="0"/>
              <a:t>OECD March 2025</a:t>
            </a:r>
            <a:endParaRPr lang="en-US" dirty="0"/>
          </a:p>
        </p:txBody>
      </p:sp>
    </p:spTree>
    <p:extLst>
      <p:ext uri="{BB962C8B-B14F-4D97-AF65-F5344CB8AC3E}">
        <p14:creationId xmlns:p14="http://schemas.microsoft.com/office/powerpoint/2010/main" val="360673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2109</TotalTime>
  <Words>953</Words>
  <Application>Microsoft Office PowerPoint</Application>
  <PresentationFormat>Widescreen</PresentationFormat>
  <Paragraphs>144</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Corbel</vt:lpstr>
      <vt:lpstr>Euphemia</vt:lpstr>
      <vt:lpstr>Times New Roman</vt:lpstr>
      <vt:lpstr>Wingdings</vt:lpstr>
      <vt:lpstr>Banded Design Blue 16x9</vt:lpstr>
      <vt:lpstr>PowerPoint Presentation</vt:lpstr>
      <vt:lpstr>PowerPoint Presentation</vt:lpstr>
      <vt:lpstr>CURRENT WORKFORCE METRICS</vt:lpstr>
      <vt:lpstr>The Great Workforce Reset</vt:lpstr>
      <vt:lpstr>PowerPoint Presentation</vt:lpstr>
      <vt:lpstr>Where We Stand in 2025 </vt:lpstr>
      <vt:lpstr>PowerPoint Presentation</vt:lpstr>
      <vt:lpstr>PowerPoint Presentation</vt:lpstr>
      <vt:lpstr>PowerPoint Presentation</vt:lpstr>
      <vt:lpstr>PowerPoint Presentation</vt:lpstr>
      <vt:lpstr>PowerPoint Presentation</vt:lpstr>
      <vt:lpstr>PowerPoint Presentation</vt:lpstr>
      <vt:lpstr>Wages &amp; Vacancy Trends</vt:lpstr>
      <vt:lpstr>PowerPoint Presentation</vt:lpstr>
      <vt:lpstr>PowerPoint Presentation</vt:lpstr>
      <vt:lpstr>PowerPoint Presentation</vt:lpstr>
      <vt:lpstr>Global Forces Rewriting the Workforce </vt:lpstr>
      <vt:lpstr>PowerPoint Presentation</vt:lpstr>
      <vt:lpstr>PowerPoint Presentation</vt:lpstr>
      <vt:lpstr>PowerPoint Presentation</vt:lpstr>
      <vt:lpstr>The Skills Disruption</vt:lpstr>
      <vt:lpstr>The Skills Disruption</vt:lpstr>
      <vt:lpstr>The Skills Disruption</vt:lpstr>
      <vt:lpstr>The Skills Disruption</vt:lpstr>
      <vt:lpstr>PowerPoint Presentation</vt:lpstr>
      <vt:lpstr>PowerPoint Presentation</vt:lpstr>
      <vt:lpstr>PowerPoint Presentation</vt:lpstr>
      <vt:lpstr>The Human Capital Tensions </vt:lpstr>
      <vt:lpstr>PowerPoint Presentation</vt:lpstr>
      <vt:lpstr>PowerPoint Presentation</vt:lpstr>
      <vt:lpstr>PowerPoint Presentation</vt:lpstr>
      <vt:lpstr>Persistent Talent Gaps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ICBC  building trust. driving confidence.</dc:title>
  <dc:creator>Sandra Miles (miles.ca)</dc:creator>
  <cp:lastModifiedBy>Sandra Miles</cp:lastModifiedBy>
  <cp:revision>311</cp:revision>
  <cp:lastPrinted>2019-04-03T20:44:32Z</cp:lastPrinted>
  <dcterms:created xsi:type="dcterms:W3CDTF">2019-04-03T03:04:54Z</dcterms:created>
  <dcterms:modified xsi:type="dcterms:W3CDTF">2025-11-18T21:56:37Z</dcterms:modified>
</cp:coreProperties>
</file>