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4" r:id="rId4"/>
  </p:sldMasterIdLst>
  <p:notesMasterIdLst>
    <p:notesMasterId r:id="rId45"/>
  </p:notesMasterIdLst>
  <p:handoutMasterIdLst>
    <p:handoutMasterId r:id="rId46"/>
  </p:handoutMasterIdLst>
  <p:sldIdLst>
    <p:sldId id="267" r:id="rId5"/>
    <p:sldId id="4110" r:id="rId6"/>
    <p:sldId id="4059" r:id="rId7"/>
    <p:sldId id="4106" r:id="rId8"/>
    <p:sldId id="270" r:id="rId9"/>
    <p:sldId id="4108" r:id="rId10"/>
    <p:sldId id="4092" r:id="rId11"/>
    <p:sldId id="4093" r:id="rId12"/>
    <p:sldId id="4094" r:id="rId13"/>
    <p:sldId id="4129" r:id="rId14"/>
    <p:sldId id="4071" r:id="rId15"/>
    <p:sldId id="4095" r:id="rId16"/>
    <p:sldId id="4096" r:id="rId17"/>
    <p:sldId id="4128" r:id="rId18"/>
    <p:sldId id="4098" r:id="rId19"/>
    <p:sldId id="4099" r:id="rId20"/>
    <p:sldId id="4065" r:id="rId21"/>
    <p:sldId id="4062" r:id="rId22"/>
    <p:sldId id="4082" r:id="rId23"/>
    <p:sldId id="4087" r:id="rId24"/>
    <p:sldId id="4089" r:id="rId25"/>
    <p:sldId id="4101" r:id="rId26"/>
    <p:sldId id="4102" r:id="rId27"/>
    <p:sldId id="4118" r:id="rId28"/>
    <p:sldId id="4057" r:id="rId29"/>
    <p:sldId id="4060" r:id="rId30"/>
    <p:sldId id="4064" r:id="rId31"/>
    <p:sldId id="4070" r:id="rId32"/>
    <p:sldId id="4109" r:id="rId33"/>
    <p:sldId id="4103" r:id="rId34"/>
    <p:sldId id="4122" r:id="rId35"/>
    <p:sldId id="4124" r:id="rId36"/>
    <p:sldId id="4090" r:id="rId37"/>
    <p:sldId id="4131" r:id="rId38"/>
    <p:sldId id="4132" r:id="rId39"/>
    <p:sldId id="4133" r:id="rId40"/>
    <p:sldId id="4134" r:id="rId41"/>
    <p:sldId id="4136" r:id="rId42"/>
    <p:sldId id="4135" r:id="rId43"/>
    <p:sldId id="4130" r:id="rId44"/>
  </p:sldIdLst>
  <p:sldSz cx="24384000" cy="13716000"/>
  <p:notesSz cx="7315200" cy="9601200"/>
  <p:defaultTex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B7A0A60-8523-41AF-B052-E078B84A44B3}">
          <p14:sldIdLst>
            <p14:sldId id="267"/>
            <p14:sldId id="4110"/>
            <p14:sldId id="4059"/>
            <p14:sldId id="4106"/>
            <p14:sldId id="270"/>
            <p14:sldId id="4108"/>
            <p14:sldId id="4092"/>
            <p14:sldId id="4093"/>
            <p14:sldId id="4094"/>
            <p14:sldId id="4129"/>
            <p14:sldId id="4071"/>
            <p14:sldId id="4095"/>
            <p14:sldId id="4096"/>
            <p14:sldId id="4128"/>
            <p14:sldId id="4098"/>
            <p14:sldId id="4099"/>
            <p14:sldId id="4065"/>
            <p14:sldId id="4062"/>
            <p14:sldId id="4082"/>
            <p14:sldId id="4087"/>
            <p14:sldId id="4089"/>
            <p14:sldId id="4101"/>
            <p14:sldId id="4102"/>
            <p14:sldId id="4118"/>
            <p14:sldId id="4057"/>
            <p14:sldId id="4060"/>
            <p14:sldId id="4064"/>
            <p14:sldId id="4070"/>
            <p14:sldId id="4109"/>
            <p14:sldId id="4103"/>
            <p14:sldId id="4122"/>
            <p14:sldId id="4124"/>
            <p14:sldId id="4090"/>
            <p14:sldId id="4131"/>
            <p14:sldId id="4132"/>
            <p14:sldId id="4133"/>
            <p14:sldId id="4134"/>
            <p14:sldId id="4136"/>
            <p14:sldId id="4135"/>
            <p14:sldId id="4130"/>
          </p14:sldIdLst>
        </p14:section>
      </p14:sectionLst>
    </p:ex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ndy Eickmeyer" initials="WAE" lastIdx="1" clrIdx="0"/>
  <p:cmAuthor id="1" name="Jordyn Hettick" initials="JH" lastIdx="1" clrIdx="1">
    <p:extLst>
      <p:ext uri="{19B8F6BF-5375-455C-9EA6-DF929625EA0E}">
        <p15:presenceInfo xmlns:p15="http://schemas.microsoft.com/office/powerpoint/2012/main" userId="S::jordynH@larsongross.com::e8154b5f-a4f6-43b2-8a02-436f807b77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72B"/>
    <a:srgbClr val="005A65"/>
    <a:srgbClr val="FDCD08"/>
    <a:srgbClr val="F7A863"/>
    <a:srgbClr val="D4E2E4"/>
    <a:srgbClr val="F6E6C2"/>
    <a:srgbClr val="F4B824"/>
    <a:srgbClr val="AE759D"/>
    <a:srgbClr val="DAA682"/>
    <a:srgbClr val="8695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1152" y="36"/>
      </p:cViewPr>
      <p:guideLst>
        <p:guide orient="horz" pos="4320"/>
        <p:guide pos="76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10C423-5EEC-4EBC-9445-A384CB300C39}" type="doc">
      <dgm:prSet loTypeId="urn:microsoft.com/office/officeart/2008/layout/CaptionedPictures" loCatId="list" qsTypeId="urn:microsoft.com/office/officeart/2005/8/quickstyle/simple1" qsCatId="simple" csTypeId="urn:microsoft.com/office/officeart/2005/8/colors/accent2_2" csCatId="accent2" phldr="1"/>
      <dgm:spPr/>
      <dgm:t>
        <a:bodyPr/>
        <a:lstStyle/>
        <a:p>
          <a:endParaRPr lang="en-US"/>
        </a:p>
      </dgm:t>
    </dgm:pt>
    <dgm:pt modelId="{F3FFE28E-52B9-4687-8B13-A8961EFBC46A}">
      <dgm:prSet custT="1"/>
      <dgm:spPr/>
      <dgm:t>
        <a:bodyPr/>
        <a:lstStyle/>
        <a:p>
          <a:r>
            <a:rPr lang="en-US" sz="2800"/>
            <a:t>Ensure the company supply chain, input sourcing, and manufacturing processes satisfy the origin rules in the CUSMA/USMCA trade agreements to qualify for tariff relief</a:t>
          </a:r>
        </a:p>
      </dgm:t>
    </dgm:pt>
    <dgm:pt modelId="{E8BD73B9-6393-45E3-92FC-33CCEF058594}" type="parTrans" cxnId="{922B024B-410E-4EF8-B763-3AE528DB9C3C}">
      <dgm:prSet/>
      <dgm:spPr/>
      <dgm:t>
        <a:bodyPr/>
        <a:lstStyle/>
        <a:p>
          <a:endParaRPr lang="en-US"/>
        </a:p>
      </dgm:t>
    </dgm:pt>
    <dgm:pt modelId="{8407B958-C6E6-4C9E-A102-8029065F096E}" type="sibTrans" cxnId="{922B024B-410E-4EF8-B763-3AE528DB9C3C}">
      <dgm:prSet/>
      <dgm:spPr/>
      <dgm:t>
        <a:bodyPr/>
        <a:lstStyle/>
        <a:p>
          <a:endParaRPr lang="en-US"/>
        </a:p>
      </dgm:t>
    </dgm:pt>
    <dgm:pt modelId="{55C78AC6-01D2-4E56-82AA-77C480135926}">
      <dgm:prSet custT="1"/>
      <dgm:spPr/>
      <dgm:t>
        <a:bodyPr/>
        <a:lstStyle/>
        <a:p>
          <a:r>
            <a:rPr lang="en-US" sz="2800"/>
            <a:t>Reclaiming duties paid on imported goods that are subsequently re-exported (duty drawback)</a:t>
          </a:r>
        </a:p>
      </dgm:t>
    </dgm:pt>
    <dgm:pt modelId="{AB8E7B22-2BD1-4F11-8ADF-20F9E1D6130F}" type="parTrans" cxnId="{CDE65C1E-C9CB-4989-8FA2-6BB2537386C9}">
      <dgm:prSet/>
      <dgm:spPr/>
      <dgm:t>
        <a:bodyPr/>
        <a:lstStyle/>
        <a:p>
          <a:endParaRPr lang="en-US"/>
        </a:p>
      </dgm:t>
    </dgm:pt>
    <dgm:pt modelId="{9D2AB596-B5BB-422E-89A4-1EB6C3E13990}" type="sibTrans" cxnId="{CDE65C1E-C9CB-4989-8FA2-6BB2537386C9}">
      <dgm:prSet/>
      <dgm:spPr/>
      <dgm:t>
        <a:bodyPr/>
        <a:lstStyle/>
        <a:p>
          <a:endParaRPr lang="en-US"/>
        </a:p>
      </dgm:t>
    </dgm:pt>
    <dgm:pt modelId="{4599EAE8-43AA-405A-9CA1-B11D3FEB1B67}">
      <dgm:prSet custT="1"/>
      <dgm:spPr/>
      <dgm:t>
        <a:bodyPr/>
        <a:lstStyle/>
        <a:p>
          <a:r>
            <a:rPr lang="en-US" sz="2800"/>
            <a:t>Utilizing Foreign Trade Zones to defer tariffs on imported goods before they enter the domestic market</a:t>
          </a:r>
        </a:p>
      </dgm:t>
    </dgm:pt>
    <dgm:pt modelId="{D01FF578-BE3E-4BD2-89B6-B1BE54ED15C4}" type="parTrans" cxnId="{33FBAC28-3A3A-461F-85C8-AEE356787AE7}">
      <dgm:prSet/>
      <dgm:spPr/>
      <dgm:t>
        <a:bodyPr/>
        <a:lstStyle/>
        <a:p>
          <a:endParaRPr lang="en-US"/>
        </a:p>
      </dgm:t>
    </dgm:pt>
    <dgm:pt modelId="{9F20C3E9-C07A-4A28-B80B-36E0B13D5C43}" type="sibTrans" cxnId="{33FBAC28-3A3A-461F-85C8-AEE356787AE7}">
      <dgm:prSet/>
      <dgm:spPr/>
      <dgm:t>
        <a:bodyPr/>
        <a:lstStyle/>
        <a:p>
          <a:endParaRPr lang="en-US"/>
        </a:p>
      </dgm:t>
    </dgm:pt>
    <dgm:pt modelId="{2DA0EC10-30AF-5442-B7F2-025AEE62C096}" type="pres">
      <dgm:prSet presAssocID="{1010C423-5EEC-4EBC-9445-A384CB300C39}" presName="Name0" presStyleCnt="0">
        <dgm:presLayoutVars>
          <dgm:chMax/>
          <dgm:chPref/>
          <dgm:dir/>
        </dgm:presLayoutVars>
      </dgm:prSet>
      <dgm:spPr/>
    </dgm:pt>
    <dgm:pt modelId="{C51FE305-CA6E-E948-9AA9-6E81D9F8DAC9}" type="pres">
      <dgm:prSet presAssocID="{F3FFE28E-52B9-4687-8B13-A8961EFBC46A}" presName="composite" presStyleCnt="0">
        <dgm:presLayoutVars>
          <dgm:chMax val="1"/>
          <dgm:chPref val="1"/>
        </dgm:presLayoutVars>
      </dgm:prSet>
      <dgm:spPr/>
    </dgm:pt>
    <dgm:pt modelId="{45BFA387-60AF-C143-972A-D2B8F6FFBA88}" type="pres">
      <dgm:prSet presAssocID="{F3FFE28E-52B9-4687-8B13-A8961EFBC46A}" presName="Accent" presStyleLbl="trAlignAcc1" presStyleIdx="0" presStyleCnt="3" custScaleY="126116" custLinFactNeighborX="-85" custLinFactNeighborY="575">
        <dgm:presLayoutVars>
          <dgm:chMax val="0"/>
          <dgm:chPref val="0"/>
        </dgm:presLayoutVars>
      </dgm:prSet>
      <dgm:spPr/>
    </dgm:pt>
    <dgm:pt modelId="{57E1091A-DA28-F94B-ABBB-905FE032CE06}" type="pres">
      <dgm:prSet presAssocID="{F3FFE28E-52B9-4687-8B13-A8961EFBC46A}" presName="Image" presStyleLbl="alignImgPlace1" presStyleIdx="0" presStyleCnt="3" custScaleX="40485" custScaleY="40485" custLinFactNeighborX="569" custLinFactNeighborY="-18636">
        <dgm:presLayoutVars>
          <dgm:chMax val="0"/>
          <dgm:chPref val="0"/>
        </dgm:presLayoutVars>
      </dgm:prSet>
      <dgm:spPr>
        <a:blipFill>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dgm:spPr>
      <dgm:extLst>
        <a:ext uri="{E40237B7-FDA0-4F09-8148-C483321AD2D9}">
          <dgm14:cNvPr xmlns:dgm14="http://schemas.microsoft.com/office/drawing/2010/diagram" id="0" name="" descr="Connected with solid fill"/>
        </a:ext>
      </dgm:extLst>
    </dgm:pt>
    <dgm:pt modelId="{24E69323-287D-E745-96B0-23CFE186AB34}" type="pres">
      <dgm:prSet presAssocID="{F3FFE28E-52B9-4687-8B13-A8961EFBC46A}" presName="ChildComposite" presStyleCnt="0"/>
      <dgm:spPr/>
    </dgm:pt>
    <dgm:pt modelId="{700F2DC2-5A47-3E4C-B3AB-94A39AE4CF70}" type="pres">
      <dgm:prSet presAssocID="{F3FFE28E-52B9-4687-8B13-A8961EFBC46A}" presName="Child" presStyleLbl="node1" presStyleIdx="0" presStyleCnt="0">
        <dgm:presLayoutVars>
          <dgm:chMax val="0"/>
          <dgm:chPref val="0"/>
          <dgm:bulletEnabled val="1"/>
        </dgm:presLayoutVars>
      </dgm:prSet>
      <dgm:spPr/>
    </dgm:pt>
    <dgm:pt modelId="{CBC788ED-2A2D-E744-A511-A5B2F099D789}" type="pres">
      <dgm:prSet presAssocID="{F3FFE28E-52B9-4687-8B13-A8961EFBC46A}" presName="Parent" presStyleLbl="revTx" presStyleIdx="0" presStyleCnt="3" custScaleY="249475">
        <dgm:presLayoutVars>
          <dgm:chMax val="1"/>
          <dgm:chPref val="0"/>
          <dgm:bulletEnabled val="1"/>
        </dgm:presLayoutVars>
      </dgm:prSet>
      <dgm:spPr/>
    </dgm:pt>
    <dgm:pt modelId="{B398D555-34E2-9C4F-AA2C-C1652DF1056A}" type="pres">
      <dgm:prSet presAssocID="{8407B958-C6E6-4C9E-A102-8029065F096E}" presName="sibTrans" presStyleCnt="0"/>
      <dgm:spPr/>
    </dgm:pt>
    <dgm:pt modelId="{49796E15-E2D7-BC46-B33E-64003B854409}" type="pres">
      <dgm:prSet presAssocID="{55C78AC6-01D2-4E56-82AA-77C480135926}" presName="composite" presStyleCnt="0">
        <dgm:presLayoutVars>
          <dgm:chMax val="1"/>
          <dgm:chPref val="1"/>
        </dgm:presLayoutVars>
      </dgm:prSet>
      <dgm:spPr/>
    </dgm:pt>
    <dgm:pt modelId="{730C352E-B71D-384F-88EB-3070A7F8AD34}" type="pres">
      <dgm:prSet presAssocID="{55C78AC6-01D2-4E56-82AA-77C480135926}" presName="Accent" presStyleLbl="trAlignAcc1" presStyleIdx="1" presStyleCnt="3" custScaleY="125237">
        <dgm:presLayoutVars>
          <dgm:chMax val="0"/>
          <dgm:chPref val="0"/>
        </dgm:presLayoutVars>
      </dgm:prSet>
      <dgm:spPr/>
    </dgm:pt>
    <dgm:pt modelId="{7639836D-4B7D-574B-A77E-E9529C11C091}" type="pres">
      <dgm:prSet presAssocID="{55C78AC6-01D2-4E56-82AA-77C480135926}" presName="Image" presStyleLbl="alignImgPlace1" presStyleIdx="1" presStyleCnt="3" custScaleX="41892" custScaleY="35915" custLinFactNeighborX="0" custLinFactNeighborY="-18636">
        <dgm:presLayoutVars>
          <dgm:chMax val="0"/>
          <dgm:chPref val="0"/>
        </dgm:presLayoutVars>
      </dgm:prSet>
      <dgm:spPr>
        <a:blipFill>
          <a:blip xmlns:r="http://schemas.openxmlformats.org/officeDocument/2006/relationships" r:embed="rId3">
            <a:extLst>
              <a:ext uri="{96DAC541-7B7A-43D3-8B79-37D633B846F1}">
                <asvg:svgBlip xmlns:asvg="http://schemas.microsoft.com/office/drawing/2016/SVG/main" r:embed="rId4"/>
              </a:ext>
            </a:extLst>
          </a:blip>
          <a:srcRect/>
          <a:stretch>
            <a:fillRect t="-9000" b="-9000"/>
          </a:stretch>
        </a:blipFill>
      </dgm:spPr>
      <dgm:extLst>
        <a:ext uri="{E40237B7-FDA0-4F09-8148-C483321AD2D9}">
          <dgm14:cNvPr xmlns:dgm14="http://schemas.microsoft.com/office/drawing/2010/diagram" id="0" name="" descr="Coins with solid fill"/>
        </a:ext>
      </dgm:extLst>
    </dgm:pt>
    <dgm:pt modelId="{03948B62-0174-5142-93D3-FBF3534B9368}" type="pres">
      <dgm:prSet presAssocID="{55C78AC6-01D2-4E56-82AA-77C480135926}" presName="ChildComposite" presStyleCnt="0"/>
      <dgm:spPr/>
    </dgm:pt>
    <dgm:pt modelId="{38A72037-596B-3443-B01F-0CE6D909DF92}" type="pres">
      <dgm:prSet presAssocID="{55C78AC6-01D2-4E56-82AA-77C480135926}" presName="Child" presStyleLbl="node1" presStyleIdx="0" presStyleCnt="0">
        <dgm:presLayoutVars>
          <dgm:chMax val="0"/>
          <dgm:chPref val="0"/>
          <dgm:bulletEnabled val="1"/>
        </dgm:presLayoutVars>
      </dgm:prSet>
      <dgm:spPr/>
    </dgm:pt>
    <dgm:pt modelId="{AF73A33A-2FB3-294D-8C94-8750679A6004}" type="pres">
      <dgm:prSet presAssocID="{55C78AC6-01D2-4E56-82AA-77C480135926}" presName="Parent" presStyleLbl="revTx" presStyleIdx="1" presStyleCnt="3" custScaleY="188774" custLinFactNeighborY="-32248">
        <dgm:presLayoutVars>
          <dgm:chMax val="1"/>
          <dgm:chPref val="0"/>
          <dgm:bulletEnabled val="1"/>
        </dgm:presLayoutVars>
      </dgm:prSet>
      <dgm:spPr/>
    </dgm:pt>
    <dgm:pt modelId="{7EC45708-47B5-AB42-B627-60253397B53B}" type="pres">
      <dgm:prSet presAssocID="{9D2AB596-B5BB-422E-89A4-1EB6C3E13990}" presName="sibTrans" presStyleCnt="0"/>
      <dgm:spPr/>
    </dgm:pt>
    <dgm:pt modelId="{F0F4ADB5-2757-E74F-8062-2BB3715CF8A8}" type="pres">
      <dgm:prSet presAssocID="{4599EAE8-43AA-405A-9CA1-B11D3FEB1B67}" presName="composite" presStyleCnt="0">
        <dgm:presLayoutVars>
          <dgm:chMax val="1"/>
          <dgm:chPref val="1"/>
        </dgm:presLayoutVars>
      </dgm:prSet>
      <dgm:spPr/>
    </dgm:pt>
    <dgm:pt modelId="{75D72CEC-4438-964D-80B4-3BB28B6EC65B}" type="pres">
      <dgm:prSet presAssocID="{4599EAE8-43AA-405A-9CA1-B11D3FEB1B67}" presName="Accent" presStyleLbl="trAlignAcc1" presStyleIdx="2" presStyleCnt="3" custScaleY="125237">
        <dgm:presLayoutVars>
          <dgm:chMax val="0"/>
          <dgm:chPref val="0"/>
        </dgm:presLayoutVars>
      </dgm:prSet>
      <dgm:spPr/>
    </dgm:pt>
    <dgm:pt modelId="{236E4D9D-0A18-C44A-B219-A3E4E17233B3}" type="pres">
      <dgm:prSet presAssocID="{4599EAE8-43AA-405A-9CA1-B11D3FEB1B67}" presName="Image" presStyleLbl="alignImgPlace1" presStyleIdx="2" presStyleCnt="3" custScaleX="49575" custScaleY="47550" custLinFactNeighborY="-18636">
        <dgm:presLayoutVars>
          <dgm:chMax val="0"/>
          <dgm:chPref val="0"/>
        </dgm:presLayoutVars>
      </dgm:prSet>
      <dgm:spPr>
        <a:blipFill>
          <a:blip xmlns:r="http://schemas.openxmlformats.org/officeDocument/2006/relationships" r:embed="rId5">
            <a:extLst>
              <a:ext uri="{96DAC541-7B7A-43D3-8B79-37D633B846F1}">
                <asvg:svgBlip xmlns:asvg="http://schemas.microsoft.com/office/drawing/2016/SVG/main" r:embed="rId6"/>
              </a:ext>
            </a:extLst>
          </a:blip>
          <a:stretch>
            <a:fillRect t="-9000" b="-9000"/>
          </a:stretch>
        </a:blipFill>
      </dgm:spPr>
    </dgm:pt>
    <dgm:pt modelId="{F11A8451-8472-D34E-9F96-D0746E78E554}" type="pres">
      <dgm:prSet presAssocID="{4599EAE8-43AA-405A-9CA1-B11D3FEB1B67}" presName="ChildComposite" presStyleCnt="0"/>
      <dgm:spPr/>
    </dgm:pt>
    <dgm:pt modelId="{9FFD5252-F19B-7543-ABC1-8345A7B81E9D}" type="pres">
      <dgm:prSet presAssocID="{4599EAE8-43AA-405A-9CA1-B11D3FEB1B67}" presName="Child" presStyleLbl="node1" presStyleIdx="0" presStyleCnt="0">
        <dgm:presLayoutVars>
          <dgm:chMax val="0"/>
          <dgm:chPref val="0"/>
          <dgm:bulletEnabled val="1"/>
        </dgm:presLayoutVars>
      </dgm:prSet>
      <dgm:spPr/>
    </dgm:pt>
    <dgm:pt modelId="{7EB357C4-F12B-5640-A176-B097E64A36DB}" type="pres">
      <dgm:prSet presAssocID="{4599EAE8-43AA-405A-9CA1-B11D3FEB1B67}" presName="Parent" presStyleLbl="revTx" presStyleIdx="2" presStyleCnt="3" custLinFactNeighborY="-30636">
        <dgm:presLayoutVars>
          <dgm:chMax val="1"/>
          <dgm:chPref val="0"/>
          <dgm:bulletEnabled val="1"/>
        </dgm:presLayoutVars>
      </dgm:prSet>
      <dgm:spPr/>
    </dgm:pt>
  </dgm:ptLst>
  <dgm:cxnLst>
    <dgm:cxn modelId="{4DD11E1C-8F7F-3E47-9545-DBE6D3AE279A}" type="presOf" srcId="{4599EAE8-43AA-405A-9CA1-B11D3FEB1B67}" destId="{7EB357C4-F12B-5640-A176-B097E64A36DB}" srcOrd="0" destOrd="0" presId="urn:microsoft.com/office/officeart/2008/layout/CaptionedPictures"/>
    <dgm:cxn modelId="{CDE65C1E-C9CB-4989-8FA2-6BB2537386C9}" srcId="{1010C423-5EEC-4EBC-9445-A384CB300C39}" destId="{55C78AC6-01D2-4E56-82AA-77C480135926}" srcOrd="1" destOrd="0" parTransId="{AB8E7B22-2BD1-4F11-8ADF-20F9E1D6130F}" sibTransId="{9D2AB596-B5BB-422E-89A4-1EB6C3E13990}"/>
    <dgm:cxn modelId="{33FBAC28-3A3A-461F-85C8-AEE356787AE7}" srcId="{1010C423-5EEC-4EBC-9445-A384CB300C39}" destId="{4599EAE8-43AA-405A-9CA1-B11D3FEB1B67}" srcOrd="2" destOrd="0" parTransId="{D01FF578-BE3E-4BD2-89B6-B1BE54ED15C4}" sibTransId="{9F20C3E9-C07A-4A28-B80B-36E0B13D5C43}"/>
    <dgm:cxn modelId="{61262B66-4706-4F44-9675-BFDCC6665BC2}" type="presOf" srcId="{1010C423-5EEC-4EBC-9445-A384CB300C39}" destId="{2DA0EC10-30AF-5442-B7F2-025AEE62C096}" srcOrd="0" destOrd="0" presId="urn:microsoft.com/office/officeart/2008/layout/CaptionedPictures"/>
    <dgm:cxn modelId="{922B024B-410E-4EF8-B763-3AE528DB9C3C}" srcId="{1010C423-5EEC-4EBC-9445-A384CB300C39}" destId="{F3FFE28E-52B9-4687-8B13-A8961EFBC46A}" srcOrd="0" destOrd="0" parTransId="{E8BD73B9-6393-45E3-92FC-33CCEF058594}" sibTransId="{8407B958-C6E6-4C9E-A102-8029065F096E}"/>
    <dgm:cxn modelId="{A8D9F59F-4302-CC45-A980-D80FE6F59F44}" type="presOf" srcId="{F3FFE28E-52B9-4687-8B13-A8961EFBC46A}" destId="{CBC788ED-2A2D-E744-A511-A5B2F099D789}" srcOrd="0" destOrd="0" presId="urn:microsoft.com/office/officeart/2008/layout/CaptionedPictures"/>
    <dgm:cxn modelId="{32C65CF8-3507-6D43-B4E4-AE76436F2846}" type="presOf" srcId="{55C78AC6-01D2-4E56-82AA-77C480135926}" destId="{AF73A33A-2FB3-294D-8C94-8750679A6004}" srcOrd="0" destOrd="0" presId="urn:microsoft.com/office/officeart/2008/layout/CaptionedPictures"/>
    <dgm:cxn modelId="{7D2E2469-0951-444D-9B7D-B62746CCF481}" type="presParOf" srcId="{2DA0EC10-30AF-5442-B7F2-025AEE62C096}" destId="{C51FE305-CA6E-E948-9AA9-6E81D9F8DAC9}" srcOrd="0" destOrd="0" presId="urn:microsoft.com/office/officeart/2008/layout/CaptionedPictures"/>
    <dgm:cxn modelId="{83B52A3F-8747-134A-A517-D7F52CEFF948}" type="presParOf" srcId="{C51FE305-CA6E-E948-9AA9-6E81D9F8DAC9}" destId="{45BFA387-60AF-C143-972A-D2B8F6FFBA88}" srcOrd="0" destOrd="0" presId="urn:microsoft.com/office/officeart/2008/layout/CaptionedPictures"/>
    <dgm:cxn modelId="{EA37B25B-484B-1847-8C85-5E1A2A972654}" type="presParOf" srcId="{C51FE305-CA6E-E948-9AA9-6E81D9F8DAC9}" destId="{57E1091A-DA28-F94B-ABBB-905FE032CE06}" srcOrd="1" destOrd="0" presId="urn:microsoft.com/office/officeart/2008/layout/CaptionedPictures"/>
    <dgm:cxn modelId="{2E6504EF-6960-8C44-A65E-3E495FD7B3C1}" type="presParOf" srcId="{C51FE305-CA6E-E948-9AA9-6E81D9F8DAC9}" destId="{24E69323-287D-E745-96B0-23CFE186AB34}" srcOrd="2" destOrd="0" presId="urn:microsoft.com/office/officeart/2008/layout/CaptionedPictures"/>
    <dgm:cxn modelId="{A29C6A7F-0720-824A-AB89-B50D9097116D}" type="presParOf" srcId="{24E69323-287D-E745-96B0-23CFE186AB34}" destId="{700F2DC2-5A47-3E4C-B3AB-94A39AE4CF70}" srcOrd="0" destOrd="0" presId="urn:microsoft.com/office/officeart/2008/layout/CaptionedPictures"/>
    <dgm:cxn modelId="{C08E0FCE-73F5-F445-8E67-348A050B873F}" type="presParOf" srcId="{24E69323-287D-E745-96B0-23CFE186AB34}" destId="{CBC788ED-2A2D-E744-A511-A5B2F099D789}" srcOrd="1" destOrd="0" presId="urn:microsoft.com/office/officeart/2008/layout/CaptionedPictures"/>
    <dgm:cxn modelId="{563D57F5-4DF2-D343-B458-2A273068AA53}" type="presParOf" srcId="{2DA0EC10-30AF-5442-B7F2-025AEE62C096}" destId="{B398D555-34E2-9C4F-AA2C-C1652DF1056A}" srcOrd="1" destOrd="0" presId="urn:microsoft.com/office/officeart/2008/layout/CaptionedPictures"/>
    <dgm:cxn modelId="{8C8504E7-BD70-7843-AD9F-80B7578B4E42}" type="presParOf" srcId="{2DA0EC10-30AF-5442-B7F2-025AEE62C096}" destId="{49796E15-E2D7-BC46-B33E-64003B854409}" srcOrd="2" destOrd="0" presId="urn:microsoft.com/office/officeart/2008/layout/CaptionedPictures"/>
    <dgm:cxn modelId="{FA8E8392-6EAD-AD49-A087-B98FBFDF027B}" type="presParOf" srcId="{49796E15-E2D7-BC46-B33E-64003B854409}" destId="{730C352E-B71D-384F-88EB-3070A7F8AD34}" srcOrd="0" destOrd="0" presId="urn:microsoft.com/office/officeart/2008/layout/CaptionedPictures"/>
    <dgm:cxn modelId="{1A4940C7-9548-2143-9C10-65D8452116CA}" type="presParOf" srcId="{49796E15-E2D7-BC46-B33E-64003B854409}" destId="{7639836D-4B7D-574B-A77E-E9529C11C091}" srcOrd="1" destOrd="0" presId="urn:microsoft.com/office/officeart/2008/layout/CaptionedPictures"/>
    <dgm:cxn modelId="{C37B0381-831B-7D41-A974-CEBDDBAF1FC3}" type="presParOf" srcId="{49796E15-E2D7-BC46-B33E-64003B854409}" destId="{03948B62-0174-5142-93D3-FBF3534B9368}" srcOrd="2" destOrd="0" presId="urn:microsoft.com/office/officeart/2008/layout/CaptionedPictures"/>
    <dgm:cxn modelId="{DC976A16-C928-394D-927E-CAB99AD0A5FB}" type="presParOf" srcId="{03948B62-0174-5142-93D3-FBF3534B9368}" destId="{38A72037-596B-3443-B01F-0CE6D909DF92}" srcOrd="0" destOrd="0" presId="urn:microsoft.com/office/officeart/2008/layout/CaptionedPictures"/>
    <dgm:cxn modelId="{BECFC291-B216-E148-9B43-5215F96B92F4}" type="presParOf" srcId="{03948B62-0174-5142-93D3-FBF3534B9368}" destId="{AF73A33A-2FB3-294D-8C94-8750679A6004}" srcOrd="1" destOrd="0" presId="urn:microsoft.com/office/officeart/2008/layout/CaptionedPictures"/>
    <dgm:cxn modelId="{678F3F2D-E501-F54D-837E-5C4F62BD6AE3}" type="presParOf" srcId="{2DA0EC10-30AF-5442-B7F2-025AEE62C096}" destId="{7EC45708-47B5-AB42-B627-60253397B53B}" srcOrd="3" destOrd="0" presId="urn:microsoft.com/office/officeart/2008/layout/CaptionedPictures"/>
    <dgm:cxn modelId="{17CB52D4-39AE-2948-96E1-CEFAB4569083}" type="presParOf" srcId="{2DA0EC10-30AF-5442-B7F2-025AEE62C096}" destId="{F0F4ADB5-2757-E74F-8062-2BB3715CF8A8}" srcOrd="4" destOrd="0" presId="urn:microsoft.com/office/officeart/2008/layout/CaptionedPictures"/>
    <dgm:cxn modelId="{B37212EA-10BB-7D40-B631-2E7742CDC059}" type="presParOf" srcId="{F0F4ADB5-2757-E74F-8062-2BB3715CF8A8}" destId="{75D72CEC-4438-964D-80B4-3BB28B6EC65B}" srcOrd="0" destOrd="0" presId="urn:microsoft.com/office/officeart/2008/layout/CaptionedPictures"/>
    <dgm:cxn modelId="{EFBBF9E0-1333-F148-BB58-F6FA503349A6}" type="presParOf" srcId="{F0F4ADB5-2757-E74F-8062-2BB3715CF8A8}" destId="{236E4D9D-0A18-C44A-B219-A3E4E17233B3}" srcOrd="1" destOrd="0" presId="urn:microsoft.com/office/officeart/2008/layout/CaptionedPictures"/>
    <dgm:cxn modelId="{673C0CE2-D3E4-FD43-BE01-3E4603706473}" type="presParOf" srcId="{F0F4ADB5-2757-E74F-8062-2BB3715CF8A8}" destId="{F11A8451-8472-D34E-9F96-D0746E78E554}" srcOrd="2" destOrd="0" presId="urn:microsoft.com/office/officeart/2008/layout/CaptionedPictures"/>
    <dgm:cxn modelId="{5D6B6EF0-4593-5048-AEE0-EBAD3AAFD1D7}" type="presParOf" srcId="{F11A8451-8472-D34E-9F96-D0746E78E554}" destId="{9FFD5252-F19B-7543-ABC1-8345A7B81E9D}" srcOrd="0" destOrd="0" presId="urn:microsoft.com/office/officeart/2008/layout/CaptionedPictures"/>
    <dgm:cxn modelId="{66F28AE9-BB2F-9343-9CC2-DB16C8D6609E}" type="presParOf" srcId="{F11A8451-8472-D34E-9F96-D0746E78E554}" destId="{7EB357C4-F12B-5640-A176-B097E64A36DB}"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F8DC742-34E8-4A35-8235-9E9414EF2E50}"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302F6536-9841-49E2-911C-9AAAF88E7FB8}">
      <dgm:prSet/>
      <dgm:spPr/>
      <dgm:t>
        <a:bodyPr/>
        <a:lstStyle/>
        <a:p>
          <a:r>
            <a:rPr lang="en-US" b="1"/>
            <a:t>House Bill 2081: </a:t>
          </a:r>
          <a:r>
            <a:rPr lang="en-US"/>
            <a:t>B&amp;O Tax Rate Increases – various dates beginning October 1, 2025</a:t>
          </a:r>
        </a:p>
      </dgm:t>
    </dgm:pt>
    <dgm:pt modelId="{22FB4C17-9173-44A3-B653-DF12EC532444}" type="parTrans" cxnId="{C0D8CCCF-2FD7-4DD2-AAF5-D9D511E4E3BA}">
      <dgm:prSet/>
      <dgm:spPr/>
      <dgm:t>
        <a:bodyPr/>
        <a:lstStyle/>
        <a:p>
          <a:endParaRPr lang="en-US"/>
        </a:p>
      </dgm:t>
    </dgm:pt>
    <dgm:pt modelId="{12146204-68F6-4EA6-8DEA-AA5C3E6FBEC7}" type="sibTrans" cxnId="{C0D8CCCF-2FD7-4DD2-AAF5-D9D511E4E3BA}">
      <dgm:prSet/>
      <dgm:spPr/>
      <dgm:t>
        <a:bodyPr/>
        <a:lstStyle/>
        <a:p>
          <a:endParaRPr lang="en-US"/>
        </a:p>
      </dgm:t>
    </dgm:pt>
    <dgm:pt modelId="{E8CB5018-41A2-4F02-A745-55D763823C25}">
      <dgm:prSet/>
      <dgm:spPr/>
      <dgm:t>
        <a:bodyPr/>
        <a:lstStyle/>
        <a:p>
          <a:r>
            <a:rPr lang="en-US" b="1"/>
            <a:t>House Bill 2020: </a:t>
          </a:r>
          <a:r>
            <a:rPr lang="en-US"/>
            <a:t>New B&amp;O Tax Classification for Payment Card Processing – effective January 1, 2026</a:t>
          </a:r>
        </a:p>
      </dgm:t>
    </dgm:pt>
    <dgm:pt modelId="{5C01EE58-2362-46F8-B7D9-CE53DD79CEE3}" type="parTrans" cxnId="{655AFA5C-6A22-446D-AA2F-A844E232509E}">
      <dgm:prSet/>
      <dgm:spPr/>
      <dgm:t>
        <a:bodyPr/>
        <a:lstStyle/>
        <a:p>
          <a:endParaRPr lang="en-US"/>
        </a:p>
      </dgm:t>
    </dgm:pt>
    <dgm:pt modelId="{B1DD4EC6-C827-4387-950F-1223C669962D}" type="sibTrans" cxnId="{655AFA5C-6A22-446D-AA2F-A844E232509E}">
      <dgm:prSet/>
      <dgm:spPr/>
      <dgm:t>
        <a:bodyPr/>
        <a:lstStyle/>
        <a:p>
          <a:endParaRPr lang="en-US"/>
        </a:p>
      </dgm:t>
    </dgm:pt>
    <dgm:pt modelId="{FB4C02E9-7E72-4E15-A4FB-494879D1253B}">
      <dgm:prSet/>
      <dgm:spPr/>
      <dgm:t>
        <a:bodyPr/>
        <a:lstStyle/>
        <a:p>
          <a:pPr rtl="0"/>
          <a:r>
            <a:rPr lang="en-US" b="1"/>
            <a:t>Senate Bill 5813: </a:t>
          </a:r>
          <a:r>
            <a:rPr lang="en-US"/>
            <a:t>Capital Gains and Estate Tax Increases – Capital Gains portion retroactively effective January 1, 2025. Estate Tax Increase effective July 1, 2025 </a:t>
          </a:r>
          <a:endParaRPr lang="en-US">
            <a:latin typeface="Segoe UI Light"/>
          </a:endParaRPr>
        </a:p>
      </dgm:t>
    </dgm:pt>
    <dgm:pt modelId="{B0836ECC-78AB-493C-BCDA-FD8791F71984}" type="parTrans" cxnId="{A53C52B0-C837-496E-8C82-8E8E859A92FE}">
      <dgm:prSet/>
      <dgm:spPr/>
      <dgm:t>
        <a:bodyPr/>
        <a:lstStyle/>
        <a:p>
          <a:endParaRPr lang="en-US"/>
        </a:p>
      </dgm:t>
    </dgm:pt>
    <dgm:pt modelId="{793AFCD4-D21B-48A0-BF4F-32FFD5F947C3}" type="sibTrans" cxnId="{A53C52B0-C837-496E-8C82-8E8E859A92FE}">
      <dgm:prSet/>
      <dgm:spPr/>
      <dgm:t>
        <a:bodyPr/>
        <a:lstStyle/>
        <a:p>
          <a:endParaRPr lang="en-US"/>
        </a:p>
      </dgm:t>
    </dgm:pt>
    <dgm:pt modelId="{4255B6E5-E40F-4081-824E-00DF7AA3CBB8}">
      <dgm:prSet/>
      <dgm:spPr/>
      <dgm:t>
        <a:bodyPr/>
        <a:lstStyle/>
        <a:p>
          <a:r>
            <a:rPr lang="en-US" b="1"/>
            <a:t>Senate Bill 5814: </a:t>
          </a:r>
          <a:r>
            <a:rPr lang="en-US"/>
            <a:t>Sales &amp; Use Tax and B&amp;O Base Expansion – effective October 1, 2025</a:t>
          </a:r>
        </a:p>
      </dgm:t>
    </dgm:pt>
    <dgm:pt modelId="{CCF0717C-5499-41C5-8BFE-9447F28EC4D0}" type="parTrans" cxnId="{0A23B467-CAE0-4A25-BEA5-389C736D03E1}">
      <dgm:prSet/>
      <dgm:spPr/>
      <dgm:t>
        <a:bodyPr/>
        <a:lstStyle/>
        <a:p>
          <a:endParaRPr lang="en-US"/>
        </a:p>
      </dgm:t>
    </dgm:pt>
    <dgm:pt modelId="{859D0FBF-FADA-4847-9F95-D29878DD542A}" type="sibTrans" cxnId="{0A23B467-CAE0-4A25-BEA5-389C736D03E1}">
      <dgm:prSet/>
      <dgm:spPr/>
      <dgm:t>
        <a:bodyPr/>
        <a:lstStyle/>
        <a:p>
          <a:endParaRPr lang="en-US"/>
        </a:p>
      </dgm:t>
    </dgm:pt>
    <dgm:pt modelId="{AF2FAC91-355F-C54B-B109-C356EB4AD31D}" type="pres">
      <dgm:prSet presAssocID="{BF8DC742-34E8-4A35-8235-9E9414EF2E50}" presName="diagram" presStyleCnt="0">
        <dgm:presLayoutVars>
          <dgm:dir/>
          <dgm:resizeHandles val="exact"/>
        </dgm:presLayoutVars>
      </dgm:prSet>
      <dgm:spPr/>
    </dgm:pt>
    <dgm:pt modelId="{5A01A154-69D7-7945-9C44-C5472583D2A7}" type="pres">
      <dgm:prSet presAssocID="{302F6536-9841-49E2-911C-9AAAF88E7FB8}" presName="node" presStyleLbl="node1" presStyleIdx="0" presStyleCnt="4">
        <dgm:presLayoutVars>
          <dgm:bulletEnabled val="1"/>
        </dgm:presLayoutVars>
      </dgm:prSet>
      <dgm:spPr/>
    </dgm:pt>
    <dgm:pt modelId="{429553E6-96C4-7F49-81F1-4BE2B666D044}" type="pres">
      <dgm:prSet presAssocID="{12146204-68F6-4EA6-8DEA-AA5C3E6FBEC7}" presName="sibTrans" presStyleCnt="0"/>
      <dgm:spPr/>
    </dgm:pt>
    <dgm:pt modelId="{09498BAA-5320-974A-856C-ADFD0E1A075B}" type="pres">
      <dgm:prSet presAssocID="{E8CB5018-41A2-4F02-A745-55D763823C25}" presName="node" presStyleLbl="node1" presStyleIdx="1" presStyleCnt="4">
        <dgm:presLayoutVars>
          <dgm:bulletEnabled val="1"/>
        </dgm:presLayoutVars>
      </dgm:prSet>
      <dgm:spPr/>
    </dgm:pt>
    <dgm:pt modelId="{130C3786-FB07-5844-8EA0-FB543D4250B9}" type="pres">
      <dgm:prSet presAssocID="{B1DD4EC6-C827-4387-950F-1223C669962D}" presName="sibTrans" presStyleCnt="0"/>
      <dgm:spPr/>
    </dgm:pt>
    <dgm:pt modelId="{D247F104-E4C5-A94D-AC52-79920B2F46B4}" type="pres">
      <dgm:prSet presAssocID="{FB4C02E9-7E72-4E15-A4FB-494879D1253B}" presName="node" presStyleLbl="node1" presStyleIdx="2" presStyleCnt="4">
        <dgm:presLayoutVars>
          <dgm:bulletEnabled val="1"/>
        </dgm:presLayoutVars>
      </dgm:prSet>
      <dgm:spPr/>
    </dgm:pt>
    <dgm:pt modelId="{B8A7B03C-5BC7-2A4A-A86A-ADC79EE60FC2}" type="pres">
      <dgm:prSet presAssocID="{793AFCD4-D21B-48A0-BF4F-32FFD5F947C3}" presName="sibTrans" presStyleCnt="0"/>
      <dgm:spPr/>
    </dgm:pt>
    <dgm:pt modelId="{CFE98DEB-F185-A849-B28A-EEE49B6E5E65}" type="pres">
      <dgm:prSet presAssocID="{4255B6E5-E40F-4081-824E-00DF7AA3CBB8}" presName="node" presStyleLbl="node1" presStyleIdx="3" presStyleCnt="4">
        <dgm:presLayoutVars>
          <dgm:bulletEnabled val="1"/>
        </dgm:presLayoutVars>
      </dgm:prSet>
      <dgm:spPr/>
    </dgm:pt>
  </dgm:ptLst>
  <dgm:cxnLst>
    <dgm:cxn modelId="{891A5302-BAA2-094E-92EE-70B19E317F68}" type="presOf" srcId="{FB4C02E9-7E72-4E15-A4FB-494879D1253B}" destId="{D247F104-E4C5-A94D-AC52-79920B2F46B4}" srcOrd="0" destOrd="0" presId="urn:microsoft.com/office/officeart/2005/8/layout/default"/>
    <dgm:cxn modelId="{655AFA5C-6A22-446D-AA2F-A844E232509E}" srcId="{BF8DC742-34E8-4A35-8235-9E9414EF2E50}" destId="{E8CB5018-41A2-4F02-A745-55D763823C25}" srcOrd="1" destOrd="0" parTransId="{5C01EE58-2362-46F8-B7D9-CE53DD79CEE3}" sibTransId="{B1DD4EC6-C827-4387-950F-1223C669962D}"/>
    <dgm:cxn modelId="{0A23B467-CAE0-4A25-BEA5-389C736D03E1}" srcId="{BF8DC742-34E8-4A35-8235-9E9414EF2E50}" destId="{4255B6E5-E40F-4081-824E-00DF7AA3CBB8}" srcOrd="3" destOrd="0" parTransId="{CCF0717C-5499-41C5-8BFE-9447F28EC4D0}" sibTransId="{859D0FBF-FADA-4847-9F95-D29878DD542A}"/>
    <dgm:cxn modelId="{026B7A88-8FB9-BA4B-A9D2-C91214A3478F}" type="presOf" srcId="{302F6536-9841-49E2-911C-9AAAF88E7FB8}" destId="{5A01A154-69D7-7945-9C44-C5472583D2A7}" srcOrd="0" destOrd="0" presId="urn:microsoft.com/office/officeart/2005/8/layout/default"/>
    <dgm:cxn modelId="{BC467E8A-FF05-3C44-A313-B299FA9639F9}" type="presOf" srcId="{4255B6E5-E40F-4081-824E-00DF7AA3CBB8}" destId="{CFE98DEB-F185-A849-B28A-EEE49B6E5E65}" srcOrd="0" destOrd="0" presId="urn:microsoft.com/office/officeart/2005/8/layout/default"/>
    <dgm:cxn modelId="{A53C52B0-C837-496E-8C82-8E8E859A92FE}" srcId="{BF8DC742-34E8-4A35-8235-9E9414EF2E50}" destId="{FB4C02E9-7E72-4E15-A4FB-494879D1253B}" srcOrd="2" destOrd="0" parTransId="{B0836ECC-78AB-493C-BCDA-FD8791F71984}" sibTransId="{793AFCD4-D21B-48A0-BF4F-32FFD5F947C3}"/>
    <dgm:cxn modelId="{C0D8CCCF-2FD7-4DD2-AAF5-D9D511E4E3BA}" srcId="{BF8DC742-34E8-4A35-8235-9E9414EF2E50}" destId="{302F6536-9841-49E2-911C-9AAAF88E7FB8}" srcOrd="0" destOrd="0" parTransId="{22FB4C17-9173-44A3-B653-DF12EC532444}" sibTransId="{12146204-68F6-4EA6-8DEA-AA5C3E6FBEC7}"/>
    <dgm:cxn modelId="{0772CDD7-7035-6346-AE8D-18A1C104591C}" type="presOf" srcId="{E8CB5018-41A2-4F02-A745-55D763823C25}" destId="{09498BAA-5320-974A-856C-ADFD0E1A075B}" srcOrd="0" destOrd="0" presId="urn:microsoft.com/office/officeart/2005/8/layout/default"/>
    <dgm:cxn modelId="{C8F26BED-97E9-2C4B-9B07-CC9AEAB2787F}" type="presOf" srcId="{BF8DC742-34E8-4A35-8235-9E9414EF2E50}" destId="{AF2FAC91-355F-C54B-B109-C356EB4AD31D}" srcOrd="0" destOrd="0" presId="urn:microsoft.com/office/officeart/2005/8/layout/default"/>
    <dgm:cxn modelId="{D03A92C7-F787-664E-8732-866F100FE462}" type="presParOf" srcId="{AF2FAC91-355F-C54B-B109-C356EB4AD31D}" destId="{5A01A154-69D7-7945-9C44-C5472583D2A7}" srcOrd="0" destOrd="0" presId="urn:microsoft.com/office/officeart/2005/8/layout/default"/>
    <dgm:cxn modelId="{82440F5F-AC97-E44D-9AD5-F39E5D9C5658}" type="presParOf" srcId="{AF2FAC91-355F-C54B-B109-C356EB4AD31D}" destId="{429553E6-96C4-7F49-81F1-4BE2B666D044}" srcOrd="1" destOrd="0" presId="urn:microsoft.com/office/officeart/2005/8/layout/default"/>
    <dgm:cxn modelId="{736F3996-AADE-1D45-98AC-795351DFBA06}" type="presParOf" srcId="{AF2FAC91-355F-C54B-B109-C356EB4AD31D}" destId="{09498BAA-5320-974A-856C-ADFD0E1A075B}" srcOrd="2" destOrd="0" presId="urn:microsoft.com/office/officeart/2005/8/layout/default"/>
    <dgm:cxn modelId="{6DE160C2-F845-6248-8AF9-C157C0BCAA38}" type="presParOf" srcId="{AF2FAC91-355F-C54B-B109-C356EB4AD31D}" destId="{130C3786-FB07-5844-8EA0-FB543D4250B9}" srcOrd="3" destOrd="0" presId="urn:microsoft.com/office/officeart/2005/8/layout/default"/>
    <dgm:cxn modelId="{9E5BE489-96D1-A443-A39D-F5C26D21F46F}" type="presParOf" srcId="{AF2FAC91-355F-C54B-B109-C356EB4AD31D}" destId="{D247F104-E4C5-A94D-AC52-79920B2F46B4}" srcOrd="4" destOrd="0" presId="urn:microsoft.com/office/officeart/2005/8/layout/default"/>
    <dgm:cxn modelId="{A0D8CF5C-E355-C64F-82DA-0EA74983DD52}" type="presParOf" srcId="{AF2FAC91-355F-C54B-B109-C356EB4AD31D}" destId="{B8A7B03C-5BC7-2A4A-A86A-ADC79EE60FC2}" srcOrd="5" destOrd="0" presId="urn:microsoft.com/office/officeart/2005/8/layout/default"/>
    <dgm:cxn modelId="{6B82D13D-456F-AF49-89BD-926BBE9BA2C3}" type="presParOf" srcId="{AF2FAC91-355F-C54B-B109-C356EB4AD31D}" destId="{CFE98DEB-F185-A849-B28A-EEE49B6E5E65}"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FA387-60AF-C143-972A-D2B8F6FFBA88}">
      <dsp:nvSpPr>
        <dsp:cNvPr id="0" name=""/>
        <dsp:cNvSpPr/>
      </dsp:nvSpPr>
      <dsp:spPr>
        <a:xfrm>
          <a:off x="904022" y="37968"/>
          <a:ext cx="5352917" cy="7942218"/>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7E1091A-DA28-F94B-ABBB-905FE032CE06}">
      <dsp:nvSpPr>
        <dsp:cNvPr id="0" name=""/>
        <dsp:cNvSpPr/>
      </dsp:nvSpPr>
      <dsp:spPr>
        <a:xfrm>
          <a:off x="2637235" y="1531241"/>
          <a:ext cx="1950415" cy="165721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C788ED-2A2D-E744-A511-A5B2F099D789}">
      <dsp:nvSpPr>
        <dsp:cNvPr id="0" name=""/>
        <dsp:cNvSpPr/>
      </dsp:nvSpPr>
      <dsp:spPr>
        <a:xfrm>
          <a:off x="1176218" y="3898610"/>
          <a:ext cx="4817625" cy="4241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Ensure the company supply chain, input sourcing, and manufacturing processes satisfy the origin rules in the CUSMA/USMCA trade agreements to qualify for tariff relief</a:t>
          </a:r>
        </a:p>
      </dsp:txBody>
      <dsp:txXfrm>
        <a:off x="1176218" y="3898610"/>
        <a:ext cx="4817625" cy="4241919"/>
      </dsp:txXfrm>
    </dsp:sp>
    <dsp:sp modelId="{730C352E-B71D-384F-88EB-3070A7F8AD34}">
      <dsp:nvSpPr>
        <dsp:cNvPr id="0" name=""/>
        <dsp:cNvSpPr/>
      </dsp:nvSpPr>
      <dsp:spPr>
        <a:xfrm>
          <a:off x="7897085" y="127712"/>
          <a:ext cx="5352917" cy="7886862"/>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639836D-4B7D-574B-A77E-E9529C11C091}">
      <dsp:nvSpPr>
        <dsp:cNvPr id="0" name=""/>
        <dsp:cNvSpPr/>
      </dsp:nvSpPr>
      <dsp:spPr>
        <a:xfrm>
          <a:off x="9564444" y="1723053"/>
          <a:ext cx="2018199" cy="147014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73A33A-2FB3-294D-8C94-8750679A6004}">
      <dsp:nvSpPr>
        <dsp:cNvPr id="0" name=""/>
        <dsp:cNvSpPr/>
      </dsp:nvSpPr>
      <dsp:spPr>
        <a:xfrm>
          <a:off x="8164731" y="3964623"/>
          <a:ext cx="4817625" cy="3209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Reclaiming duties paid on imported goods that are subsequently re-exported (duty drawback)</a:t>
          </a:r>
        </a:p>
      </dsp:txBody>
      <dsp:txXfrm>
        <a:off x="8164731" y="3964623"/>
        <a:ext cx="4817625" cy="3209797"/>
      </dsp:txXfrm>
    </dsp:sp>
    <dsp:sp modelId="{75D72CEC-4438-964D-80B4-3BB28B6EC65B}">
      <dsp:nvSpPr>
        <dsp:cNvPr id="0" name=""/>
        <dsp:cNvSpPr/>
      </dsp:nvSpPr>
      <dsp:spPr>
        <a:xfrm>
          <a:off x="14885597" y="127712"/>
          <a:ext cx="5352917" cy="7886862"/>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36E4D9D-0A18-C44A-B219-A3E4E17233B3}">
      <dsp:nvSpPr>
        <dsp:cNvPr id="0" name=""/>
        <dsp:cNvSpPr/>
      </dsp:nvSpPr>
      <dsp:spPr>
        <a:xfrm>
          <a:off x="16367887" y="1484919"/>
          <a:ext cx="2388338" cy="194641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B357C4-F12B-5640-A176-B097E64A36DB}">
      <dsp:nvSpPr>
        <dsp:cNvPr id="0" name=""/>
        <dsp:cNvSpPr/>
      </dsp:nvSpPr>
      <dsp:spPr>
        <a:xfrm>
          <a:off x="15153243" y="4746762"/>
          <a:ext cx="4817625" cy="1700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Utilizing Foreign Trade Zones to defer tariffs on imported goods before they enter the domestic market</a:t>
          </a:r>
        </a:p>
      </dsp:txBody>
      <dsp:txXfrm>
        <a:off x="15153243" y="4746762"/>
        <a:ext cx="4817625" cy="17003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1A154-69D7-7945-9C44-C5472583D2A7}">
      <dsp:nvSpPr>
        <dsp:cNvPr id="0" name=""/>
        <dsp:cNvSpPr/>
      </dsp:nvSpPr>
      <dsp:spPr>
        <a:xfrm>
          <a:off x="3328676" y="2716"/>
          <a:ext cx="7161633" cy="429698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kern="1200"/>
            <a:t>House Bill 2081: </a:t>
          </a:r>
          <a:r>
            <a:rPr lang="en-US" sz="4100" kern="1200"/>
            <a:t>B&amp;O Tax Rate Increases – various dates beginning October 1, 2025</a:t>
          </a:r>
        </a:p>
      </dsp:txBody>
      <dsp:txXfrm>
        <a:off x="3328676" y="2716"/>
        <a:ext cx="7161633" cy="4296980"/>
      </dsp:txXfrm>
    </dsp:sp>
    <dsp:sp modelId="{09498BAA-5320-974A-856C-ADFD0E1A075B}">
      <dsp:nvSpPr>
        <dsp:cNvPr id="0" name=""/>
        <dsp:cNvSpPr/>
      </dsp:nvSpPr>
      <dsp:spPr>
        <a:xfrm>
          <a:off x="11206473" y="2716"/>
          <a:ext cx="7161633" cy="429698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kern="1200"/>
            <a:t>House Bill 2020: </a:t>
          </a:r>
          <a:r>
            <a:rPr lang="en-US" sz="4100" kern="1200"/>
            <a:t>New B&amp;O Tax Classification for Payment Card Processing – effective January 1, 2026</a:t>
          </a:r>
        </a:p>
      </dsp:txBody>
      <dsp:txXfrm>
        <a:off x="11206473" y="2716"/>
        <a:ext cx="7161633" cy="4296980"/>
      </dsp:txXfrm>
    </dsp:sp>
    <dsp:sp modelId="{D247F104-E4C5-A94D-AC52-79920B2F46B4}">
      <dsp:nvSpPr>
        <dsp:cNvPr id="0" name=""/>
        <dsp:cNvSpPr/>
      </dsp:nvSpPr>
      <dsp:spPr>
        <a:xfrm>
          <a:off x="3328676" y="5015860"/>
          <a:ext cx="7161633" cy="429698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0">
            <a:lnSpc>
              <a:spcPct val="90000"/>
            </a:lnSpc>
            <a:spcBef>
              <a:spcPct val="0"/>
            </a:spcBef>
            <a:spcAft>
              <a:spcPct val="35000"/>
            </a:spcAft>
            <a:buNone/>
          </a:pPr>
          <a:r>
            <a:rPr lang="en-US" sz="4100" b="1" kern="1200"/>
            <a:t>Senate Bill 5813: </a:t>
          </a:r>
          <a:r>
            <a:rPr lang="en-US" sz="4100" kern="1200"/>
            <a:t>Capital Gains and Estate Tax Increases – Capital Gains portion retroactively effective January 1, 2025. Estate Tax Increase effective July 1, 2025 </a:t>
          </a:r>
          <a:endParaRPr lang="en-US" sz="4100" kern="1200">
            <a:latin typeface="Segoe UI Light"/>
          </a:endParaRPr>
        </a:p>
      </dsp:txBody>
      <dsp:txXfrm>
        <a:off x="3328676" y="5015860"/>
        <a:ext cx="7161633" cy="4296980"/>
      </dsp:txXfrm>
    </dsp:sp>
    <dsp:sp modelId="{CFE98DEB-F185-A849-B28A-EEE49B6E5E65}">
      <dsp:nvSpPr>
        <dsp:cNvPr id="0" name=""/>
        <dsp:cNvSpPr/>
      </dsp:nvSpPr>
      <dsp:spPr>
        <a:xfrm>
          <a:off x="11206473" y="5015860"/>
          <a:ext cx="7161633" cy="429698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kern="1200"/>
            <a:t>Senate Bill 5814: </a:t>
          </a:r>
          <a:r>
            <a:rPr lang="en-US" sz="4100" kern="1200"/>
            <a:t>Sales &amp; Use Tax and B&amp;O Base Expansion – effective October 1, 2025</a:t>
          </a:r>
        </a:p>
      </dsp:txBody>
      <dsp:txXfrm>
        <a:off x="11206473" y="5015860"/>
        <a:ext cx="7161633" cy="4296980"/>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474" cy="479399"/>
          </a:xfrm>
          <a:prstGeom prst="rect">
            <a:avLst/>
          </a:prstGeom>
        </p:spPr>
        <p:txBody>
          <a:bodyPr vert="horz" lIns="95664" tIns="47832" rIns="95664" bIns="47832" rtlCol="0"/>
          <a:lstStyle>
            <a:lvl1pPr algn="l">
              <a:defRPr sz="1300"/>
            </a:lvl1pPr>
          </a:lstStyle>
          <a:p>
            <a:endParaRPr lang="en-US"/>
          </a:p>
        </p:txBody>
      </p:sp>
      <p:sp>
        <p:nvSpPr>
          <p:cNvPr id="3" name="Date Placeholder 2"/>
          <p:cNvSpPr>
            <a:spLocks noGrp="1"/>
          </p:cNvSpPr>
          <p:nvPr>
            <p:ph type="dt" sz="quarter" idx="1"/>
          </p:nvPr>
        </p:nvSpPr>
        <p:spPr>
          <a:xfrm>
            <a:off x="4144055" y="0"/>
            <a:ext cx="3169474" cy="479399"/>
          </a:xfrm>
          <a:prstGeom prst="rect">
            <a:avLst/>
          </a:prstGeom>
        </p:spPr>
        <p:txBody>
          <a:bodyPr vert="horz" lIns="95664" tIns="47832" rIns="95664" bIns="47832" rtlCol="0"/>
          <a:lstStyle>
            <a:lvl1pPr algn="r">
              <a:defRPr sz="1300"/>
            </a:lvl1pPr>
          </a:lstStyle>
          <a:p>
            <a:fld id="{30865017-5F4B-4945-8FFA-1AFF6EAD0D6E}" type="datetimeFigureOut">
              <a:rPr lang="en-US" smtClean="0"/>
              <a:t>11/14/2025</a:t>
            </a:fld>
            <a:endParaRPr lang="en-US"/>
          </a:p>
        </p:txBody>
      </p:sp>
      <p:sp>
        <p:nvSpPr>
          <p:cNvPr id="4" name="Footer Placeholder 3"/>
          <p:cNvSpPr>
            <a:spLocks noGrp="1"/>
          </p:cNvSpPr>
          <p:nvPr>
            <p:ph type="ftr" sz="quarter" idx="2"/>
          </p:nvPr>
        </p:nvSpPr>
        <p:spPr>
          <a:xfrm>
            <a:off x="0" y="9120149"/>
            <a:ext cx="3169474" cy="479399"/>
          </a:xfrm>
          <a:prstGeom prst="rect">
            <a:avLst/>
          </a:prstGeom>
        </p:spPr>
        <p:txBody>
          <a:bodyPr vert="horz" lIns="95664" tIns="47832" rIns="95664" bIns="47832" rtlCol="0" anchor="b"/>
          <a:lstStyle>
            <a:lvl1pPr algn="l">
              <a:defRPr sz="1300"/>
            </a:lvl1pPr>
          </a:lstStyle>
          <a:p>
            <a:endParaRPr lang="en-US"/>
          </a:p>
        </p:txBody>
      </p:sp>
      <p:sp>
        <p:nvSpPr>
          <p:cNvPr id="5" name="Slide Number Placeholder 4"/>
          <p:cNvSpPr>
            <a:spLocks noGrp="1"/>
          </p:cNvSpPr>
          <p:nvPr>
            <p:ph type="sldNum" sz="quarter" idx="3"/>
          </p:nvPr>
        </p:nvSpPr>
        <p:spPr>
          <a:xfrm>
            <a:off x="4144055" y="9120149"/>
            <a:ext cx="3169474" cy="479399"/>
          </a:xfrm>
          <a:prstGeom prst="rect">
            <a:avLst/>
          </a:prstGeom>
        </p:spPr>
        <p:txBody>
          <a:bodyPr vert="horz" lIns="95664" tIns="47832" rIns="95664" bIns="47832" rtlCol="0" anchor="b"/>
          <a:lstStyle>
            <a:lvl1pPr algn="r">
              <a:defRPr sz="1300"/>
            </a:lvl1pPr>
          </a:lstStyle>
          <a:p>
            <a:fld id="{5FBF5A14-DFBE-4919-910B-AF12562335F8}" type="slidenum">
              <a:rPr lang="en-US" smtClean="0"/>
              <a:t>‹#›</a:t>
            </a:fld>
            <a:endParaRPr lang="en-US"/>
          </a:p>
        </p:txBody>
      </p:sp>
    </p:spTree>
    <p:extLst>
      <p:ext uri="{BB962C8B-B14F-4D97-AF65-F5344CB8AC3E}">
        <p14:creationId xmlns:p14="http://schemas.microsoft.com/office/powerpoint/2010/main" val="292172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49" tIns="48324" rIns="96649" bIns="48324" rtlCol="0"/>
          <a:lstStyle>
            <a:lvl1pPr algn="l">
              <a:defRPr sz="1300">
                <a:latin typeface="Arial"/>
              </a:defRPr>
            </a:lvl1pPr>
          </a:lstStyle>
          <a:p>
            <a:endParaRPr lang="en-US"/>
          </a:p>
        </p:txBody>
      </p:sp>
      <p:sp>
        <p:nvSpPr>
          <p:cNvPr id="3" name="Date Placeholder 2"/>
          <p:cNvSpPr>
            <a:spLocks noGrp="1"/>
          </p:cNvSpPr>
          <p:nvPr>
            <p:ph type="dt" idx="1"/>
          </p:nvPr>
        </p:nvSpPr>
        <p:spPr>
          <a:xfrm>
            <a:off x="4143589" y="0"/>
            <a:ext cx="3169920" cy="480060"/>
          </a:xfrm>
          <a:prstGeom prst="rect">
            <a:avLst/>
          </a:prstGeom>
        </p:spPr>
        <p:txBody>
          <a:bodyPr vert="horz" lIns="96649" tIns="48324" rIns="96649" bIns="48324" rtlCol="0"/>
          <a:lstStyle>
            <a:lvl1pPr algn="r">
              <a:defRPr sz="1300">
                <a:latin typeface="Arial"/>
              </a:defRPr>
            </a:lvl1pPr>
          </a:lstStyle>
          <a:p>
            <a:fld id="{13791232-BF22-DA4B-B4A3-0051D341439C}" type="datetimeFigureOut">
              <a:rPr lang="en-US" smtClean="0"/>
              <a:pPr/>
              <a:t>11/14/2025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49" tIns="48324" rIns="96649" bIns="48324"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49" tIns="48324" rIns="96649" bIns="483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5"/>
            <a:ext cx="3169920" cy="480060"/>
          </a:xfrm>
          <a:prstGeom prst="rect">
            <a:avLst/>
          </a:prstGeom>
        </p:spPr>
        <p:txBody>
          <a:bodyPr vert="horz" lIns="96649" tIns="48324" rIns="96649" bIns="48324" rtlCol="0" anchor="b"/>
          <a:lstStyle>
            <a:lvl1pPr algn="l">
              <a:defRPr sz="1300">
                <a:latin typeface="Arial"/>
              </a:defRPr>
            </a:lvl1pPr>
          </a:lstStyle>
          <a:p>
            <a:endParaRPr lang="en-US"/>
          </a:p>
        </p:txBody>
      </p:sp>
      <p:sp>
        <p:nvSpPr>
          <p:cNvPr id="7" name="Slide Number Placeholder 6"/>
          <p:cNvSpPr>
            <a:spLocks noGrp="1"/>
          </p:cNvSpPr>
          <p:nvPr>
            <p:ph type="sldNum" sz="quarter" idx="5"/>
          </p:nvPr>
        </p:nvSpPr>
        <p:spPr>
          <a:xfrm>
            <a:off x="4143589" y="9119475"/>
            <a:ext cx="3169920" cy="480060"/>
          </a:xfrm>
          <a:prstGeom prst="rect">
            <a:avLst/>
          </a:prstGeom>
        </p:spPr>
        <p:txBody>
          <a:bodyPr vert="horz" lIns="96649" tIns="48324" rIns="96649" bIns="48324" rtlCol="0" anchor="b"/>
          <a:lstStyle>
            <a:lvl1pPr algn="r">
              <a:defRPr sz="1300">
                <a:latin typeface="Arial"/>
              </a:defRPr>
            </a:lvl1pPr>
          </a:lstStyle>
          <a:p>
            <a:fld id="{E96FB6BA-4259-784D-993E-9EA48AAECD5C}" type="slidenum">
              <a:rPr lang="en-US" smtClean="0"/>
              <a:pPr/>
              <a:t>‹#›</a:t>
            </a:fld>
            <a:endParaRPr lang="en-US"/>
          </a:p>
        </p:txBody>
      </p:sp>
    </p:spTree>
    <p:extLst>
      <p:ext uri="{BB962C8B-B14F-4D97-AF65-F5344CB8AC3E}">
        <p14:creationId xmlns:p14="http://schemas.microsoft.com/office/powerpoint/2010/main" val="3464590750"/>
      </p:ext>
    </p:extLst>
  </p:cSld>
  <p:clrMap bg1="lt1" tx1="dk1" bg2="lt2" tx2="dk2" accent1="accent1" accent2="accent2" accent3="accent3" accent4="accent4" accent5="accent5" accent6="accent6" hlink="hlink" folHlink="folHlink"/>
  <p:notesStyle>
    <a:lvl1pPr marL="0" algn="l" defTabSz="914400" rtl="0" eaLnBrk="1" latinLnBrk="0" hangingPunct="1">
      <a:defRPr sz="2400" kern="1200">
        <a:solidFill>
          <a:schemeClr val="tx1"/>
        </a:solidFill>
        <a:latin typeface="Arial"/>
        <a:ea typeface="+mn-ea"/>
        <a:cs typeface="+mn-cs"/>
      </a:defRPr>
    </a:lvl1pPr>
    <a:lvl2pPr marL="914400" algn="l" defTabSz="914400" rtl="0" eaLnBrk="1" latinLnBrk="0" hangingPunct="1">
      <a:defRPr sz="2400" kern="1200">
        <a:solidFill>
          <a:schemeClr val="tx1"/>
        </a:solidFill>
        <a:latin typeface="Arial"/>
        <a:ea typeface="+mn-ea"/>
        <a:cs typeface="+mn-cs"/>
      </a:defRPr>
    </a:lvl2pPr>
    <a:lvl3pPr marL="1828800" algn="l" defTabSz="914400" rtl="0" eaLnBrk="1" latinLnBrk="0" hangingPunct="1">
      <a:defRPr sz="2400" kern="1200">
        <a:solidFill>
          <a:schemeClr val="tx1"/>
        </a:solidFill>
        <a:latin typeface="Arial"/>
        <a:ea typeface="+mn-ea"/>
        <a:cs typeface="+mn-cs"/>
      </a:defRPr>
    </a:lvl3pPr>
    <a:lvl4pPr marL="2743200" algn="l" defTabSz="914400" rtl="0" eaLnBrk="1" latinLnBrk="0" hangingPunct="1">
      <a:defRPr sz="2400" kern="1200">
        <a:solidFill>
          <a:schemeClr val="tx1"/>
        </a:solidFill>
        <a:latin typeface="Arial"/>
        <a:ea typeface="+mn-ea"/>
        <a:cs typeface="+mn-cs"/>
      </a:defRPr>
    </a:lvl4pPr>
    <a:lvl5pPr marL="3657600" algn="l" defTabSz="914400" rtl="0" eaLnBrk="1" latinLnBrk="0" hangingPunct="1">
      <a:defRPr sz="2400" kern="1200">
        <a:solidFill>
          <a:schemeClr val="tx1"/>
        </a:solidFill>
        <a:latin typeface="Arial"/>
        <a:ea typeface="+mn-ea"/>
        <a:cs typeface="+mn-cs"/>
      </a:defRPr>
    </a:lvl5pPr>
    <a:lvl6pPr marL="4572000" algn="l" defTabSz="914400" rtl="0" eaLnBrk="1" latinLnBrk="0" hangingPunct="1">
      <a:defRPr sz="2400" kern="1200">
        <a:solidFill>
          <a:schemeClr val="tx1"/>
        </a:solidFill>
        <a:latin typeface="+mn-lt"/>
        <a:ea typeface="+mn-ea"/>
        <a:cs typeface="+mn-cs"/>
      </a:defRPr>
    </a:lvl6pPr>
    <a:lvl7pPr marL="5486400" algn="l" defTabSz="914400" rtl="0" eaLnBrk="1" latinLnBrk="0" hangingPunct="1">
      <a:defRPr sz="2400" kern="1200">
        <a:solidFill>
          <a:schemeClr val="tx1"/>
        </a:solidFill>
        <a:latin typeface="+mn-lt"/>
        <a:ea typeface="+mn-ea"/>
        <a:cs typeface="+mn-cs"/>
      </a:defRPr>
    </a:lvl7pPr>
    <a:lvl8pPr marL="6400800" algn="l" defTabSz="914400" rtl="0" eaLnBrk="1" latinLnBrk="0" hangingPunct="1">
      <a:defRPr sz="2400" kern="1200">
        <a:solidFill>
          <a:schemeClr val="tx1"/>
        </a:solidFill>
        <a:latin typeface="+mn-lt"/>
        <a:ea typeface="+mn-ea"/>
        <a:cs typeface="+mn-cs"/>
      </a:defRPr>
    </a:lvl8pPr>
    <a:lvl9pPr marL="7315200" algn="l" defTabSz="9144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am04.safelinks.protection.outlook.com/?url=https%3A%2F%2Fwww.msnbc.com%2Fdeadline-white-house%2Fdeadline-legal-blog%2Ftrump-tariffs-appeals-court-rules-against-rcna228136&amp;data=05%7C02%7Ckevins%40larsongross.com%7C4ada2e188a694192284708ddf7073683%7Cbd17821ace7742a7b76c0f93e6360627%7C0%7C0%7C638938332909610291%7CUnknown%7CTWFpbGZsb3d8eyJFbXB0eU1hcGkiOnRydWUsIlYiOiIwLjAuMDAwMCIsIlAiOiJXaW4zMiIsIkFOIjoiTWFpbCIsIldUIjoyfQ%3D%3D%7C0%7C%7C%7C&amp;sdata=BZtwHqLb6DukjNMowUXxUH7vlukbO4fHyy%2FvrY36%2BOc%3D&amp;reserved=0"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nam04.safelinks.protection.outlook.com/?url=https%3A%2F%2Fwww.msnbc.com%2Fdeadline-white-house%2Fdeadline-legal-blog%2Fsupreme-court-tariffs-trump-appeal-rcna229021&amp;data=05%7C02%7Ckevins%40larsongross.com%7C4ada2e188a694192284708ddf7073683%7Cbd17821ace7742a7b76c0f93e6360627%7C0%7C0%7C638938332909646904%7CUnknown%7CTWFpbGZsb3d8eyJFbXB0eU1hcGkiOnRydWUsIlYiOiIwLjAuMDAwMCIsIlAiOiJXaW4zMiIsIkFOIjoiTWFpbCIsIldUIjoyfQ%3D%3D%7C0%7C%7C%7C&amp;sdata=v%2F5NM88ehYX%2BZ5rCHPIvafdzRW%2F5V7i%2BbWqL4fbAMAw%3D&amp;reserved=0" TargetMode="External"/><Relationship Id="rId4" Type="http://schemas.openxmlformats.org/officeDocument/2006/relationships/hyperlink" Target="https://nam04.safelinks.protection.outlook.com/?url=https%3A%2F%2Fstorage.courtlistener.com%2Frecap%2Fgov.uscourts.cafc.23105%2Fgov.uscourts.cafc.23105.159.0.pdf&amp;data=05%7C02%7Ckevins%40larsongross.com%7C4ada2e188a694192284708ddf7073683%7Cbd17821ace7742a7b76c0f93e6360627%7C0%7C0%7C638938332909628038%7CUnknown%7CTWFpbGZsb3d8eyJFbXB0eU1hcGkiOnRydWUsIlYiOiIwLjAuMDAwMCIsIlAiOiJXaW4zMiIsIkFOIjoiTWFpbCIsIldUIjoyfQ%3D%3D%7C0%7C%7C%7C&amp;sdata=Bh6678r3skVd4HobAtEOVx597X4xlTBR2GABAHbgokk%3D&amp;reserved=0"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am04.safelinks.protection.outlook.com/?url=https%3A%2F%2Fwww.google.com%2Fsearch%3Fsca_esv%3Dcdd4458fa27f824d%26rlz%3D1C1GCEU_enUS1087US1087%26sxsrf%3DAE3TifN4yLzt3MH19DmloLGnaZdAG2sjkw%253A1757976826568%26q%3DCUSMA%26sa%3DX%26ved%3D2ahUKEwjTzouC7tuPAxVVATQIHa7PO2gQxccNegUIiQEQAQ%26mstk%3DAUtExfA2xyxafdYMrXS6d7daNxbQtjAJhwZIakaCeCubbuIkvVpvFewSSD21GBdtgqpva2K7UX37fPcS9PZAt2YNRJWz6UZpPB_NMAvLFYfkmRbVi_vg1qv1rzXIaPatejKECext1ZxoXF_X5aYn4-xjSOLggJzXv0moIp_PbbpSpKYMc-YfNRWuELmsUutHr3GaXWBD32Dr4gVBcjkN7A4g0fCqL3o0iEDLNZ7rN79rdaXbhF6vp_J8N6xwjLjYCRNabihFb5eh04rNGvEp1exMLUDL%26csui%3D3&amp;data=05%7C02%7Ckevins%40larsongross.com%7C4ada2e188a694192284708ddf7073683%7Cbd17821ace7742a7b76c0f93e6360627%7C0%7C0%7C638938332909664941%7CUnknown%7CTWFpbGZsb3d8eyJFbXB0eU1hcGkiOnRydWUsIlYiOiIwLjAuMDAwMCIsIlAiOiJXaW4zMiIsIkFOIjoiTWFpbCIsIldUIjoyfQ%3D%3D%7C0%7C%7C%7C&amp;sdata=k7suZbgTNy6JMr%2FLUTtkl5WWbaUNMvpVKJ4w18U2CCE%3D&amp;reserved=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1</a:t>
            </a:fld>
            <a:endParaRPr lang="en-US"/>
          </a:p>
        </p:txBody>
      </p:sp>
    </p:spTree>
    <p:extLst>
      <p:ext uri="{BB962C8B-B14F-4D97-AF65-F5344CB8AC3E}">
        <p14:creationId xmlns:p14="http://schemas.microsoft.com/office/powerpoint/2010/main" val="2701844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A0D54-86BB-43FB-F468-3B445CDF89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C3E2D-FFEB-2C50-7304-93B3543108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4EBF9-87D7-C89C-5508-0305FF53193D}"/>
              </a:ext>
            </a:extLst>
          </p:cNvPr>
          <p:cNvSpPr>
            <a:spLocks noGrp="1"/>
          </p:cNvSpPr>
          <p:nvPr>
            <p:ph type="body" idx="1"/>
          </p:nvPr>
        </p:nvSpPr>
        <p:spPr/>
        <p:txBody>
          <a:bodyPr>
            <a:normAutofit fontScale="55000" lnSpcReduction="20000"/>
          </a:bodyPr>
          <a:lstStyle/>
          <a:p>
            <a:r>
              <a:rPr lang="en-US"/>
              <a:t>So much of OBBBA on the business side is all about extending and enhancing deductions and </a:t>
            </a:r>
            <a:r>
              <a:rPr lang="en-US" err="1"/>
              <a:t>writeoffs</a:t>
            </a:r>
            <a:endParaRPr lang="en-US"/>
          </a:p>
          <a:p>
            <a:r>
              <a:rPr lang="en-US"/>
              <a:t>Contrast Sec 179 and Bonus</a:t>
            </a:r>
          </a:p>
          <a:p>
            <a:r>
              <a:rPr lang="en-US"/>
              <a:t>	Sec 179 has been around a lot longer, but is much more limited.  It can’t create a loss, and it phases out whereas bonus </a:t>
            </a:r>
            <a:r>
              <a:rPr lang="en-US" err="1"/>
              <a:t>deprec</a:t>
            </a:r>
            <a:r>
              <a:rPr lang="en-US"/>
              <a:t> doesn’t</a:t>
            </a:r>
          </a:p>
          <a:p>
            <a:r>
              <a:rPr lang="en-US"/>
              <a:t>What assets does bonus apply to? Virtually everything except land and building shells (with one major exception, QPP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that bonus or Sec 179 do not apply to </a:t>
            </a:r>
            <a:r>
              <a:rPr lang="en-US" err="1"/>
              <a:t>fgn</a:t>
            </a:r>
            <a:r>
              <a:rPr lang="en-US"/>
              <a:t>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For the last couple of years we’ve been having to capitalize R&amp;D expenses, with a 5 year SL amortization for US R&amp;D and 15 year SL for foreign.  There was a huge outcry on this negative change from small businesses and especially contractors producing products for the Dept of Defense</a:t>
            </a:r>
          </a:p>
          <a:p>
            <a:endParaRPr lang="en-US"/>
          </a:p>
          <a:p>
            <a:r>
              <a:rPr lang="en-US"/>
              <a:t>We’ll be looking a lot closer at writing off p/y unamortized R&amp;D or whether it makes sense to go back and amend</a:t>
            </a:r>
          </a:p>
          <a:p>
            <a:endParaRPr lang="en-US"/>
          </a:p>
          <a:p>
            <a:r>
              <a:rPr lang="en-US"/>
              <a:t>Note the policy behind a lot of this is to incentive investment into </a:t>
            </a:r>
            <a:r>
              <a:rPr lang="en-US" err="1"/>
              <a:t>mfg</a:t>
            </a:r>
            <a:r>
              <a:rPr lang="en-US"/>
              <a:t> in the US, buying equipment for use in the US</a:t>
            </a:r>
          </a:p>
          <a:p>
            <a:r>
              <a:rPr lang="en-US"/>
              <a:t>Note that bonus or Sec 179 do not apply to </a:t>
            </a:r>
            <a:r>
              <a:rPr lang="en-US" err="1"/>
              <a:t>fgn</a:t>
            </a:r>
            <a:r>
              <a:rPr lang="en-US"/>
              <a:t> assets</a:t>
            </a:r>
          </a:p>
          <a:p>
            <a:endParaRPr lang="en-US"/>
          </a:p>
          <a:p>
            <a:r>
              <a:rPr lang="en-US"/>
              <a:t>Note that several states do NOT conform!</a:t>
            </a:r>
          </a:p>
        </p:txBody>
      </p:sp>
      <p:sp>
        <p:nvSpPr>
          <p:cNvPr id="4" name="Slide Number Placeholder 3">
            <a:extLst>
              <a:ext uri="{FF2B5EF4-FFF2-40B4-BE49-F238E27FC236}">
                <a16:creationId xmlns:a16="http://schemas.microsoft.com/office/drawing/2014/main" id="{996716B4-3A0D-2DCF-5718-240A81D8C31E}"/>
              </a:ext>
            </a:extLst>
          </p:cNvPr>
          <p:cNvSpPr>
            <a:spLocks noGrp="1"/>
          </p:cNvSpPr>
          <p:nvPr>
            <p:ph type="sldNum" sz="quarter" idx="5"/>
          </p:nvPr>
        </p:nvSpPr>
        <p:spPr/>
        <p:txBody>
          <a:bodyPr/>
          <a:lstStyle/>
          <a:p>
            <a:fld id="{E96FB6BA-4259-784D-993E-9EA48AAECD5C}" type="slidenum">
              <a:rPr lang="en-US" smtClean="0"/>
              <a:pPr/>
              <a:t>10</a:t>
            </a:fld>
            <a:endParaRPr lang="en-US"/>
          </a:p>
        </p:txBody>
      </p:sp>
    </p:spTree>
    <p:extLst>
      <p:ext uri="{BB962C8B-B14F-4D97-AF65-F5344CB8AC3E}">
        <p14:creationId xmlns:p14="http://schemas.microsoft.com/office/powerpoint/2010/main" val="2059025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the further details on being able to write off </a:t>
            </a:r>
            <a:r>
              <a:rPr lang="en-US" err="1"/>
              <a:t>mfg</a:t>
            </a:r>
            <a:r>
              <a:rPr lang="en-US"/>
              <a:t> buildings (or portions of them)</a:t>
            </a:r>
          </a:p>
          <a:p>
            <a:r>
              <a:rPr lang="en-US"/>
              <a:t>Will need to prorate the production area from the admin area, like if an office is attached to </a:t>
            </a:r>
            <a:r>
              <a:rPr lang="en-US" err="1"/>
              <a:t>mfg</a:t>
            </a:r>
            <a:r>
              <a:rPr lang="en-US"/>
              <a:t> bldg.</a:t>
            </a:r>
          </a:p>
          <a:p>
            <a:r>
              <a:rPr lang="en-US"/>
              <a:t>Restaurants don’t qualify</a:t>
            </a:r>
          </a:p>
          <a:p>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11</a:t>
            </a:fld>
            <a:endParaRPr lang="en-US"/>
          </a:p>
        </p:txBody>
      </p:sp>
    </p:spTree>
    <p:extLst>
      <p:ext uri="{BB962C8B-B14F-4D97-AF65-F5344CB8AC3E}">
        <p14:creationId xmlns:p14="http://schemas.microsoft.com/office/powerpoint/2010/main" val="489125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 companies means those with greater than $30mil in annual revenue</a:t>
            </a:r>
          </a:p>
          <a:p>
            <a:endParaRPr lang="en-US"/>
          </a:p>
          <a:p>
            <a:r>
              <a:rPr lang="en-US"/>
              <a:t>We’ll have to see how the instructions and forms shakeout, but this could result in companies being able to claim suspended interest expense deductions in 2025</a:t>
            </a:r>
          </a:p>
        </p:txBody>
      </p:sp>
      <p:sp>
        <p:nvSpPr>
          <p:cNvPr id="4" name="Slide Number Placeholder 3"/>
          <p:cNvSpPr>
            <a:spLocks noGrp="1"/>
          </p:cNvSpPr>
          <p:nvPr>
            <p:ph type="sldNum" sz="quarter" idx="5"/>
          </p:nvPr>
        </p:nvSpPr>
        <p:spPr/>
        <p:txBody>
          <a:bodyPr/>
          <a:lstStyle/>
          <a:p>
            <a:fld id="{E96FB6BA-4259-784D-993E-9EA48AAECD5C}" type="slidenum">
              <a:rPr lang="en-US" smtClean="0"/>
              <a:pPr/>
              <a:t>12</a:t>
            </a:fld>
            <a:endParaRPr lang="en-US"/>
          </a:p>
        </p:txBody>
      </p:sp>
    </p:spTree>
    <p:extLst>
      <p:ext uri="{BB962C8B-B14F-4D97-AF65-F5344CB8AC3E}">
        <p14:creationId xmlns:p14="http://schemas.microsoft.com/office/powerpoint/2010/main" val="4198900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will cut back on the need to file these forms which are the equivalent of the T4A slips in Canada.  The threshold has been at $600 for as long as I can remember</a:t>
            </a:r>
          </a:p>
        </p:txBody>
      </p:sp>
      <p:sp>
        <p:nvSpPr>
          <p:cNvPr id="4" name="Slide Number Placeholder 3"/>
          <p:cNvSpPr>
            <a:spLocks noGrp="1"/>
          </p:cNvSpPr>
          <p:nvPr>
            <p:ph type="sldNum" sz="quarter" idx="5"/>
          </p:nvPr>
        </p:nvSpPr>
        <p:spPr/>
        <p:txBody>
          <a:bodyPr/>
          <a:lstStyle/>
          <a:p>
            <a:fld id="{E96FB6BA-4259-784D-993E-9EA48AAECD5C}" type="slidenum">
              <a:rPr lang="en-US" smtClean="0"/>
              <a:pPr/>
              <a:t>13</a:t>
            </a:fld>
            <a:endParaRPr lang="en-US"/>
          </a:p>
        </p:txBody>
      </p:sp>
    </p:spTree>
    <p:extLst>
      <p:ext uri="{BB962C8B-B14F-4D97-AF65-F5344CB8AC3E}">
        <p14:creationId xmlns:p14="http://schemas.microsoft.com/office/powerpoint/2010/main" val="915515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14</a:t>
            </a:fld>
            <a:endParaRPr lang="en-US"/>
          </a:p>
        </p:txBody>
      </p:sp>
    </p:spTree>
    <p:extLst>
      <p:ext uri="{BB962C8B-B14F-4D97-AF65-F5344CB8AC3E}">
        <p14:creationId xmlns:p14="http://schemas.microsoft.com/office/powerpoint/2010/main" val="1185987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Flat rate of 21% no matter what the net income level or whether the owner of the US </a:t>
            </a:r>
            <a:r>
              <a:rPr lang="en-US" err="1"/>
              <a:t>corp</a:t>
            </a:r>
            <a:r>
              <a:rPr lang="en-US"/>
              <a:t> is US or foreign, or whether it is </a:t>
            </a:r>
            <a:r>
              <a:rPr lang="en-US" err="1"/>
              <a:t>Cdn</a:t>
            </a:r>
            <a:r>
              <a:rPr lang="en-US"/>
              <a:t> </a:t>
            </a:r>
            <a:r>
              <a:rPr lang="en-US" err="1"/>
              <a:t>corp</a:t>
            </a:r>
            <a:r>
              <a:rPr lang="en-US"/>
              <a:t> doing business or a US </a:t>
            </a:r>
            <a:r>
              <a:rPr lang="en-US" err="1"/>
              <a:t>corp</a:t>
            </a:r>
            <a:endParaRPr lang="en-US"/>
          </a:p>
          <a:p>
            <a:endParaRPr lang="en-US"/>
          </a:p>
          <a:p>
            <a:r>
              <a:rPr lang="en-US"/>
              <a:t>Note that US corps that are selling abroad (not through branches or FDE’s) get a reduced tax rate on foreign sourced profits</a:t>
            </a:r>
          </a:p>
        </p:txBody>
      </p:sp>
      <p:sp>
        <p:nvSpPr>
          <p:cNvPr id="4" name="Slide Number Placeholder 3"/>
          <p:cNvSpPr>
            <a:spLocks noGrp="1"/>
          </p:cNvSpPr>
          <p:nvPr>
            <p:ph type="sldNum" sz="quarter" idx="5"/>
          </p:nvPr>
        </p:nvSpPr>
        <p:spPr/>
        <p:txBody>
          <a:bodyPr/>
          <a:lstStyle/>
          <a:p>
            <a:fld id="{E96FB6BA-4259-784D-993E-9EA48AAECD5C}" type="slidenum">
              <a:rPr lang="en-US" smtClean="0"/>
              <a:pPr/>
              <a:t>15</a:t>
            </a:fld>
            <a:endParaRPr lang="en-US"/>
          </a:p>
        </p:txBody>
      </p:sp>
    </p:spTree>
    <p:extLst>
      <p:ext uri="{BB962C8B-B14F-4D97-AF65-F5344CB8AC3E}">
        <p14:creationId xmlns:p14="http://schemas.microsoft.com/office/powerpoint/2010/main" val="2221348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was some major concern about the revenge tax, and it is still hanging around out there as a possible “tool” for future use by the US congress</a:t>
            </a:r>
          </a:p>
        </p:txBody>
      </p:sp>
      <p:sp>
        <p:nvSpPr>
          <p:cNvPr id="4" name="Slide Number Placeholder 3"/>
          <p:cNvSpPr>
            <a:spLocks noGrp="1"/>
          </p:cNvSpPr>
          <p:nvPr>
            <p:ph type="sldNum" sz="quarter" idx="5"/>
          </p:nvPr>
        </p:nvSpPr>
        <p:spPr/>
        <p:txBody>
          <a:bodyPr/>
          <a:lstStyle/>
          <a:p>
            <a:fld id="{E96FB6BA-4259-784D-993E-9EA48AAECD5C}" type="slidenum">
              <a:rPr lang="en-US" smtClean="0"/>
              <a:pPr/>
              <a:t>16</a:t>
            </a:fld>
            <a:endParaRPr lang="en-US"/>
          </a:p>
        </p:txBody>
      </p:sp>
    </p:spTree>
    <p:extLst>
      <p:ext uri="{BB962C8B-B14F-4D97-AF65-F5344CB8AC3E}">
        <p14:creationId xmlns:p14="http://schemas.microsoft.com/office/powerpoint/2010/main" val="1401977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17</a:t>
            </a:fld>
            <a:endParaRPr lang="en-US"/>
          </a:p>
        </p:txBody>
      </p:sp>
    </p:spTree>
    <p:extLst>
      <p:ext uri="{BB962C8B-B14F-4D97-AF65-F5344CB8AC3E}">
        <p14:creationId xmlns:p14="http://schemas.microsoft.com/office/powerpoint/2010/main" val="3259037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685165" indent="-685165">
              <a:lnSpc>
                <a:spcPct val="90000"/>
              </a:lnSpc>
              <a:buFont typeface="Wingdings 2"/>
            </a:pPr>
            <a:r>
              <a:rPr lang="en-US" sz="4800">
                <a:cs typeface="Calibri"/>
              </a:rPr>
              <a:t>Calculation is complex and income must be below certain thresholds to qualify for the full deduction</a:t>
            </a:r>
            <a:br>
              <a:rPr lang="en-US" sz="4800">
                <a:cs typeface="Calibri"/>
              </a:rPr>
            </a:br>
            <a:endParaRPr lang="en-US" sz="4800">
              <a:cs typeface="Calibri"/>
            </a:endParaRPr>
          </a:p>
          <a:p>
            <a:pPr marL="685165" indent="-685165">
              <a:lnSpc>
                <a:spcPct val="90000"/>
              </a:lnSpc>
              <a:buFont typeface="Wingdings 2"/>
            </a:pPr>
            <a:r>
              <a:rPr lang="en-US" sz="4800">
                <a:cs typeface="Calibri"/>
              </a:rPr>
              <a:t>For 2025, the income thresholds are:</a:t>
            </a:r>
          </a:p>
          <a:p>
            <a:pPr marL="1485265" lvl="1" indent="-570865">
              <a:lnSpc>
                <a:spcPct val="90000"/>
              </a:lnSpc>
              <a:buFont typeface="Courier New,monospace"/>
              <a:buChar char="o"/>
            </a:pPr>
            <a:r>
              <a:rPr lang="en-US" b="1">
                <a:cs typeface="Calibri"/>
              </a:rPr>
              <a:t>Single filers: $197,300 </a:t>
            </a:r>
          </a:p>
          <a:p>
            <a:pPr marL="2285365" lvl="2" indent="-456565">
              <a:lnSpc>
                <a:spcPct val="90000"/>
              </a:lnSpc>
              <a:buFont typeface="Wingdings"/>
              <a:buChar char="§"/>
            </a:pPr>
            <a:r>
              <a:rPr lang="en-US" sz="4800">
                <a:cs typeface="Calibri"/>
              </a:rPr>
              <a:t>Phase-in range = $50,000 </a:t>
            </a:r>
            <a:r>
              <a:rPr lang="en-US" sz="4800" i="1">
                <a:cs typeface="Calibri"/>
              </a:rPr>
              <a:t>(income from $197,300 to $247,300)</a:t>
            </a:r>
          </a:p>
          <a:p>
            <a:pPr marL="1485265" lvl="1" indent="-570865">
              <a:lnSpc>
                <a:spcPct val="90000"/>
              </a:lnSpc>
              <a:buFont typeface="Courier New,monospace"/>
              <a:buChar char="o"/>
            </a:pPr>
            <a:r>
              <a:rPr lang="en-US" b="1">
                <a:cs typeface="Calibri"/>
              </a:rPr>
              <a:t>Married filing jointly: $394,600</a:t>
            </a:r>
          </a:p>
          <a:p>
            <a:pPr marL="2285365" lvl="2" indent="-456565">
              <a:lnSpc>
                <a:spcPct val="90000"/>
              </a:lnSpc>
              <a:buFont typeface="Wingdings"/>
              <a:buChar char="§"/>
            </a:pPr>
            <a:r>
              <a:rPr lang="en-US" sz="4800">
                <a:cs typeface="Calibri"/>
              </a:rPr>
              <a:t>Phase-in range = $100,000 </a:t>
            </a:r>
            <a:r>
              <a:rPr lang="en-US" sz="4800" i="1">
                <a:cs typeface="Calibri"/>
              </a:rPr>
              <a:t>(income from $394,600 to $494,600)</a:t>
            </a:r>
            <a:br>
              <a:rPr lang="en-US" sz="4800" i="1">
                <a:cs typeface="Calibri"/>
              </a:rPr>
            </a:br>
            <a:endParaRPr lang="en-US" sz="4800" i="1">
              <a:cs typeface="Calibri"/>
            </a:endParaRPr>
          </a:p>
          <a:p>
            <a:pPr marL="685165" indent="-685165">
              <a:lnSpc>
                <a:spcPct val="90000"/>
              </a:lnSpc>
              <a:buFont typeface="Wingdings 2"/>
            </a:pPr>
            <a:r>
              <a:rPr lang="en-US" sz="4800">
                <a:cs typeface="Calibri"/>
              </a:rPr>
              <a:t>Specified Service Trades or Businesses (healthcare, law, consulting, athletics) have special rules and it is a lot more limited</a:t>
            </a:r>
          </a:p>
          <a:p>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18</a:t>
            </a:fld>
            <a:endParaRPr lang="en-US"/>
          </a:p>
        </p:txBody>
      </p:sp>
    </p:spTree>
    <p:extLst>
      <p:ext uri="{BB962C8B-B14F-4D97-AF65-F5344CB8AC3E}">
        <p14:creationId xmlns:p14="http://schemas.microsoft.com/office/powerpoint/2010/main" val="649341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F6D03-DFFA-C073-6F97-EA94FAE510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3B35F-A372-4ED7-74FE-86D5295C9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E05DE1-7BF5-C60C-4EA8-64B8703884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F7887C-5FA3-3E36-2E3A-38EA50342929}"/>
              </a:ext>
            </a:extLst>
          </p:cNvPr>
          <p:cNvSpPr>
            <a:spLocks noGrp="1"/>
          </p:cNvSpPr>
          <p:nvPr>
            <p:ph type="sldNum" sz="quarter" idx="5"/>
          </p:nvPr>
        </p:nvSpPr>
        <p:spPr/>
        <p:txBody>
          <a:bodyPr/>
          <a:lstStyle/>
          <a:p>
            <a:fld id="{E96FB6BA-4259-784D-993E-9EA48AAECD5C}" type="slidenum">
              <a:rPr lang="en-US" smtClean="0"/>
              <a:pPr/>
              <a:t>19</a:t>
            </a:fld>
            <a:endParaRPr lang="en-US"/>
          </a:p>
        </p:txBody>
      </p:sp>
    </p:spTree>
    <p:extLst>
      <p:ext uri="{BB962C8B-B14F-4D97-AF65-F5344CB8AC3E}">
        <p14:creationId xmlns:p14="http://schemas.microsoft.com/office/powerpoint/2010/main" val="302955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2</a:t>
            </a:fld>
            <a:endParaRPr lang="en-US"/>
          </a:p>
        </p:txBody>
      </p:sp>
    </p:spTree>
    <p:extLst>
      <p:ext uri="{BB962C8B-B14F-4D97-AF65-F5344CB8AC3E}">
        <p14:creationId xmlns:p14="http://schemas.microsoft.com/office/powerpoint/2010/main" val="2979384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60462-587C-C2EA-2F4A-CE800EE24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33758-03ED-A578-65A7-4C5223EC3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1D29F-4DDE-58FF-143B-C38C6C08D309}"/>
              </a:ext>
            </a:extLst>
          </p:cNvPr>
          <p:cNvSpPr>
            <a:spLocks noGrp="1"/>
          </p:cNvSpPr>
          <p:nvPr>
            <p:ph type="body" idx="1"/>
          </p:nvPr>
        </p:nvSpPr>
        <p:spPr/>
        <p:txBody>
          <a:bodyPr>
            <a:normAutofit fontScale="25000" lnSpcReduction="20000"/>
          </a:bodyPr>
          <a:lstStyle/>
          <a:p>
            <a:pPr marL="685165" indent="-685165">
              <a:lnSpc>
                <a:spcPct val="150000"/>
              </a:lnSpc>
              <a:spcBef>
                <a:spcPts val="20"/>
              </a:spcBef>
            </a:pPr>
            <a:r>
              <a:rPr lang="en-US">
                <a:cs typeface="Calibri"/>
              </a:rPr>
              <a:t>Comparison of C Corporation vs Pass-Through with QBID</a:t>
            </a:r>
            <a:endParaRPr lang="en-US"/>
          </a:p>
          <a:p>
            <a:pPr marL="685165" indent="-685165">
              <a:lnSpc>
                <a:spcPct val="150000"/>
              </a:lnSpc>
              <a:spcBef>
                <a:spcPts val="20"/>
              </a:spcBef>
            </a:pPr>
            <a:r>
              <a:rPr lang="en-US">
                <a:cs typeface="Calibri"/>
              </a:rPr>
              <a:t>Assumptions:</a:t>
            </a:r>
            <a:endParaRPr lang="en-US"/>
          </a:p>
          <a:p>
            <a:pPr marL="1485265" lvl="1" indent="-570865">
              <a:lnSpc>
                <a:spcPct val="150000"/>
              </a:lnSpc>
              <a:spcBef>
                <a:spcPts val="20"/>
              </a:spcBef>
              <a:buFont typeface="Courier New" pitchFamily="18" charset="2"/>
              <a:buChar char="o"/>
            </a:pPr>
            <a:r>
              <a:rPr lang="en-US" sz="4400">
                <a:cs typeface="Segoe UI Light"/>
              </a:rPr>
              <a:t>The owner is married filing jointly</a:t>
            </a:r>
            <a:endParaRPr lang="en-US" sz="4400"/>
          </a:p>
          <a:p>
            <a:pPr marL="1485265" lvl="1" indent="-570865">
              <a:lnSpc>
                <a:spcPct val="150000"/>
              </a:lnSpc>
              <a:spcBef>
                <a:spcPts val="20"/>
              </a:spcBef>
              <a:buFont typeface="Courier New" pitchFamily="18" charset="2"/>
              <a:buChar char="o"/>
            </a:pPr>
            <a:r>
              <a:rPr lang="en-US" sz="4400">
                <a:cs typeface="Segoe UI Light"/>
              </a:rPr>
              <a:t>All $200,000 is qualified business income (QBI) for the pass-through</a:t>
            </a:r>
            <a:endParaRPr lang="en-US" sz="4400"/>
          </a:p>
          <a:p>
            <a:pPr marL="1485265" lvl="1" indent="-570865">
              <a:lnSpc>
                <a:spcPct val="150000"/>
              </a:lnSpc>
              <a:spcBef>
                <a:spcPts val="20"/>
              </a:spcBef>
              <a:buFont typeface="Courier New" pitchFamily="18" charset="2"/>
              <a:buChar char="o"/>
            </a:pPr>
            <a:r>
              <a:rPr lang="en-US" sz="4400">
                <a:cs typeface="Segoe UI Light"/>
              </a:rPr>
              <a:t>The owner is below the QBID threshold, so no wage/property or specified service trade or business (SSTB) limitations apply</a:t>
            </a:r>
            <a:endParaRPr lang="en-US" sz="4400"/>
          </a:p>
          <a:p>
            <a:pPr marL="1485265" lvl="1" indent="-570865">
              <a:lnSpc>
                <a:spcPct val="150000"/>
              </a:lnSpc>
              <a:spcBef>
                <a:spcPts val="20"/>
              </a:spcBef>
              <a:buFont typeface="Courier New" pitchFamily="18" charset="2"/>
              <a:buChar char="o"/>
            </a:pPr>
            <a:r>
              <a:rPr lang="en-US" sz="4400">
                <a:cs typeface="Segoe UI Light"/>
              </a:rPr>
              <a:t>The C corporation distributes all after-tax earnings as a qualified dividend</a:t>
            </a:r>
            <a:endParaRPr lang="en-US" sz="4400"/>
          </a:p>
          <a:p>
            <a:pPr marL="1485265" lvl="1" indent="-570865">
              <a:lnSpc>
                <a:spcPct val="150000"/>
              </a:lnSpc>
              <a:spcBef>
                <a:spcPts val="20"/>
              </a:spcBef>
              <a:buFont typeface="Courier New" pitchFamily="18" charset="2"/>
              <a:buChar char="o"/>
            </a:pPr>
            <a:r>
              <a:rPr lang="en-US" sz="4400">
                <a:cs typeface="Segoe UI Light"/>
              </a:rPr>
              <a:t>The owner is not subject to the net investment income tax (NIIT) for simplicity</a:t>
            </a:r>
            <a:endParaRPr lang="en-US" sz="4400"/>
          </a:p>
          <a:p>
            <a:pPr marL="1485265" lvl="1" indent="-570865">
              <a:lnSpc>
                <a:spcPct val="150000"/>
              </a:lnSpc>
              <a:spcBef>
                <a:spcPts val="20"/>
              </a:spcBef>
              <a:buFont typeface="Courier New" pitchFamily="18" charset="2"/>
              <a:buChar char="o"/>
            </a:pPr>
            <a:r>
              <a:rPr lang="en-US" sz="4400">
                <a:cs typeface="Segoe UI Light"/>
              </a:rPr>
              <a:t>Only federal income taxes are considered </a:t>
            </a:r>
          </a:p>
          <a:p>
            <a:pPr marL="914400" lvl="1" indent="0">
              <a:lnSpc>
                <a:spcPct val="150000"/>
              </a:lnSpc>
              <a:spcBef>
                <a:spcPts val="20"/>
              </a:spcBef>
              <a:buFont typeface="Courier New" pitchFamily="18" charset="2"/>
              <a:buNone/>
            </a:pPr>
            <a:endParaRPr lang="en-US" sz="4400">
              <a:cs typeface="Segoe UI Light"/>
            </a:endParaRPr>
          </a:p>
          <a:p>
            <a:pPr marL="914400" lvl="1" indent="0">
              <a:lnSpc>
                <a:spcPct val="150000"/>
              </a:lnSpc>
              <a:spcBef>
                <a:spcPts val="20"/>
              </a:spcBef>
              <a:buFont typeface="Courier New" pitchFamily="18" charset="2"/>
              <a:buNone/>
            </a:pPr>
            <a:r>
              <a:rPr lang="en-US" sz="4400">
                <a:cs typeface="Segoe UI Light"/>
              </a:rPr>
              <a:t>NOTE UNLIKE IN CANADA, DIVIDENDS ARE NOT INTEGRATED IN THE US, THUS THE DIFFERENCE IN EFFECTIVE TAX RATES</a:t>
            </a:r>
          </a:p>
          <a:p>
            <a:endParaRPr lang="en-US"/>
          </a:p>
        </p:txBody>
      </p:sp>
      <p:sp>
        <p:nvSpPr>
          <p:cNvPr id="4" name="Slide Number Placeholder 3">
            <a:extLst>
              <a:ext uri="{FF2B5EF4-FFF2-40B4-BE49-F238E27FC236}">
                <a16:creationId xmlns:a16="http://schemas.microsoft.com/office/drawing/2014/main" id="{62BEC1F3-A69F-0152-A815-DB69E94CABDB}"/>
              </a:ext>
            </a:extLst>
          </p:cNvPr>
          <p:cNvSpPr>
            <a:spLocks noGrp="1"/>
          </p:cNvSpPr>
          <p:nvPr>
            <p:ph type="sldNum" sz="quarter" idx="5"/>
          </p:nvPr>
        </p:nvSpPr>
        <p:spPr/>
        <p:txBody>
          <a:bodyPr/>
          <a:lstStyle/>
          <a:p>
            <a:fld id="{E96FB6BA-4259-784D-993E-9EA48AAECD5C}" type="slidenum">
              <a:rPr lang="en-US" smtClean="0"/>
              <a:pPr/>
              <a:t>20</a:t>
            </a:fld>
            <a:endParaRPr lang="en-US"/>
          </a:p>
        </p:txBody>
      </p:sp>
    </p:spTree>
    <p:extLst>
      <p:ext uri="{BB962C8B-B14F-4D97-AF65-F5344CB8AC3E}">
        <p14:creationId xmlns:p14="http://schemas.microsoft.com/office/powerpoint/2010/main" val="3037079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F2F53-46DB-4873-5A21-8D5F30870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39A8D-184A-C785-D231-D3F035DFC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4037B-6F89-6116-89CD-DF54EB5380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56DA7D-CC0A-D4BD-697D-5D859564764E}"/>
              </a:ext>
            </a:extLst>
          </p:cNvPr>
          <p:cNvSpPr>
            <a:spLocks noGrp="1"/>
          </p:cNvSpPr>
          <p:nvPr>
            <p:ph type="sldNum" sz="quarter" idx="5"/>
          </p:nvPr>
        </p:nvSpPr>
        <p:spPr/>
        <p:txBody>
          <a:bodyPr/>
          <a:lstStyle/>
          <a:p>
            <a:fld id="{E96FB6BA-4259-784D-993E-9EA48AAECD5C}" type="slidenum">
              <a:rPr lang="en-US" smtClean="0"/>
              <a:pPr/>
              <a:t>21</a:t>
            </a:fld>
            <a:endParaRPr lang="en-US"/>
          </a:p>
        </p:txBody>
      </p:sp>
    </p:spTree>
    <p:extLst>
      <p:ext uri="{BB962C8B-B14F-4D97-AF65-F5344CB8AC3E}">
        <p14:creationId xmlns:p14="http://schemas.microsoft.com/office/powerpoint/2010/main" val="2739958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a:t>Remember to consider other factors on the US side rather than just income tax</a:t>
            </a:r>
          </a:p>
          <a:p>
            <a:pPr marL="457200" indent="-457200">
              <a:buAutoNum type="arabicParenR"/>
            </a:pPr>
            <a:r>
              <a:rPr lang="en-US"/>
              <a:t>Estate/death tax</a:t>
            </a:r>
          </a:p>
          <a:p>
            <a:pPr marL="457200" indent="-457200">
              <a:buAutoNum type="arabicParenR"/>
            </a:pPr>
            <a:r>
              <a:rPr lang="en-US"/>
              <a:t>Social security taxes</a:t>
            </a:r>
          </a:p>
          <a:p>
            <a:pPr marL="457200" indent="-457200">
              <a:buAutoNum type="arabicParenR"/>
            </a:pPr>
            <a:r>
              <a:rPr lang="en-US"/>
              <a:t>Type of entity that makes it easier to get visa?</a:t>
            </a:r>
          </a:p>
          <a:p>
            <a:pPr marL="457200" indent="-457200">
              <a:buAutoNum type="arabicParenR"/>
            </a:pPr>
            <a:r>
              <a:rPr lang="en-US"/>
              <a:t>Operating business vs real estate business</a:t>
            </a:r>
          </a:p>
          <a:p>
            <a:pPr marL="457200" indent="-457200">
              <a:buAutoNum type="arabicParenR"/>
            </a:pPr>
            <a:r>
              <a:rPr lang="en-US"/>
              <a:t># of co owners and method of sharing profits/losses</a:t>
            </a:r>
          </a:p>
          <a:p>
            <a:pPr marL="457200" indent="-457200">
              <a:buAutoNum type="arabicParenR"/>
            </a:pPr>
            <a:r>
              <a:rPr lang="en-US"/>
              <a:t>Desire to keep reinvesting profits vs pulling lots of $ out each year</a:t>
            </a:r>
          </a:p>
          <a:p>
            <a:pPr marL="457200" indent="-457200">
              <a:buAutoNum type="arabicParenR"/>
            </a:pPr>
            <a:r>
              <a:rPr lang="en-US"/>
              <a:t>Transfer pricing</a:t>
            </a:r>
          </a:p>
          <a:p>
            <a:pPr marL="457200" indent="-457200">
              <a:buAutoNum type="arabicParenR"/>
            </a:pPr>
            <a:r>
              <a:rPr lang="en-US"/>
              <a:t>Withholding taxes</a:t>
            </a:r>
          </a:p>
          <a:p>
            <a:pPr marL="457200" indent="-457200">
              <a:buAutoNum type="arabicParenR"/>
            </a:pPr>
            <a:r>
              <a:rPr lang="en-US"/>
              <a:t>Privacy for the foreign upstream owner from US income tax exposure</a:t>
            </a:r>
          </a:p>
          <a:p>
            <a:pPr marL="457200" indent="-457200">
              <a:buAutoNum type="arabicParenR"/>
            </a:pPr>
            <a:r>
              <a:rPr lang="en-US"/>
              <a:t>Ability to flow through losses</a:t>
            </a:r>
          </a:p>
          <a:p>
            <a:pPr marL="457200" indent="-457200">
              <a:buAutoNum type="arabicParenR"/>
            </a:pPr>
            <a:r>
              <a:rPr lang="en-US"/>
              <a:t>Treaty benefits</a:t>
            </a:r>
          </a:p>
          <a:p>
            <a:pPr marL="457200" indent="-457200">
              <a:buAutoNum type="arabicParenR"/>
            </a:pPr>
            <a:r>
              <a:rPr lang="en-US"/>
              <a:t>Owning a business with a mix of US resident owners and </a:t>
            </a:r>
            <a:r>
              <a:rPr lang="en-US" err="1"/>
              <a:t>Cdn</a:t>
            </a:r>
            <a:r>
              <a:rPr lang="en-US"/>
              <a:t> resident owners</a:t>
            </a:r>
          </a:p>
          <a:p>
            <a:pPr marL="457200" indent="-457200">
              <a:buAutoNum type="arabicParenR"/>
            </a:pPr>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22</a:t>
            </a:fld>
            <a:endParaRPr lang="en-US"/>
          </a:p>
        </p:txBody>
      </p:sp>
    </p:spTree>
    <p:extLst>
      <p:ext uri="{BB962C8B-B14F-4D97-AF65-F5344CB8AC3E}">
        <p14:creationId xmlns:p14="http://schemas.microsoft.com/office/powerpoint/2010/main" val="3578297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Also, much of this legislation will need regulations and guidance to flesh out the “question areas” – sometimes that can take more than a year to come out (but shouldn’t be as bad as TCJA)</a:t>
            </a:r>
          </a:p>
          <a:p>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23</a:t>
            </a:fld>
            <a:endParaRPr lang="en-US"/>
          </a:p>
        </p:txBody>
      </p:sp>
    </p:spTree>
    <p:extLst>
      <p:ext uri="{BB962C8B-B14F-4D97-AF65-F5344CB8AC3E}">
        <p14:creationId xmlns:p14="http://schemas.microsoft.com/office/powerpoint/2010/main" val="1282576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199E4-AD43-6C7A-F583-94C7A8DC1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5ED0B-2C1C-141B-72D4-BDD4F94AC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9B78A-F418-B146-BCE0-DBF64C48ED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951A81-BA9A-FB79-8B9E-FCA3944CDB42}"/>
              </a:ext>
            </a:extLst>
          </p:cNvPr>
          <p:cNvSpPr>
            <a:spLocks noGrp="1"/>
          </p:cNvSpPr>
          <p:nvPr>
            <p:ph type="sldNum" sz="quarter" idx="5"/>
          </p:nvPr>
        </p:nvSpPr>
        <p:spPr/>
        <p:txBody>
          <a:bodyPr/>
          <a:lstStyle/>
          <a:p>
            <a:fld id="{E96FB6BA-4259-784D-993E-9EA48AAECD5C}" type="slidenum">
              <a:rPr lang="en-US" smtClean="0"/>
              <a:pPr/>
              <a:t>24</a:t>
            </a:fld>
            <a:endParaRPr lang="en-US"/>
          </a:p>
        </p:txBody>
      </p:sp>
    </p:spTree>
    <p:extLst>
      <p:ext uri="{BB962C8B-B14F-4D97-AF65-F5344CB8AC3E}">
        <p14:creationId xmlns:p14="http://schemas.microsoft.com/office/powerpoint/2010/main" val="3678380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a:solidFill>
                  <a:schemeClr val="tx1"/>
                </a:solidFill>
                <a:effectLst/>
                <a:latin typeface="Arial"/>
                <a:ea typeface="+mn-ea"/>
                <a:cs typeface="+mn-cs"/>
              </a:rPr>
              <a:t>The U.S. Court of Appeals for the Federal Circuit </a:t>
            </a:r>
            <a:r>
              <a:rPr lang="en-US" sz="2400" u="sng" kern="1200">
                <a:solidFill>
                  <a:schemeClr val="tx1"/>
                </a:solidFill>
                <a:effectLst/>
                <a:latin typeface="Arial"/>
                <a:ea typeface="+mn-ea"/>
                <a:cs typeface="+mn-cs"/>
                <a:hlinkClick r:id="rId3"/>
              </a:rPr>
              <a:t>ruled against</a:t>
            </a:r>
            <a:r>
              <a:rPr lang="en-US" sz="2400" kern="1200">
                <a:solidFill>
                  <a:schemeClr val="tx1"/>
                </a:solidFill>
                <a:effectLst/>
                <a:latin typeface="Arial"/>
                <a:ea typeface="+mn-ea"/>
                <a:cs typeface="+mn-cs"/>
              </a:rPr>
              <a:t> the administration Aug. 29, </a:t>
            </a:r>
            <a:r>
              <a:rPr lang="en-US" sz="2400" u="sng" kern="1200">
                <a:solidFill>
                  <a:schemeClr val="tx1"/>
                </a:solidFill>
                <a:effectLst/>
                <a:latin typeface="Arial"/>
                <a:ea typeface="+mn-ea"/>
                <a:cs typeface="+mn-cs"/>
                <a:hlinkClick r:id="rId4"/>
              </a:rPr>
              <a:t>reasoning that</a:t>
            </a:r>
            <a:r>
              <a:rPr lang="en-US" sz="2400" kern="1200">
                <a:solidFill>
                  <a:schemeClr val="tx1"/>
                </a:solidFill>
                <a:effectLst/>
                <a:latin typeface="Arial"/>
                <a:ea typeface="+mn-ea"/>
                <a:cs typeface="+mn-cs"/>
              </a:rPr>
              <a:t> the federal law invoked by President Donald Trump didn’t give him the authority he claimed. The circuit court kept its ruling on hold to provide a chance to appeal. The administration did so, </a:t>
            </a:r>
            <a:r>
              <a:rPr lang="en-US" sz="2400" u="sng" kern="1200">
                <a:solidFill>
                  <a:schemeClr val="tx1"/>
                </a:solidFill>
                <a:effectLst/>
                <a:latin typeface="Arial"/>
                <a:ea typeface="+mn-ea"/>
                <a:cs typeface="+mn-cs"/>
                <a:hlinkClick r:id="rId5"/>
              </a:rPr>
              <a:t>asking the justices</a:t>
            </a:r>
            <a:r>
              <a:rPr lang="en-US" sz="2400" kern="1200">
                <a:solidFill>
                  <a:schemeClr val="tx1"/>
                </a:solidFill>
                <a:effectLst/>
                <a:latin typeface="Arial"/>
                <a:ea typeface="+mn-ea"/>
                <a:cs typeface="+mn-cs"/>
              </a:rPr>
              <a:t> to hear the case on an expedited timeline. The justices agreed to that.</a:t>
            </a:r>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25</a:t>
            </a:fld>
            <a:endParaRPr lang="en-US"/>
          </a:p>
        </p:txBody>
      </p:sp>
    </p:spTree>
    <p:extLst>
      <p:ext uri="{BB962C8B-B14F-4D97-AF65-F5344CB8AC3E}">
        <p14:creationId xmlns:p14="http://schemas.microsoft.com/office/powerpoint/2010/main" val="726792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kern="1200">
                <a:effectLst/>
                <a:latin typeface="Arial"/>
                <a:ea typeface="+mn-ea"/>
                <a:cs typeface="+mn-cs"/>
                <a:hlinkClick r:id="rId3">
                  <a:extLst>
                    <a:ext uri="{A12FA001-AC4F-418D-AE19-62706E023703}">
                      <ahyp:hlinkClr xmlns:ahyp="http://schemas.microsoft.com/office/drawing/2018/hyperlinkcolor" val="tx"/>
                    </a:ext>
                  </a:extLst>
                </a:hlinkClick>
              </a:rPr>
              <a:t>CUSMA</a:t>
            </a:r>
            <a:r>
              <a:rPr lang="en-US" sz="2400" b="1" kern="1200">
                <a:solidFill>
                  <a:schemeClr val="tx1"/>
                </a:solidFill>
                <a:effectLst/>
                <a:latin typeface="Arial"/>
                <a:ea typeface="+mn-ea"/>
                <a:cs typeface="+mn-cs"/>
              </a:rPr>
              <a:t> (Canada-United States-Mexico Agreement)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a:solidFill>
                  <a:schemeClr val="tx1"/>
                </a:solidFill>
                <a:effectLst/>
                <a:latin typeface="Arial"/>
                <a:ea typeface="+mn-ea"/>
                <a:cs typeface="+mn-cs"/>
              </a:rPr>
              <a:t>The more the inventory is improved abroad, generally the higher the transaction value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a:solidFill>
                  <a:schemeClr val="tx1"/>
                </a:solidFill>
                <a:effectLst/>
                <a:latin typeface="Arial"/>
                <a:ea typeface="+mn-ea"/>
                <a:cs typeface="+mn-cs"/>
              </a:rPr>
              <a:t>Part of the underlying logic of the administration’s position is get more improvement of inventory (</a:t>
            </a:r>
            <a:r>
              <a:rPr lang="en-US" sz="2400" b="1" kern="1200" err="1">
                <a:solidFill>
                  <a:schemeClr val="tx1"/>
                </a:solidFill>
                <a:effectLst/>
                <a:latin typeface="Arial"/>
                <a:ea typeface="+mn-ea"/>
                <a:cs typeface="+mn-cs"/>
              </a:rPr>
              <a:t>mfg</a:t>
            </a:r>
            <a:r>
              <a:rPr lang="en-US" sz="2400" b="1" kern="1200">
                <a:solidFill>
                  <a:schemeClr val="tx1"/>
                </a:solidFill>
                <a:effectLst/>
                <a:latin typeface="Arial"/>
                <a:ea typeface="+mn-ea"/>
                <a:cs typeface="+mn-cs"/>
              </a:rPr>
              <a:t>) happening in the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kern="1200">
              <a:solidFill>
                <a:schemeClr val="tx1"/>
              </a:solidFill>
              <a:effectLst/>
              <a:latin typeface="Arial"/>
              <a:ea typeface="+mn-ea"/>
              <a:cs typeface="+mn-cs"/>
            </a:endParaRPr>
          </a:p>
          <a:p>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26</a:t>
            </a:fld>
            <a:endParaRPr lang="en-US"/>
          </a:p>
        </p:txBody>
      </p:sp>
    </p:spTree>
    <p:extLst>
      <p:ext uri="{BB962C8B-B14F-4D97-AF65-F5344CB8AC3E}">
        <p14:creationId xmlns:p14="http://schemas.microsoft.com/office/powerpoint/2010/main" val="340754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2400" b="0" i="0" kern="1200">
                <a:solidFill>
                  <a:schemeClr val="tx1"/>
                </a:solidFill>
                <a:effectLst/>
                <a:latin typeface="Arial"/>
                <a:ea typeface="+mn-ea"/>
                <a:cs typeface="+mn-cs"/>
              </a:rPr>
              <a:t>To maximize benefits from duty drawback, businesses should establish robust tracking systems to monitor the movement of goods and ensure compliance with all filing requirements. This includes maintaining accurate records of import and export transactions and understanding the timelines for filing drawback claims</a:t>
            </a:r>
          </a:p>
          <a:p>
            <a:endParaRPr lang="en-US"/>
          </a:p>
          <a:p>
            <a:r>
              <a:rPr lang="en-US"/>
              <a:t>There are risks with all of these strategies of course.  Resist temptation to violate customs rules.  Added admin costs, time and capital may be required.  Overpricing may damage competitiveness with buyers resisting and pushing negotiations</a:t>
            </a:r>
          </a:p>
          <a:p>
            <a:endParaRPr lang="en-US" sz="2400" b="0" i="0" kern="1200">
              <a:solidFill>
                <a:schemeClr val="tx1"/>
              </a:solidFill>
              <a:effectLst/>
              <a:latin typeface="Arial"/>
              <a:ea typeface="+mn-ea"/>
              <a:cs typeface="+mn-cs"/>
            </a:endParaRPr>
          </a:p>
          <a:p>
            <a:r>
              <a:rPr lang="en-US" sz="2400" b="0" i="0" kern="1200">
                <a:solidFill>
                  <a:schemeClr val="tx1"/>
                </a:solidFill>
                <a:effectLst/>
                <a:latin typeface="Arial"/>
                <a:ea typeface="+mn-ea"/>
                <a:cs typeface="+mn-cs"/>
              </a:rPr>
              <a:t>FTZs offer significant cash flow benefits by allowing companies to defer customs duties on imported goods, with the added benefit of saving entry filing fees. </a:t>
            </a:r>
          </a:p>
          <a:p>
            <a:r>
              <a:rPr lang="en-US" sz="2400" b="0" i="0" kern="1200">
                <a:solidFill>
                  <a:schemeClr val="tx1"/>
                </a:solidFill>
                <a:effectLst/>
                <a:latin typeface="Arial"/>
                <a:ea typeface="+mn-ea"/>
                <a:cs typeface="+mn-cs"/>
              </a:rPr>
              <a:t>Goods can be stored, processed, or assembled in an FTZ without incurring duties until they enter U.S. commerce. This can improve liquidity and reduce carrying costs for inventory. To take full advantage of FTZs, companies should evaluate their supply chain operations to identify opportunities for utilizing these zones and ensure compliance with all FTZ regulations, including physical security and recordkeeping requirements.</a:t>
            </a:r>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27</a:t>
            </a:fld>
            <a:endParaRPr lang="en-US"/>
          </a:p>
        </p:txBody>
      </p:sp>
    </p:spTree>
    <p:extLst>
      <p:ext uri="{BB962C8B-B14F-4D97-AF65-F5344CB8AC3E}">
        <p14:creationId xmlns:p14="http://schemas.microsoft.com/office/powerpoint/2010/main" val="2642802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28</a:t>
            </a:fld>
            <a:endParaRPr lang="en-US"/>
          </a:p>
        </p:txBody>
      </p:sp>
    </p:spTree>
    <p:extLst>
      <p:ext uri="{BB962C8B-B14F-4D97-AF65-F5344CB8AC3E}">
        <p14:creationId xmlns:p14="http://schemas.microsoft.com/office/powerpoint/2010/main" val="3226211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36B26-5D75-A7DF-6DD8-B1BF618E5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4CC80-55CD-2E7B-2ACA-C62AFAC93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E63B8-D41A-CA16-C434-7B4C9E79DF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FE490B-9742-BDF7-E5E7-FBA6DC142E0C}"/>
              </a:ext>
            </a:extLst>
          </p:cNvPr>
          <p:cNvSpPr>
            <a:spLocks noGrp="1"/>
          </p:cNvSpPr>
          <p:nvPr>
            <p:ph type="sldNum" sz="quarter" idx="5"/>
          </p:nvPr>
        </p:nvSpPr>
        <p:spPr/>
        <p:txBody>
          <a:bodyPr/>
          <a:lstStyle/>
          <a:p>
            <a:fld id="{E96FB6BA-4259-784D-993E-9EA48AAECD5C}" type="slidenum">
              <a:rPr lang="en-US" smtClean="0"/>
              <a:pPr/>
              <a:t>29</a:t>
            </a:fld>
            <a:endParaRPr lang="en-US"/>
          </a:p>
        </p:txBody>
      </p:sp>
    </p:spTree>
    <p:extLst>
      <p:ext uri="{BB962C8B-B14F-4D97-AF65-F5344CB8AC3E}">
        <p14:creationId xmlns:p14="http://schemas.microsoft.com/office/powerpoint/2010/main" val="282898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3</a:t>
            </a:fld>
            <a:endParaRPr lang="en-US"/>
          </a:p>
        </p:txBody>
      </p:sp>
    </p:spTree>
    <p:extLst>
      <p:ext uri="{BB962C8B-B14F-4D97-AF65-F5344CB8AC3E}">
        <p14:creationId xmlns:p14="http://schemas.microsoft.com/office/powerpoint/2010/main" val="1313082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30</a:t>
            </a:fld>
            <a:endParaRPr lang="en-US"/>
          </a:p>
        </p:txBody>
      </p:sp>
    </p:spTree>
    <p:extLst>
      <p:ext uri="{BB962C8B-B14F-4D97-AF65-F5344CB8AC3E}">
        <p14:creationId xmlns:p14="http://schemas.microsoft.com/office/powerpoint/2010/main" val="1132549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31</a:t>
            </a:fld>
            <a:endParaRPr lang="en-US"/>
          </a:p>
        </p:txBody>
      </p:sp>
    </p:spTree>
    <p:extLst>
      <p:ext uri="{BB962C8B-B14F-4D97-AF65-F5344CB8AC3E}">
        <p14:creationId xmlns:p14="http://schemas.microsoft.com/office/powerpoint/2010/main" val="2259999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32</a:t>
            </a:fld>
            <a:endParaRPr lang="en-US"/>
          </a:p>
        </p:txBody>
      </p:sp>
    </p:spTree>
    <p:extLst>
      <p:ext uri="{BB962C8B-B14F-4D97-AF65-F5344CB8AC3E}">
        <p14:creationId xmlns:p14="http://schemas.microsoft.com/office/powerpoint/2010/main" val="4136486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73210-2267-9A03-5566-898015264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3C082-A2E0-4DEE-2501-41E94A3159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A40ED-D5E2-A9A5-5B63-336C0D42DE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7D5A5A-823C-FEA4-B4C3-048F66CBCE25}"/>
              </a:ext>
            </a:extLst>
          </p:cNvPr>
          <p:cNvSpPr>
            <a:spLocks noGrp="1"/>
          </p:cNvSpPr>
          <p:nvPr>
            <p:ph type="sldNum" sz="quarter" idx="5"/>
          </p:nvPr>
        </p:nvSpPr>
        <p:spPr/>
        <p:txBody>
          <a:bodyPr/>
          <a:lstStyle/>
          <a:p>
            <a:fld id="{E96FB6BA-4259-784D-993E-9EA48AAECD5C}" type="slidenum">
              <a:rPr lang="en-US" smtClean="0"/>
              <a:pPr/>
              <a:t>33</a:t>
            </a:fld>
            <a:endParaRPr lang="en-US"/>
          </a:p>
        </p:txBody>
      </p:sp>
    </p:spTree>
    <p:extLst>
      <p:ext uri="{BB962C8B-B14F-4D97-AF65-F5344CB8AC3E}">
        <p14:creationId xmlns:p14="http://schemas.microsoft.com/office/powerpoint/2010/main" val="1258861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Haley:</a:t>
            </a:r>
            <a:endParaRPr lang="en-US"/>
          </a:p>
          <a:p>
            <a:r>
              <a:rPr lang="en-US"/>
              <a:t>•Every time we advise </a:t>
            </a:r>
            <a:r>
              <a:rPr lang="en-US" err="1"/>
              <a:t>Cdn</a:t>
            </a:r>
            <a:r>
              <a:rPr lang="en-US"/>
              <a:t> entities coming into the US, we let them know that each US state operates like its own country when it comes to taxes. Best to </a:t>
            </a:r>
            <a:r>
              <a:rPr lang="en-US" b="1"/>
              <a:t>NEVER</a:t>
            </a:r>
            <a:r>
              <a:rPr lang="en-US"/>
              <a:t> make assumptions from state-to-state.</a:t>
            </a:r>
            <a:endParaRPr lang="en-US">
              <a:cs typeface="Arial"/>
            </a:endParaRPr>
          </a:p>
          <a:p>
            <a:r>
              <a:rPr lang="en-US"/>
              <a:t>•To tie back to Laura’s slides, even if a </a:t>
            </a:r>
            <a:r>
              <a:rPr lang="en-US" err="1"/>
              <a:t>Cdn</a:t>
            </a:r>
            <a:r>
              <a:rPr lang="en-US"/>
              <a:t> </a:t>
            </a:r>
            <a:r>
              <a:rPr lang="en-US" err="1"/>
              <a:t>corp</a:t>
            </a:r>
            <a:r>
              <a:rPr lang="en-US"/>
              <a:t> is exempt from US fed income tax via the treaty, it can still be subject to US taxes at the state level</a:t>
            </a:r>
            <a:endParaRPr lang="en-US">
              <a:cs typeface="Arial"/>
            </a:endParaRPr>
          </a:p>
          <a:p>
            <a:r>
              <a:rPr lang="en-US"/>
              <a:t>•So the first crucial concept to understand is “Nexus” = a sufficient presence or connection with a state that allows that jurisdiction to tax a business</a:t>
            </a:r>
            <a:endParaRPr lang="en-US">
              <a:cs typeface="Arial"/>
            </a:endParaRPr>
          </a:p>
          <a:p>
            <a:r>
              <a:rPr lang="en-US"/>
              <a:t>•Each state has different rules about what constitutes nexus – </a:t>
            </a:r>
            <a:r>
              <a:rPr lang="en-US" b="1"/>
              <a:t>COMMON THEME</a:t>
            </a:r>
            <a:endParaRPr lang="en-US"/>
          </a:p>
          <a:p>
            <a:r>
              <a:rPr lang="en-US"/>
              <a:t>•</a:t>
            </a:r>
            <a:r>
              <a:rPr lang="en-US" strike="sngStrike"/>
              <a:t>Nexus standards differ for different types of tax – for example sales/use standards likely not the same as income tax</a:t>
            </a:r>
            <a:endParaRPr lang="en-US"/>
          </a:p>
          <a:p>
            <a:r>
              <a:rPr lang="en-US"/>
              <a:t>•Most common nexus standards are physical presence, factor presence/bright-line tests, and economic presence:</a:t>
            </a:r>
            <a:endParaRPr lang="en-US">
              <a:cs typeface="Arial"/>
            </a:endParaRPr>
          </a:p>
          <a:p>
            <a:r>
              <a:rPr lang="en-US"/>
              <a:t>•Physical presence = tangible presence in a state – employees, independent contractors, inventory, equipment, real estate, etc. If you have physical presence in a state its </a:t>
            </a:r>
            <a:r>
              <a:rPr lang="en-US" b="1" i="1"/>
              <a:t>generally</a:t>
            </a:r>
            <a:r>
              <a:rPr lang="en-US"/>
              <a:t> pretty clear-cut that you have nexus</a:t>
            </a:r>
            <a:endParaRPr lang="en-US">
              <a:cs typeface="Arial"/>
            </a:endParaRPr>
          </a:p>
          <a:p>
            <a:r>
              <a:rPr lang="en-US"/>
              <a:t>•Factor Presence/Bright-Line = if business has X dollar of sales, payroll or property in a state they have nexus. Thresholds can be updated annually to reflect inflation</a:t>
            </a:r>
            <a:endParaRPr lang="en-US">
              <a:cs typeface="Arial"/>
            </a:endParaRPr>
          </a:p>
          <a:p>
            <a:r>
              <a:rPr lang="en-US"/>
              <a:t>•Economic nexus = having sales into a state/”doing business” in a state. Very broad standard and no clear defining boundaries/limits on nexus. Filing determinations are highly subjective and must weigh risks against costs of compliance</a:t>
            </a:r>
            <a:endParaRPr lang="en-US">
              <a:cs typeface="Arial"/>
            </a:endParaRPr>
          </a:p>
          <a:p>
            <a:r>
              <a:rPr lang="en-US"/>
              <a:t>•Many different types of taxes imposed at the state level – see list. Focusing on income tax &amp; sales/use tax in this presentation</a:t>
            </a:r>
            <a:endParaRPr lang="en-US">
              <a:cs typeface="Arial"/>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E96FB6BA-4259-784D-993E-9EA48AAECD5C}" type="slidenum">
              <a:rPr lang="en-US" smtClean="0"/>
              <a:pPr/>
              <a:t>34</a:t>
            </a:fld>
            <a:endParaRPr lang="en-US"/>
          </a:p>
        </p:txBody>
      </p:sp>
    </p:spTree>
    <p:extLst>
      <p:ext uri="{BB962C8B-B14F-4D97-AF65-F5344CB8AC3E}">
        <p14:creationId xmlns:p14="http://schemas.microsoft.com/office/powerpoint/2010/main" val="2573187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Haley:</a:t>
            </a:r>
            <a:endParaRPr lang="en-US"/>
          </a:p>
          <a:p>
            <a:r>
              <a:rPr lang="en-US"/>
              <a:t>•Note that state income sourcing rules typically do </a:t>
            </a:r>
            <a:r>
              <a:rPr lang="en-US" b="1" u="sng"/>
              <a:t>not</a:t>
            </a:r>
            <a:r>
              <a:rPr lang="en-US"/>
              <a:t> match federal rules</a:t>
            </a:r>
            <a:endParaRPr lang="en-US">
              <a:cs typeface="Arial"/>
            </a:endParaRPr>
          </a:p>
          <a:p>
            <a:r>
              <a:rPr lang="en-US"/>
              <a:t>•Rules vary from state-to-state – 3 most common shown here:</a:t>
            </a:r>
            <a:endParaRPr lang="en-US">
              <a:cs typeface="Arial"/>
            </a:endParaRPr>
          </a:p>
          <a:p>
            <a:r>
              <a:rPr lang="en-US"/>
              <a:t>•</a:t>
            </a:r>
            <a:r>
              <a:rPr lang="en-US" u="sng"/>
              <a:t>Cost of performance:</a:t>
            </a:r>
            <a:endParaRPr lang="en-US"/>
          </a:p>
          <a:p>
            <a:r>
              <a:rPr lang="en-US"/>
              <a:t>  •Can apply to service and intangible revenue</a:t>
            </a:r>
            <a:endParaRPr lang="en-US">
              <a:cs typeface="Arial"/>
            </a:endParaRPr>
          </a:p>
          <a:p>
            <a:r>
              <a:rPr lang="en-US"/>
              <a:t>  •Rev is sourced to state where work is completed regardless of where the customer is located</a:t>
            </a:r>
            <a:endParaRPr lang="en-US">
              <a:cs typeface="Arial"/>
            </a:endParaRPr>
          </a:p>
          <a:p>
            <a:r>
              <a:rPr lang="en-US"/>
              <a:t>•</a:t>
            </a:r>
            <a:r>
              <a:rPr lang="en-US" u="sng"/>
              <a:t>Market sourcing:</a:t>
            </a:r>
            <a:endParaRPr lang="en-US"/>
          </a:p>
          <a:p>
            <a:r>
              <a:rPr lang="en-US"/>
              <a:t>  •Can apply to service, intangible, and TPP revenue (like sales of inventory)</a:t>
            </a:r>
            <a:endParaRPr lang="en-US">
              <a:cs typeface="Arial"/>
            </a:endParaRPr>
          </a:p>
          <a:p>
            <a:r>
              <a:rPr lang="en-US"/>
              <a:t>  •Rev is sourced to state where customer is located or where benefits are received</a:t>
            </a:r>
            <a:endParaRPr lang="en-US">
              <a:cs typeface="Arial"/>
            </a:endParaRPr>
          </a:p>
          <a:p>
            <a:r>
              <a:rPr lang="en-US"/>
              <a:t>•</a:t>
            </a:r>
            <a:r>
              <a:rPr lang="en-US" u="sng"/>
              <a:t>Ultimate destination:</a:t>
            </a:r>
            <a:endParaRPr lang="en-US"/>
          </a:p>
          <a:p>
            <a:r>
              <a:rPr lang="en-US"/>
              <a:t>  •Newer concept typically applied to TPP revenue</a:t>
            </a:r>
            <a:endParaRPr lang="en-US">
              <a:cs typeface="Arial"/>
            </a:endParaRPr>
          </a:p>
          <a:p>
            <a:r>
              <a:rPr lang="en-US"/>
              <a:t>  •Rev is sourced to where the product will eventually end up, which may be the customer of your customer</a:t>
            </a:r>
            <a:endParaRPr lang="en-US">
              <a:cs typeface="Arial"/>
            </a:endParaRPr>
          </a:p>
          <a:p>
            <a:r>
              <a:rPr lang="en-US"/>
              <a:t>•Trends: use of COP is declining; more states are adopting market sourcing (most common)</a:t>
            </a:r>
            <a:endParaRPr lang="en-US">
              <a:cs typeface="Arial"/>
            </a:endParaRPr>
          </a:p>
          <a:p>
            <a:r>
              <a:rPr lang="en-US"/>
              <a:t>•Biggest takeaway is that clients should keep track of their revenue based on customer location so we can advise on SALT risks</a:t>
            </a:r>
            <a:endParaRPr lang="en-US">
              <a:cs typeface="Arial"/>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E96FB6BA-4259-784D-993E-9EA48AAECD5C}" type="slidenum">
              <a:rPr lang="en-US" smtClean="0"/>
              <a:pPr/>
              <a:t>35</a:t>
            </a:fld>
            <a:endParaRPr lang="en-US"/>
          </a:p>
        </p:txBody>
      </p:sp>
    </p:spTree>
    <p:extLst>
      <p:ext uri="{BB962C8B-B14F-4D97-AF65-F5344CB8AC3E}">
        <p14:creationId xmlns:p14="http://schemas.microsoft.com/office/powerpoint/2010/main" val="2905503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Haley:</a:t>
            </a:r>
            <a:endParaRPr lang="en-US"/>
          </a:p>
          <a:p>
            <a:r>
              <a:rPr lang="en-US"/>
              <a:t>•Majority of US states impose a corporate income tax (2024 </a:t>
            </a:r>
            <a:r>
              <a:rPr lang="en-US" err="1"/>
              <a:t>corp</a:t>
            </a:r>
            <a:r>
              <a:rPr lang="en-US"/>
              <a:t> tax rates on map, darker states = higher rates)</a:t>
            </a:r>
            <a:endParaRPr lang="en-US">
              <a:cs typeface="Arial"/>
            </a:endParaRPr>
          </a:p>
          <a:p>
            <a:r>
              <a:rPr lang="en-US"/>
              <a:t>•Even some cities have a separate income tax – like NYC</a:t>
            </a:r>
            <a:endParaRPr lang="en-US">
              <a:cs typeface="Arial"/>
            </a:endParaRPr>
          </a:p>
          <a:p>
            <a:r>
              <a:rPr lang="en-US"/>
              <a:t>•Computation of income tax generally starts with federal taxable income, then state level adjustments applied for state diffs from fed, then apportionment % applied to determine income subject to state tax rate</a:t>
            </a:r>
            <a:endParaRPr lang="en-US">
              <a:cs typeface="Arial"/>
            </a:endParaRPr>
          </a:p>
          <a:p>
            <a:r>
              <a:rPr lang="en-US"/>
              <a:t>•A couple ways to determine apportionment % - again this varies across states</a:t>
            </a:r>
            <a:endParaRPr lang="en-US">
              <a:cs typeface="Arial"/>
            </a:endParaRPr>
          </a:p>
          <a:p>
            <a:r>
              <a:rPr lang="en-US"/>
              <a:t>•SSF = method based on just sales to determine the % of profits apportionable to a state</a:t>
            </a:r>
            <a:endParaRPr lang="en-US">
              <a:cs typeface="Arial"/>
            </a:endParaRPr>
          </a:p>
          <a:p>
            <a:r>
              <a:rPr lang="en-US"/>
              <a:t>•Multi-factor = based on sales, payroll, and property to determine % of profits apportionable to a state. Sales factor in formula is often weighted</a:t>
            </a:r>
            <a:endParaRPr lang="en-US">
              <a:cs typeface="Arial"/>
            </a:endParaRPr>
          </a:p>
          <a:p>
            <a:r>
              <a:rPr lang="en-US"/>
              <a:t>•Public Law 86-272 is another protection we often use – bars state from imposing income tax on a business that has nexus if its activities are </a:t>
            </a:r>
            <a:r>
              <a:rPr lang="en-US" b="1" i="1"/>
              <a:t>limited to solicitation</a:t>
            </a:r>
            <a:r>
              <a:rPr lang="en-US"/>
              <a:t>, the contracts for any sales are entered into </a:t>
            </a:r>
            <a:r>
              <a:rPr lang="en-US" b="1" i="1"/>
              <a:t>outside of the state</a:t>
            </a:r>
            <a:r>
              <a:rPr lang="en-US"/>
              <a:t>, and the goods are </a:t>
            </a:r>
            <a:r>
              <a:rPr lang="en-US" b="1" i="1"/>
              <a:t>shipped from outside the state</a:t>
            </a:r>
            <a:endParaRPr lang="en-US"/>
          </a:p>
          <a:p>
            <a:r>
              <a:rPr lang="en-US"/>
              <a:t>•Only applies to businesses selling TPP</a:t>
            </a:r>
            <a:endParaRPr lang="en-US">
              <a:cs typeface="Arial"/>
            </a:endParaRPr>
          </a:p>
          <a:p>
            <a:r>
              <a:rPr lang="en-US"/>
              <a:t>•Only applies to income tax</a:t>
            </a:r>
            <a:endParaRPr lang="en-US">
              <a:cs typeface="Arial"/>
            </a:endParaRPr>
          </a:p>
          <a:p>
            <a:r>
              <a:rPr lang="en-US"/>
              <a:t>•Not all states grant this protection to non-US entities</a:t>
            </a:r>
            <a:endParaRPr lang="en-US">
              <a:cs typeface="Arial"/>
            </a:endParaRPr>
          </a:p>
          <a:p>
            <a:r>
              <a:rPr lang="en-US"/>
              <a:t>•Note </a:t>
            </a:r>
            <a:r>
              <a:rPr lang="en-US" err="1"/>
              <a:t>Cdn</a:t>
            </a:r>
            <a:r>
              <a:rPr lang="en-US"/>
              <a:t> corps should be able to claim FTC on the </a:t>
            </a:r>
            <a:r>
              <a:rPr lang="en-US" err="1"/>
              <a:t>Cdn</a:t>
            </a:r>
            <a:r>
              <a:rPr lang="en-US"/>
              <a:t> return for state </a:t>
            </a:r>
            <a:r>
              <a:rPr lang="en-US" u="sng"/>
              <a:t>income</a:t>
            </a:r>
            <a:r>
              <a:rPr lang="en-US"/>
              <a:t> taxes paid</a:t>
            </a:r>
            <a:endParaRPr lang="en-US">
              <a:cs typeface="Arial"/>
            </a:endParaRPr>
          </a:p>
          <a:p>
            <a:r>
              <a:rPr lang="en-US"/>
              <a:t>•Note that if you need transcripts to substantiate the FTC for state income taxes to the CRA…good luck</a:t>
            </a:r>
            <a:endParaRPr lang="en-US">
              <a:cs typeface="Arial"/>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E96FB6BA-4259-784D-993E-9EA48AAECD5C}" type="slidenum">
              <a:rPr lang="en-US" smtClean="0"/>
              <a:pPr/>
              <a:t>36</a:t>
            </a:fld>
            <a:endParaRPr lang="en-US"/>
          </a:p>
        </p:txBody>
      </p:sp>
    </p:spTree>
    <p:extLst>
      <p:ext uri="{BB962C8B-B14F-4D97-AF65-F5344CB8AC3E}">
        <p14:creationId xmlns:p14="http://schemas.microsoft.com/office/powerpoint/2010/main" val="2745812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Haley:</a:t>
            </a:r>
            <a:endParaRPr lang="en-US"/>
          </a:p>
          <a:p>
            <a:r>
              <a:rPr lang="en-US"/>
              <a:t>•This is a tax to the end user/consumer on the sale of a taxable item/service (think retail, not wholesales)</a:t>
            </a:r>
            <a:endParaRPr lang="en-US">
              <a:cs typeface="Arial"/>
            </a:endParaRPr>
          </a:p>
          <a:p>
            <a:r>
              <a:rPr lang="en-US"/>
              <a:t>•Services are not typically subject to sales tax, but not always the case</a:t>
            </a:r>
            <a:endParaRPr lang="en-US">
              <a:cs typeface="Arial"/>
            </a:endParaRPr>
          </a:p>
          <a:p>
            <a:r>
              <a:rPr lang="en-US"/>
              <a:t>•Rentals can even be subject to sales tax </a:t>
            </a:r>
            <a:endParaRPr lang="en-US">
              <a:cs typeface="Arial"/>
            </a:endParaRPr>
          </a:p>
          <a:p>
            <a:r>
              <a:rPr lang="en-US"/>
              <a:t>•Over 30K sales tax jurisdictions – can be imposed at state/county/city level</a:t>
            </a:r>
            <a:endParaRPr lang="en-US">
              <a:cs typeface="Arial"/>
            </a:endParaRPr>
          </a:p>
          <a:p>
            <a:r>
              <a:rPr lang="en-US"/>
              <a:t>•Range of 2024 combined (state &amp; local) sales tax rates (for states that impose): 1.82% - 9.56%</a:t>
            </a:r>
            <a:endParaRPr lang="en-US">
              <a:cs typeface="Arial"/>
            </a:endParaRPr>
          </a:p>
          <a:p>
            <a:r>
              <a:rPr lang="en-US"/>
              <a:t>•Our firm is not specialized in sales tax, nor do we prepare these filings for clients, have 3</a:t>
            </a:r>
            <a:r>
              <a:rPr lang="en-US" baseline="30000"/>
              <a:t>rd</a:t>
            </a:r>
            <a:r>
              <a:rPr lang="en-US"/>
              <a:t> party boutique firm that we refer our clients to</a:t>
            </a:r>
            <a:endParaRPr lang="en-US">
              <a:cs typeface="Arial"/>
            </a:endParaRPr>
          </a:p>
          <a:p>
            <a:r>
              <a:rPr lang="en-US"/>
              <a:t>•All states have clearly defined thresholds that once crossed, subject an out-of-state company to sales tax collection &amp; remittance requirements</a:t>
            </a:r>
            <a:endParaRPr lang="en-US">
              <a:cs typeface="Arial"/>
            </a:endParaRPr>
          </a:p>
          <a:p>
            <a:r>
              <a:rPr lang="en-US"/>
              <a:t>•Highlighting sales/use tax because this can be one of the </a:t>
            </a:r>
            <a:r>
              <a:rPr lang="en-US" b="1" u="sng"/>
              <a:t>most dangerous</a:t>
            </a:r>
            <a:r>
              <a:rPr lang="en-US"/>
              <a:t> of all state-level taxes for </a:t>
            </a:r>
            <a:r>
              <a:rPr lang="en-US" err="1"/>
              <a:t>Cdn</a:t>
            </a:r>
            <a:r>
              <a:rPr lang="en-US"/>
              <a:t> Co’s w/ US activity</a:t>
            </a:r>
            <a:endParaRPr lang="en-US">
              <a:cs typeface="Arial"/>
            </a:endParaRPr>
          </a:p>
          <a:p>
            <a:r>
              <a:rPr lang="en-US"/>
              <a:t>•Noncompliance can result in huge tax bills because the tax rate is high and if the company doesn’t collect from customers at time of sale, they’re on the line to pay the tax!</a:t>
            </a:r>
            <a:endParaRPr lang="en-US">
              <a:cs typeface="Arial"/>
            </a:endParaRPr>
          </a:p>
          <a:p>
            <a:r>
              <a:rPr lang="en-US"/>
              <a:t>•Even if you know your transactions aren’t subject to sales tax, we advise that wholesalers/suppliers request reseller permits from customers to prove this should a state ever come after you for it</a:t>
            </a:r>
            <a:endParaRPr lang="en-US">
              <a:cs typeface="Arial"/>
            </a:endParaRPr>
          </a:p>
          <a:p>
            <a:r>
              <a:rPr lang="en-US">
                <a:ea typeface="Calibri"/>
                <a:cs typeface="Arial"/>
              </a:rPr>
              <a:t>Watch market place facilitators, they might be collecting and remitting for you </a:t>
            </a:r>
          </a:p>
          <a:p>
            <a:r>
              <a:rPr lang="en-US">
                <a:ea typeface="Calibri"/>
                <a:cs typeface="Arial"/>
              </a:rPr>
              <a:t>Talk about companies like </a:t>
            </a:r>
            <a:r>
              <a:rPr lang="en-US" err="1">
                <a:ea typeface="Calibri"/>
                <a:cs typeface="Arial"/>
              </a:rPr>
              <a:t>Avalra</a:t>
            </a:r>
            <a:r>
              <a:rPr lang="en-US">
                <a:ea typeface="Calibri"/>
                <a:cs typeface="Arial"/>
              </a:rPr>
              <a:t> and Sales Jar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E96FB6BA-4259-784D-993E-9EA48AAECD5C}" type="slidenum">
              <a:rPr lang="en-US" smtClean="0"/>
              <a:pPr/>
              <a:t>37</a:t>
            </a:fld>
            <a:endParaRPr lang="en-US"/>
          </a:p>
        </p:txBody>
      </p:sp>
    </p:spTree>
    <p:extLst>
      <p:ext uri="{BB962C8B-B14F-4D97-AF65-F5344CB8AC3E}">
        <p14:creationId xmlns:p14="http://schemas.microsoft.com/office/powerpoint/2010/main" val="2521385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4AC8B-E4F0-3B03-600E-7D771E9AF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51D78-B0B6-59B7-95B6-80ED85922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9BC2F-F900-9CF6-D10E-A10D031DA102}"/>
              </a:ext>
            </a:extLst>
          </p:cNvPr>
          <p:cNvSpPr>
            <a:spLocks noGrp="1"/>
          </p:cNvSpPr>
          <p:nvPr>
            <p:ph type="body" idx="1"/>
          </p:nvPr>
        </p:nvSpPr>
        <p:spPr/>
        <p:txBody>
          <a:bodyPr/>
          <a:lstStyle/>
          <a:p>
            <a:r>
              <a:rPr lang="en-US" b="1"/>
              <a:t>Haley:</a:t>
            </a:r>
            <a:endParaRPr lang="en-US"/>
          </a:p>
          <a:p>
            <a:r>
              <a:rPr lang="en-US"/>
              <a:t>•This is a tax to the end user/consumer on the sale of a taxable item/service (think retail, not wholesales)</a:t>
            </a:r>
          </a:p>
          <a:p>
            <a:r>
              <a:rPr lang="en-US"/>
              <a:t>•Services are not typically subject to sales tax, but not always the case</a:t>
            </a:r>
          </a:p>
          <a:p>
            <a:r>
              <a:rPr lang="en-US"/>
              <a:t>•Rentals can even be subject to sales tax </a:t>
            </a:r>
          </a:p>
          <a:p>
            <a:r>
              <a:rPr lang="en-US"/>
              <a:t>•Over 30K sales tax jurisdictions – can be imposed at state/county/city level</a:t>
            </a:r>
          </a:p>
          <a:p>
            <a:r>
              <a:rPr lang="en-US"/>
              <a:t>•Range of 2024 combined (state &amp; local) sales tax rates (for states that impose): 1.82% - 9.56%</a:t>
            </a:r>
          </a:p>
          <a:p>
            <a:r>
              <a:rPr lang="en-US"/>
              <a:t>•Our firm is not specialized in sales tax, nor do we prepare these filings for clients, have 3</a:t>
            </a:r>
            <a:r>
              <a:rPr lang="en-US" baseline="30000"/>
              <a:t>rd</a:t>
            </a:r>
            <a:r>
              <a:rPr lang="en-US"/>
              <a:t> party boutique firm that we refer our clients to</a:t>
            </a:r>
          </a:p>
          <a:p>
            <a:r>
              <a:rPr lang="en-US"/>
              <a:t>•All states have clearly defined thresholds that once crossed, subject an out-of-state company to sales tax collection &amp; remittance requirements</a:t>
            </a:r>
          </a:p>
          <a:p>
            <a:r>
              <a:rPr lang="en-US"/>
              <a:t>•Highlighting sales/use tax because this can be one of the </a:t>
            </a:r>
            <a:r>
              <a:rPr lang="en-US" b="1" u="sng"/>
              <a:t>most dangerous</a:t>
            </a:r>
            <a:r>
              <a:rPr lang="en-US"/>
              <a:t> of all state-level taxes for </a:t>
            </a:r>
            <a:r>
              <a:rPr lang="en-US" err="1"/>
              <a:t>Cdn</a:t>
            </a:r>
            <a:r>
              <a:rPr lang="en-US"/>
              <a:t> Co’s w/ US activity</a:t>
            </a:r>
            <a:endParaRPr lang="en-US">
              <a:cs typeface="Arial"/>
            </a:endParaRPr>
          </a:p>
          <a:p>
            <a:r>
              <a:rPr lang="en-US"/>
              <a:t>•Noncompliance can result in huge tax bills because the tax rate is high and if the company doesn’t collect from customers at time of sale, they’re on the line to pay the tax!</a:t>
            </a:r>
            <a:endParaRPr lang="en-US">
              <a:cs typeface="Arial"/>
            </a:endParaRPr>
          </a:p>
          <a:p>
            <a:r>
              <a:rPr lang="en-US"/>
              <a:t>•Even if you know your transactions aren’t subject to sales tax, we advise that wholesalers/suppliers request reseller permits from customers to prove this should a state ever come after you for it</a:t>
            </a:r>
            <a:endParaRPr lang="en-US">
              <a:cs typeface="Arial"/>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A805B57A-AE7D-F037-C6D8-590136D30AE2}"/>
              </a:ext>
            </a:extLst>
          </p:cNvPr>
          <p:cNvSpPr>
            <a:spLocks noGrp="1"/>
          </p:cNvSpPr>
          <p:nvPr>
            <p:ph type="sldNum" sz="quarter" idx="5"/>
          </p:nvPr>
        </p:nvSpPr>
        <p:spPr/>
        <p:txBody>
          <a:bodyPr/>
          <a:lstStyle/>
          <a:p>
            <a:fld id="{E96FB6BA-4259-784D-993E-9EA48AAECD5C}" type="slidenum">
              <a:rPr lang="en-US" smtClean="0"/>
              <a:pPr/>
              <a:t>38</a:t>
            </a:fld>
            <a:endParaRPr lang="en-US"/>
          </a:p>
        </p:txBody>
      </p:sp>
    </p:spTree>
    <p:extLst>
      <p:ext uri="{BB962C8B-B14F-4D97-AF65-F5344CB8AC3E}">
        <p14:creationId xmlns:p14="http://schemas.microsoft.com/office/powerpoint/2010/main" val="920064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too much time goes by, then the Canadian can be looking at penalties, voluntary disclosures, back taxes, interest, etc.</a:t>
            </a:r>
          </a:p>
          <a:p>
            <a:r>
              <a:rPr lang="en-US"/>
              <a:t>Watch for US sourced income or concentrations of revenue from a particular customer in the US</a:t>
            </a:r>
          </a:p>
          <a:p>
            <a:r>
              <a:rPr lang="en-US"/>
              <a:t>Watch for expansion plans, purchases of US businesses</a:t>
            </a:r>
          </a:p>
          <a:p>
            <a:r>
              <a:rPr lang="en-US"/>
              <a:t>Watch for people going down into the US to do things after they have a visa</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E96FB6BA-4259-784D-993E-9EA48AAECD5C}" type="slidenum">
              <a:rPr lang="en-US" smtClean="0"/>
              <a:pPr/>
              <a:t>39</a:t>
            </a:fld>
            <a:endParaRPr lang="en-US"/>
          </a:p>
        </p:txBody>
      </p:sp>
    </p:spTree>
    <p:extLst>
      <p:ext uri="{BB962C8B-B14F-4D97-AF65-F5344CB8AC3E}">
        <p14:creationId xmlns:p14="http://schemas.microsoft.com/office/powerpoint/2010/main" val="3267870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251C7-5EFF-468A-196C-57FB17A2E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7F70A-9C35-B97A-7E2B-A855BC9145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9B688-AD44-0995-9034-25029E2A1E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A0BB92-A100-5D92-5EF2-2C3510746C25}"/>
              </a:ext>
            </a:extLst>
          </p:cNvPr>
          <p:cNvSpPr>
            <a:spLocks noGrp="1"/>
          </p:cNvSpPr>
          <p:nvPr>
            <p:ph type="sldNum" sz="quarter" idx="5"/>
          </p:nvPr>
        </p:nvSpPr>
        <p:spPr/>
        <p:txBody>
          <a:bodyPr/>
          <a:lstStyle/>
          <a:p>
            <a:fld id="{E96FB6BA-4259-784D-993E-9EA48AAECD5C}" type="slidenum">
              <a:rPr lang="en-US" smtClean="0"/>
              <a:pPr/>
              <a:t>4</a:t>
            </a:fld>
            <a:endParaRPr lang="en-US"/>
          </a:p>
        </p:txBody>
      </p:sp>
    </p:spTree>
    <p:extLst>
      <p:ext uri="{BB962C8B-B14F-4D97-AF65-F5344CB8AC3E}">
        <p14:creationId xmlns:p14="http://schemas.microsoft.com/office/powerpoint/2010/main" val="1348964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a:solidFill>
                  <a:schemeClr val="tx1"/>
                </a:solidFill>
                <a:effectLst/>
                <a:latin typeface="Arial"/>
                <a:ea typeface="+mn-ea"/>
                <a:cs typeface="+mn-cs"/>
              </a:rPr>
              <a:t>Larson Gross CPAs &amp; Consultants is the </a:t>
            </a:r>
            <a:r>
              <a:rPr lang="en-US" sz="2400" b="1" i="0" kern="1200">
                <a:solidFill>
                  <a:schemeClr val="tx1"/>
                </a:solidFill>
                <a:effectLst/>
                <a:latin typeface="Arial"/>
                <a:ea typeface="+mn-ea"/>
                <a:cs typeface="+mn-cs"/>
              </a:rPr>
              <a:t>tenth largest public accounting firm in the Puget Sound</a:t>
            </a:r>
            <a:r>
              <a:rPr lang="en-US" sz="2400" b="0" i="0" kern="1200">
                <a:solidFill>
                  <a:schemeClr val="tx1"/>
                </a:solidFill>
                <a:effectLst/>
                <a:latin typeface="Arial"/>
                <a:ea typeface="+mn-ea"/>
                <a:cs typeface="+mn-cs"/>
              </a:rPr>
              <a:t>, serving U.S. and Canadian individuals and businesses with ...</a:t>
            </a:r>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5</a:t>
            </a:fld>
            <a:endParaRPr lang="en-US"/>
          </a:p>
        </p:txBody>
      </p:sp>
    </p:spTree>
    <p:extLst>
      <p:ext uri="{BB962C8B-B14F-4D97-AF65-F5344CB8AC3E}">
        <p14:creationId xmlns:p14="http://schemas.microsoft.com/office/powerpoint/2010/main" val="2924120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A4DFE-7897-73FD-25DD-6B266D116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17E0C-1EBF-4531-21EE-7EF05D0E7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40E365-1C97-EC2D-7C18-1EF314E651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EEE1F0-5C36-651E-15C5-C9C9C0A9ABF5}"/>
              </a:ext>
            </a:extLst>
          </p:cNvPr>
          <p:cNvSpPr>
            <a:spLocks noGrp="1"/>
          </p:cNvSpPr>
          <p:nvPr>
            <p:ph type="sldNum" sz="quarter" idx="5"/>
          </p:nvPr>
        </p:nvSpPr>
        <p:spPr/>
        <p:txBody>
          <a:bodyPr/>
          <a:lstStyle/>
          <a:p>
            <a:fld id="{E96FB6BA-4259-784D-993E-9EA48AAECD5C}" type="slidenum">
              <a:rPr lang="en-US" smtClean="0"/>
              <a:pPr/>
              <a:t>6</a:t>
            </a:fld>
            <a:endParaRPr lang="en-US"/>
          </a:p>
        </p:txBody>
      </p:sp>
    </p:spTree>
    <p:extLst>
      <p:ext uri="{BB962C8B-B14F-4D97-AF65-F5344CB8AC3E}">
        <p14:creationId xmlns:p14="http://schemas.microsoft.com/office/powerpoint/2010/main" val="1146658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OBBBA – that’s how we’ll pronounce it</a:t>
            </a:r>
          </a:p>
          <a:p>
            <a:r>
              <a:rPr lang="en-US"/>
              <a:t>TCJA 7 years ago was “revolutionary”, OBBBA is more “evolutionary”</a:t>
            </a:r>
          </a:p>
          <a:p>
            <a:r>
              <a:rPr lang="en-US"/>
              <a:t>You’ll note some shifts in fiscal direction away from the prior administration’s priorities to more of a build it in the US priority; canceling out things that were priorities under the prior administration</a:t>
            </a:r>
          </a:p>
        </p:txBody>
      </p:sp>
      <p:sp>
        <p:nvSpPr>
          <p:cNvPr id="4" name="Slide Number Placeholder 3"/>
          <p:cNvSpPr>
            <a:spLocks noGrp="1"/>
          </p:cNvSpPr>
          <p:nvPr>
            <p:ph type="sldNum" sz="quarter" idx="5"/>
          </p:nvPr>
        </p:nvSpPr>
        <p:spPr/>
        <p:txBody>
          <a:bodyPr/>
          <a:lstStyle/>
          <a:p>
            <a:fld id="{E96FB6BA-4259-784D-993E-9EA48AAECD5C}" type="slidenum">
              <a:rPr lang="en-US" smtClean="0"/>
              <a:pPr/>
              <a:t>7</a:t>
            </a:fld>
            <a:endParaRPr lang="en-US"/>
          </a:p>
        </p:txBody>
      </p:sp>
    </p:spTree>
    <p:extLst>
      <p:ext uri="{BB962C8B-B14F-4D97-AF65-F5344CB8AC3E}">
        <p14:creationId xmlns:p14="http://schemas.microsoft.com/office/powerpoint/2010/main" val="1428821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6FB6BA-4259-784D-993E-9EA48AAECD5C}" type="slidenum">
              <a:rPr lang="en-US" smtClean="0"/>
              <a:pPr/>
              <a:t>8</a:t>
            </a:fld>
            <a:endParaRPr lang="en-US"/>
          </a:p>
        </p:txBody>
      </p:sp>
    </p:spTree>
    <p:extLst>
      <p:ext uri="{BB962C8B-B14F-4D97-AF65-F5344CB8AC3E}">
        <p14:creationId xmlns:p14="http://schemas.microsoft.com/office/powerpoint/2010/main" val="3020529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a:t>So much of OBBBA on the business side is all about extending and enhancing deductions and </a:t>
            </a:r>
            <a:r>
              <a:rPr lang="en-US" err="1"/>
              <a:t>writeoffs</a:t>
            </a:r>
            <a:endParaRPr lang="en-US"/>
          </a:p>
          <a:p>
            <a:r>
              <a:rPr lang="en-US"/>
              <a:t>Contrast Sec 179 and Bonus</a:t>
            </a:r>
          </a:p>
          <a:p>
            <a:r>
              <a:rPr lang="en-US"/>
              <a:t>	Sec 179 has been around a lot longer, but is much more limited.  It can’t create a loss, and it phases out whereas bonus </a:t>
            </a:r>
            <a:r>
              <a:rPr lang="en-US" err="1"/>
              <a:t>deprec</a:t>
            </a:r>
            <a:r>
              <a:rPr lang="en-US"/>
              <a:t> doesn’t</a:t>
            </a:r>
          </a:p>
          <a:p>
            <a:r>
              <a:rPr lang="en-US"/>
              <a:t>What assets does bonus apply to? Virtually everything except land and building shells (with one major exception, QPP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that bonus or Sec 179 do not apply to </a:t>
            </a:r>
            <a:r>
              <a:rPr lang="en-US" err="1"/>
              <a:t>fgn</a:t>
            </a:r>
            <a:r>
              <a:rPr lang="en-US"/>
              <a:t>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For the last couple of years we’ve been having to capitalize R&amp;D expenses, with a 5 year SL amortization for US R&amp;D and 15 year SL for foreign.  There was a huge outcry on this negative change from small businesses and especially contractors producing products for the Dept of Defense</a:t>
            </a:r>
          </a:p>
          <a:p>
            <a:endParaRPr lang="en-US"/>
          </a:p>
          <a:p>
            <a:r>
              <a:rPr lang="en-US"/>
              <a:t>We’ll be looking a lot closer at writing off p/y unamortized R&amp;D or whether it makes sense to go back and amend</a:t>
            </a:r>
          </a:p>
          <a:p>
            <a:endParaRPr lang="en-US"/>
          </a:p>
          <a:p>
            <a:r>
              <a:rPr lang="en-US"/>
              <a:t>Note the policy behind a lot of this is to incentive investment into </a:t>
            </a:r>
            <a:r>
              <a:rPr lang="en-US" err="1"/>
              <a:t>mfg</a:t>
            </a:r>
            <a:r>
              <a:rPr lang="en-US"/>
              <a:t> in the US, buying equipment for use in the US</a:t>
            </a:r>
          </a:p>
          <a:p>
            <a:r>
              <a:rPr lang="en-US"/>
              <a:t>Note that bonus or Sec 179 do not apply to </a:t>
            </a:r>
            <a:r>
              <a:rPr lang="en-US" err="1"/>
              <a:t>fgn</a:t>
            </a:r>
            <a:r>
              <a:rPr lang="en-US"/>
              <a:t> assets</a:t>
            </a:r>
          </a:p>
          <a:p>
            <a:endParaRPr lang="en-US"/>
          </a:p>
          <a:p>
            <a:r>
              <a:rPr lang="en-US"/>
              <a:t>Note that several states do NOT conform!</a:t>
            </a:r>
          </a:p>
        </p:txBody>
      </p:sp>
      <p:sp>
        <p:nvSpPr>
          <p:cNvPr id="4" name="Slide Number Placeholder 3"/>
          <p:cNvSpPr>
            <a:spLocks noGrp="1"/>
          </p:cNvSpPr>
          <p:nvPr>
            <p:ph type="sldNum" sz="quarter" idx="5"/>
          </p:nvPr>
        </p:nvSpPr>
        <p:spPr/>
        <p:txBody>
          <a:bodyPr/>
          <a:lstStyle/>
          <a:p>
            <a:fld id="{E96FB6BA-4259-784D-993E-9EA48AAECD5C}" type="slidenum">
              <a:rPr lang="en-US" smtClean="0"/>
              <a:pPr/>
              <a:t>9</a:t>
            </a:fld>
            <a:endParaRPr lang="en-US"/>
          </a:p>
        </p:txBody>
      </p:sp>
    </p:spTree>
    <p:extLst>
      <p:ext uri="{BB962C8B-B14F-4D97-AF65-F5344CB8AC3E}">
        <p14:creationId xmlns:p14="http://schemas.microsoft.com/office/powerpoint/2010/main" val="7129741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sv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3">
        <a:schemeClr val="bg2"/>
      </p:bgRef>
    </p:bg>
    <p:spTree>
      <p:nvGrpSpPr>
        <p:cNvPr id="1" name=""/>
        <p:cNvGrpSpPr/>
        <p:nvPr/>
      </p:nvGrpSpPr>
      <p:grpSpPr>
        <a:xfrm>
          <a:off x="0" y="0"/>
          <a:ext cx="0" cy="0"/>
          <a:chOff x="0" y="0"/>
          <a:chExt cx="0" cy="0"/>
        </a:xfrm>
      </p:grpSpPr>
      <p:pic>
        <p:nvPicPr>
          <p:cNvPr id="9" name="Picture 8" descr="A white letter g on a black background&#10;&#10;Description automatically generated">
            <a:extLst>
              <a:ext uri="{FF2B5EF4-FFF2-40B4-BE49-F238E27FC236}">
                <a16:creationId xmlns:a16="http://schemas.microsoft.com/office/drawing/2014/main" id="{4CAA0478-B55F-BEAB-CD5F-2774ACC427A3}"/>
              </a:ext>
            </a:extLst>
          </p:cNvPr>
          <p:cNvPicPr>
            <a:picLocks noChangeAspect="1"/>
          </p:cNvPicPr>
          <p:nvPr userDrawn="1"/>
        </p:nvPicPr>
        <p:blipFill>
          <a:blip r:embed="rId2">
            <a:alphaModFix amt="10000"/>
          </a:blip>
          <a:stretch>
            <a:fillRect/>
          </a:stretch>
        </p:blipFill>
        <p:spPr>
          <a:xfrm>
            <a:off x="12667914" y="748830"/>
            <a:ext cx="11716086" cy="10114605"/>
          </a:xfrm>
          <a:prstGeom prst="rect">
            <a:avLst/>
          </a:prstGeom>
        </p:spPr>
      </p:pic>
      <p:sp>
        <p:nvSpPr>
          <p:cNvPr id="3" name="Subtitle 2"/>
          <p:cNvSpPr>
            <a:spLocks noGrp="1"/>
          </p:cNvSpPr>
          <p:nvPr>
            <p:ph type="subTitle" idx="1" hasCustomPrompt="1"/>
          </p:nvPr>
        </p:nvSpPr>
        <p:spPr>
          <a:xfrm>
            <a:off x="13151702" y="8195103"/>
            <a:ext cx="9403496" cy="1915066"/>
          </a:xfrm>
        </p:spPr>
        <p:txBody>
          <a:bodyPr rIns="0">
            <a:noAutofit/>
          </a:bodyPr>
          <a:lstStyle>
            <a:lvl1pPr marL="0" indent="0" algn="r">
              <a:buNone/>
              <a:defRPr sz="3200" b="1" i="0" baseline="0">
                <a:solidFill>
                  <a:srgbClr val="F4B824"/>
                </a:solidFill>
                <a:latin typeface="Segoe UI Light" panose="020B0502040204020203" pitchFamily="34" charset="0"/>
                <a:cs typeface="Segoe UI Light" panose="020B0502040204020203" pitchFamily="34" charset="0"/>
              </a:defRPr>
            </a:lvl1pPr>
            <a:lvl2pPr marL="914378" indent="0" algn="ctr">
              <a:buNone/>
              <a:defRPr>
                <a:solidFill>
                  <a:schemeClr val="tx1">
                    <a:tint val="75000"/>
                  </a:schemeClr>
                </a:solidFill>
              </a:defRPr>
            </a:lvl2pPr>
            <a:lvl3pPr marL="1828754" indent="0" algn="ctr">
              <a:buNone/>
              <a:defRPr>
                <a:solidFill>
                  <a:schemeClr val="tx1">
                    <a:tint val="75000"/>
                  </a:schemeClr>
                </a:solidFill>
              </a:defRPr>
            </a:lvl3pPr>
            <a:lvl4pPr marL="2743132" indent="0" algn="ctr">
              <a:buNone/>
              <a:defRPr>
                <a:solidFill>
                  <a:schemeClr val="tx1">
                    <a:tint val="75000"/>
                  </a:schemeClr>
                </a:solidFill>
              </a:defRPr>
            </a:lvl4pPr>
            <a:lvl5pPr marL="3657508" indent="0" algn="ctr">
              <a:buNone/>
              <a:defRPr>
                <a:solidFill>
                  <a:schemeClr val="tx1">
                    <a:tint val="75000"/>
                  </a:schemeClr>
                </a:solidFill>
              </a:defRPr>
            </a:lvl5pPr>
            <a:lvl6pPr marL="4571886" indent="0" algn="ctr">
              <a:buNone/>
              <a:defRPr>
                <a:solidFill>
                  <a:schemeClr val="tx1">
                    <a:tint val="75000"/>
                  </a:schemeClr>
                </a:solidFill>
              </a:defRPr>
            </a:lvl6pPr>
            <a:lvl7pPr marL="5486262" indent="0" algn="ctr">
              <a:buNone/>
              <a:defRPr>
                <a:solidFill>
                  <a:schemeClr val="tx1">
                    <a:tint val="75000"/>
                  </a:schemeClr>
                </a:solidFill>
              </a:defRPr>
            </a:lvl7pPr>
            <a:lvl8pPr marL="6400640" indent="0" algn="ctr">
              <a:buNone/>
              <a:defRPr>
                <a:solidFill>
                  <a:schemeClr val="tx1">
                    <a:tint val="75000"/>
                  </a:schemeClr>
                </a:solidFill>
              </a:defRPr>
            </a:lvl8pPr>
            <a:lvl9pPr marL="7315018" indent="0" algn="ctr">
              <a:buNone/>
              <a:defRPr>
                <a:solidFill>
                  <a:schemeClr val="tx1">
                    <a:tint val="75000"/>
                  </a:schemeClr>
                </a:solidFill>
              </a:defRPr>
            </a:lvl9pPr>
          </a:lstStyle>
          <a:p>
            <a:r>
              <a:rPr lang="en-US"/>
              <a:t>Presenter (</a:t>
            </a:r>
            <a:r>
              <a:rPr lang="en-US" err="1"/>
              <a:t>sz</a:t>
            </a:r>
            <a:r>
              <a:rPr lang="en-US"/>
              <a:t> 20), Credentials (</a:t>
            </a:r>
            <a:r>
              <a:rPr lang="en-US" err="1"/>
              <a:t>sz</a:t>
            </a:r>
            <a:r>
              <a:rPr lang="en-US"/>
              <a:t> 14) Date (</a:t>
            </a:r>
            <a:r>
              <a:rPr lang="en-US" err="1"/>
              <a:t>sz</a:t>
            </a:r>
            <a:r>
              <a:rPr lang="en-US"/>
              <a:t> 16)</a:t>
            </a:r>
          </a:p>
        </p:txBody>
      </p:sp>
      <p:sp>
        <p:nvSpPr>
          <p:cNvPr id="2" name="Title 1"/>
          <p:cNvSpPr>
            <a:spLocks noGrp="1"/>
          </p:cNvSpPr>
          <p:nvPr>
            <p:ph type="ctrTitle" hasCustomPrompt="1"/>
          </p:nvPr>
        </p:nvSpPr>
        <p:spPr>
          <a:xfrm>
            <a:off x="1828809" y="3009833"/>
            <a:ext cx="18907746" cy="4523430"/>
          </a:xfrm>
        </p:spPr>
        <p:txBody>
          <a:bodyPr tIns="0" rIns="0" bIns="0" anchor="t" anchorCtr="0">
            <a:noAutofit/>
          </a:bodyPr>
          <a:lstStyle>
            <a:lvl1pPr>
              <a:defRPr sz="10800" b="1" i="0" baseline="0">
                <a:solidFill>
                  <a:schemeClr val="tx1"/>
                </a:solidFill>
                <a:latin typeface="Segoe UI Light" panose="020B0502040204020203" pitchFamily="34" charset="0"/>
                <a:cs typeface="Segoe UI Light" panose="020B0502040204020203" pitchFamily="34" charset="0"/>
              </a:defRPr>
            </a:lvl1pPr>
          </a:lstStyle>
          <a:p>
            <a:r>
              <a:rPr lang="en-US"/>
              <a:t>Click to Edit Presentation Title</a:t>
            </a:r>
          </a:p>
        </p:txBody>
      </p:sp>
      <p:sp>
        <p:nvSpPr>
          <p:cNvPr id="6" name="Rectangle 5">
            <a:extLst>
              <a:ext uri="{FF2B5EF4-FFF2-40B4-BE49-F238E27FC236}">
                <a16:creationId xmlns:a16="http://schemas.microsoft.com/office/drawing/2014/main" id="{53486672-9598-4F71-B3F6-160182E7D319}"/>
              </a:ext>
            </a:extLst>
          </p:cNvPr>
          <p:cNvSpPr/>
          <p:nvPr userDrawn="1"/>
        </p:nvSpPr>
        <p:spPr>
          <a:xfrm>
            <a:off x="0" y="11756572"/>
            <a:ext cx="24384000" cy="195942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8" name="Rectangle 7">
            <a:extLst>
              <a:ext uri="{FF2B5EF4-FFF2-40B4-BE49-F238E27FC236}">
                <a16:creationId xmlns:a16="http://schemas.microsoft.com/office/drawing/2014/main" id="{76F32277-1D87-4E5F-912C-2695CFC8F24B}"/>
              </a:ext>
            </a:extLst>
          </p:cNvPr>
          <p:cNvSpPr/>
          <p:nvPr userDrawn="1"/>
        </p:nvSpPr>
        <p:spPr>
          <a:xfrm>
            <a:off x="0" y="11616701"/>
            <a:ext cx="24384000" cy="22697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7" name="Picture 6" descr="A black and grey text&#10;&#10;AI-generated content may be incorrect.">
            <a:extLst>
              <a:ext uri="{FF2B5EF4-FFF2-40B4-BE49-F238E27FC236}">
                <a16:creationId xmlns:a16="http://schemas.microsoft.com/office/drawing/2014/main" id="{7563EE9C-35E4-7675-A420-D46F9D913557}"/>
              </a:ext>
            </a:extLst>
          </p:cNvPr>
          <p:cNvPicPr>
            <a:picLocks noChangeAspect="1"/>
          </p:cNvPicPr>
          <p:nvPr userDrawn="1"/>
        </p:nvPicPr>
        <p:blipFill>
          <a:blip r:embed="rId3"/>
          <a:stretch>
            <a:fillRect/>
          </a:stretch>
        </p:blipFill>
        <p:spPr>
          <a:xfrm>
            <a:off x="1651008" y="12061378"/>
            <a:ext cx="4789713" cy="1436914"/>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p:bg>
      <p:bgRef idx="1001">
        <a:schemeClr val="bg1"/>
      </p:bgRef>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09803" y="1816692"/>
            <a:ext cx="20471914" cy="8943044"/>
          </a:xfrm>
        </p:spPr>
        <p:txBody>
          <a:bodyPr/>
          <a:lstStyle>
            <a:lvl1pPr>
              <a:defRPr sz="5600" b="0" i="0">
                <a:latin typeface="+mj-lt"/>
                <a:cs typeface="Calibri" panose="020F0502020204030204" pitchFamily="34" charset="0"/>
              </a:defRPr>
            </a:lvl1pPr>
            <a:lvl2pPr>
              <a:buSzPct val="60000"/>
              <a:buFontTx/>
              <a:buBlip>
                <a:blip r:embed="rId2"/>
              </a:buBlip>
              <a:defRPr sz="4800" b="0" i="0">
                <a:latin typeface="+mj-lt"/>
                <a:cs typeface="Calibri" panose="020F0502020204030204" pitchFamily="34" charset="0"/>
              </a:defRPr>
            </a:lvl2pPr>
            <a:lvl3pPr>
              <a:buSzPct val="60000"/>
              <a:buFontTx/>
              <a:buBlip>
                <a:blip r:embed="rId2"/>
              </a:buBlip>
              <a:defRPr sz="4000" b="0" i="0">
                <a:latin typeface="+mj-lt"/>
                <a:cs typeface="Calibri" panose="020F0502020204030204" pitchFamily="34" charset="0"/>
              </a:defRPr>
            </a:lvl3pPr>
            <a:lvl4pPr>
              <a:buFontTx/>
              <a:buBlip>
                <a:blip r:embed="rId2"/>
              </a:buBlip>
              <a:defRPr sz="3600" b="0" i="0">
                <a:latin typeface="Whitney Book"/>
                <a:cs typeface="Whitney Book"/>
              </a:defRPr>
            </a:lvl4pPr>
            <a:lvl5pPr>
              <a:buSzPct val="60000"/>
              <a:buFontTx/>
              <a:buBlip>
                <a:blip r:embed="rId2"/>
              </a:buBlip>
              <a:defRPr sz="3200" b="0" i="0">
                <a:latin typeface="Whitney Book"/>
                <a:cs typeface="Whitney Book"/>
              </a:defRPr>
            </a:lvl5pPr>
          </a:lstStyle>
          <a:p>
            <a:pPr lvl="0"/>
            <a:r>
              <a:rPr lang="en-US"/>
              <a:t>First level</a:t>
            </a:r>
          </a:p>
          <a:p>
            <a:pPr lvl="1"/>
            <a:r>
              <a:rPr lang="en-US"/>
              <a:t>Second level</a:t>
            </a:r>
          </a:p>
          <a:p>
            <a:pPr lvl="2"/>
            <a:r>
              <a:rPr lang="en-US"/>
              <a:t>Third level</a:t>
            </a:r>
          </a:p>
        </p:txBody>
      </p:sp>
      <p:sp>
        <p:nvSpPr>
          <p:cNvPr id="8" name="Footer Placeholder 3"/>
          <p:cNvSpPr>
            <a:spLocks noGrp="1"/>
          </p:cNvSpPr>
          <p:nvPr>
            <p:ph type="ftr" sz="quarter" idx="11"/>
          </p:nvPr>
        </p:nvSpPr>
        <p:spPr>
          <a:xfrm>
            <a:off x="12341793" y="555753"/>
            <a:ext cx="11600658" cy="625474"/>
          </a:xfrm>
          <a:prstGeom prst="rect">
            <a:avLst/>
          </a:prstGeom>
        </p:spPr>
        <p:txBody>
          <a:bodyPr/>
          <a:lstStyle>
            <a:lvl1pPr algn="r">
              <a:defRPr sz="2200">
                <a:latin typeface="+mj-lt"/>
                <a:cs typeface="Calibri" panose="020F0502020204030204" pitchFamily="34" charset="0"/>
              </a:defRPr>
            </a:lvl1pPr>
          </a:lstStyle>
          <a:p>
            <a:r>
              <a:rPr lang="en-US"/>
              <a:t>Enter Title</a:t>
            </a:r>
          </a:p>
          <a:p>
            <a:endParaRPr lang="en-US"/>
          </a:p>
        </p:txBody>
      </p:sp>
      <p:sp>
        <p:nvSpPr>
          <p:cNvPr id="2" name="Rectangle 1">
            <a:extLst>
              <a:ext uri="{FF2B5EF4-FFF2-40B4-BE49-F238E27FC236}">
                <a16:creationId xmlns:a16="http://schemas.microsoft.com/office/drawing/2014/main" id="{F14DA8E0-D0B6-DF19-DEBB-71D5C89F7E0E}"/>
              </a:ext>
            </a:extLst>
          </p:cNvPr>
          <p:cNvSpPr/>
          <p:nvPr userDrawn="1"/>
        </p:nvSpPr>
        <p:spPr>
          <a:xfrm>
            <a:off x="0" y="0"/>
            <a:ext cx="945644"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3" name="Picture 2" descr="Logo&#10;&#10;Description automatically generated">
            <a:extLst>
              <a:ext uri="{FF2B5EF4-FFF2-40B4-BE49-F238E27FC236}">
                <a16:creationId xmlns:a16="http://schemas.microsoft.com/office/drawing/2014/main" id="{2D1CCAAE-6AD9-26EF-7C4D-3AE5EB7818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7833" y="303240"/>
            <a:ext cx="654277" cy="565244"/>
          </a:xfrm>
          <a:prstGeom prst="rect">
            <a:avLst/>
          </a:prstGeom>
        </p:spPr>
      </p:pic>
      <p:sp>
        <p:nvSpPr>
          <p:cNvPr id="4" name="Title 1">
            <a:extLst>
              <a:ext uri="{FF2B5EF4-FFF2-40B4-BE49-F238E27FC236}">
                <a16:creationId xmlns:a16="http://schemas.microsoft.com/office/drawing/2014/main" id="{5D61B4B8-DB94-77E3-001E-A448B535D316}"/>
              </a:ext>
            </a:extLst>
          </p:cNvPr>
          <p:cNvSpPr txBox="1">
            <a:spLocks/>
          </p:cNvSpPr>
          <p:nvPr userDrawn="1"/>
        </p:nvSpPr>
        <p:spPr>
          <a:xfrm rot="5400000">
            <a:off x="-550760" y="12282968"/>
            <a:ext cx="2163162" cy="401243"/>
          </a:xfrm>
          <a:prstGeom prst="rect">
            <a:avLst/>
          </a:prstGeom>
        </p:spPr>
        <p:txBody>
          <a:bodyPr vert="horz" lIns="0" tIns="0" rIns="0" bIns="0" rtlCol="0" anchor="t" anchorCtr="0">
            <a:noAutofit/>
          </a:bodyPr>
          <a:lstStyle>
            <a:lvl1pPr algn="l" defTabSz="457200" rtl="0" eaLnBrk="1" latinLnBrk="0" hangingPunct="1">
              <a:spcBef>
                <a:spcPct val="0"/>
              </a:spcBef>
              <a:buNone/>
              <a:defRPr sz="3600" b="1" i="0" kern="1200" baseline="0">
                <a:solidFill>
                  <a:schemeClr val="tx1"/>
                </a:solidFill>
                <a:latin typeface="Calibri" panose="020F0502020204030204" pitchFamily="34" charset="0"/>
                <a:ea typeface="+mj-ea"/>
                <a:cs typeface="Calibri" panose="020F0502020204030204" pitchFamily="34" charset="0"/>
              </a:defRPr>
            </a:lvl1pPr>
          </a:lstStyle>
          <a:p>
            <a:r>
              <a:rPr lang="en-US" sz="2200" i="0">
                <a:solidFill>
                  <a:schemeClr val="bg1"/>
                </a:solidFill>
              </a:rPr>
              <a:t>larsongross.com</a:t>
            </a:r>
          </a:p>
        </p:txBody>
      </p:sp>
    </p:spTree>
    <p:extLst>
      <p:ext uri="{BB962C8B-B14F-4D97-AF65-F5344CB8AC3E}">
        <p14:creationId xmlns:p14="http://schemas.microsoft.com/office/powerpoint/2010/main" val="33471122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77199" y="4787660"/>
            <a:ext cx="15880677" cy="1959428"/>
          </a:xfrm>
        </p:spPr>
        <p:txBody>
          <a:bodyPr anchor="ctr" anchorCtr="0">
            <a:noAutofit/>
          </a:bodyPr>
          <a:lstStyle>
            <a:lvl1pPr algn="l">
              <a:lnSpc>
                <a:spcPct val="100000"/>
              </a:lnSpc>
              <a:defRPr sz="7200" b="0" i="0" baseline="0">
                <a:solidFill>
                  <a:schemeClr val="accent3"/>
                </a:solidFill>
                <a:latin typeface="+mn-lt"/>
                <a:cs typeface="Calibri" panose="020F0502020204030204" pitchFamily="34" charset="0"/>
              </a:defRPr>
            </a:lvl1pPr>
          </a:lstStyle>
          <a:p>
            <a:r>
              <a:rPr lang="en-US"/>
              <a:t>Questions?</a:t>
            </a:r>
          </a:p>
        </p:txBody>
      </p:sp>
      <p:sp>
        <p:nvSpPr>
          <p:cNvPr id="10" name="Rectangle 9">
            <a:extLst>
              <a:ext uri="{FF2B5EF4-FFF2-40B4-BE49-F238E27FC236}">
                <a16:creationId xmlns:a16="http://schemas.microsoft.com/office/drawing/2014/main" id="{6EFA6EFE-6190-4AB3-9BB8-788BCA32FFA0}"/>
              </a:ext>
            </a:extLst>
          </p:cNvPr>
          <p:cNvSpPr/>
          <p:nvPr userDrawn="1"/>
        </p:nvSpPr>
        <p:spPr>
          <a:xfrm>
            <a:off x="0" y="4787660"/>
            <a:ext cx="6096000" cy="195942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4" name="Picture 3" descr="A white letter g on a black background&#10;&#10;Description automatically generated">
            <a:extLst>
              <a:ext uri="{FF2B5EF4-FFF2-40B4-BE49-F238E27FC236}">
                <a16:creationId xmlns:a16="http://schemas.microsoft.com/office/drawing/2014/main" id="{4250D329-D581-6128-7A1F-4BEC22E88C67}"/>
              </a:ext>
            </a:extLst>
          </p:cNvPr>
          <p:cNvPicPr>
            <a:picLocks noChangeAspect="1"/>
          </p:cNvPicPr>
          <p:nvPr userDrawn="1"/>
        </p:nvPicPr>
        <p:blipFill>
          <a:blip r:embed="rId2">
            <a:alphaModFix amt="10000"/>
          </a:blip>
          <a:stretch>
            <a:fillRect/>
          </a:stretch>
        </p:blipFill>
        <p:spPr>
          <a:xfrm>
            <a:off x="12667914" y="748830"/>
            <a:ext cx="11716086" cy="10114605"/>
          </a:xfrm>
          <a:prstGeom prst="rect">
            <a:avLst/>
          </a:prstGeom>
        </p:spPr>
      </p:pic>
      <p:sp>
        <p:nvSpPr>
          <p:cNvPr id="6" name="Flowchart: Delay 5">
            <a:extLst>
              <a:ext uri="{FF2B5EF4-FFF2-40B4-BE49-F238E27FC236}">
                <a16:creationId xmlns:a16="http://schemas.microsoft.com/office/drawing/2014/main" id="{DF0589EA-E281-7463-E63B-0B4CBB25CE11}"/>
              </a:ext>
            </a:extLst>
          </p:cNvPr>
          <p:cNvSpPr/>
          <p:nvPr userDrawn="1"/>
        </p:nvSpPr>
        <p:spPr>
          <a:xfrm>
            <a:off x="5289270" y="4787660"/>
            <a:ext cx="2013857" cy="1959428"/>
          </a:xfrm>
          <a:prstGeom prst="flowChartDelay">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978403AC-36C2-9043-BBFE-E6826AF588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68820" y="5383749"/>
            <a:ext cx="854359" cy="767250"/>
          </a:xfrm>
          <a:prstGeom prst="rect">
            <a:avLst/>
          </a:prstGeom>
        </p:spPr>
      </p:pic>
    </p:spTree>
    <p:extLst>
      <p:ext uri="{BB962C8B-B14F-4D97-AF65-F5344CB8AC3E}">
        <p14:creationId xmlns:p14="http://schemas.microsoft.com/office/powerpoint/2010/main" val="4664898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r Info">
    <p:bg>
      <p:bgRef idx="1003">
        <a:schemeClr val="bg2"/>
      </p:bgRef>
    </p:bg>
    <p:spTree>
      <p:nvGrpSpPr>
        <p:cNvPr id="1" name=""/>
        <p:cNvGrpSpPr/>
        <p:nvPr/>
      </p:nvGrpSpPr>
      <p:grpSpPr>
        <a:xfrm>
          <a:off x="0" y="0"/>
          <a:ext cx="0" cy="0"/>
          <a:chOff x="0" y="0"/>
          <a:chExt cx="0" cy="0"/>
        </a:xfrm>
      </p:grpSpPr>
      <p:sp>
        <p:nvSpPr>
          <p:cNvPr id="5" name="Flowchart: Delay 4">
            <a:extLst>
              <a:ext uri="{FF2B5EF4-FFF2-40B4-BE49-F238E27FC236}">
                <a16:creationId xmlns:a16="http://schemas.microsoft.com/office/drawing/2014/main" id="{5A809027-1941-5C3B-BCE9-8C187304457F}"/>
              </a:ext>
            </a:extLst>
          </p:cNvPr>
          <p:cNvSpPr/>
          <p:nvPr userDrawn="1"/>
        </p:nvSpPr>
        <p:spPr>
          <a:xfrm>
            <a:off x="10470367" y="2801786"/>
            <a:ext cx="5673148" cy="5853533"/>
          </a:xfrm>
          <a:prstGeom prst="flowChartDelay">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A white letter g on a black background&#10;&#10;Description automatically generated">
            <a:extLst>
              <a:ext uri="{FF2B5EF4-FFF2-40B4-BE49-F238E27FC236}">
                <a16:creationId xmlns:a16="http://schemas.microsoft.com/office/drawing/2014/main" id="{77E8D930-2A64-F8D6-78B7-3D081493EC44}"/>
              </a:ext>
            </a:extLst>
          </p:cNvPr>
          <p:cNvPicPr>
            <a:picLocks noChangeAspect="1"/>
          </p:cNvPicPr>
          <p:nvPr userDrawn="1"/>
        </p:nvPicPr>
        <p:blipFill>
          <a:blip r:embed="rId2">
            <a:alphaModFix amt="10000"/>
          </a:blip>
          <a:stretch>
            <a:fillRect/>
          </a:stretch>
        </p:blipFill>
        <p:spPr>
          <a:xfrm>
            <a:off x="12667914" y="748830"/>
            <a:ext cx="11716086" cy="10114605"/>
          </a:xfrm>
          <a:prstGeom prst="rect">
            <a:avLst/>
          </a:prstGeom>
        </p:spPr>
      </p:pic>
      <p:sp>
        <p:nvSpPr>
          <p:cNvPr id="7" name="Picture Placeholder 6"/>
          <p:cNvSpPr>
            <a:spLocks noGrp="1"/>
          </p:cNvSpPr>
          <p:nvPr>
            <p:ph type="pic" sz="quarter" idx="13" hasCustomPrompt="1"/>
          </p:nvPr>
        </p:nvSpPr>
        <p:spPr>
          <a:xfrm>
            <a:off x="17505893" y="2801787"/>
            <a:ext cx="7487406" cy="5853534"/>
          </a:xfrm>
          <a:prstGeom prst="roundRect">
            <a:avLst>
              <a:gd name="adj" fmla="val 0"/>
            </a:avLst>
          </a:prstGeom>
          <a:effectLst/>
        </p:spPr>
        <p:txBody>
          <a:bodyPr>
            <a:normAutofit/>
          </a:bodyPr>
          <a:lstStyle>
            <a:lvl1pPr marL="0" indent="3176">
              <a:buFontTx/>
              <a:buNone/>
              <a:defRPr sz="4800" baseline="0">
                <a:solidFill>
                  <a:schemeClr val="accent2"/>
                </a:solidFill>
              </a:defRPr>
            </a:lvl1pPr>
          </a:lstStyle>
          <a:p>
            <a:r>
              <a:rPr lang="en-US"/>
              <a:t>Drag Picture to Placeholder     or Click Icon to Add</a:t>
            </a:r>
          </a:p>
        </p:txBody>
      </p:sp>
      <p:sp>
        <p:nvSpPr>
          <p:cNvPr id="8" name="Rounded Rectangle 7"/>
          <p:cNvSpPr/>
          <p:nvPr/>
        </p:nvSpPr>
        <p:spPr>
          <a:xfrm>
            <a:off x="-857135" y="2801787"/>
            <a:ext cx="14279221" cy="5853534"/>
          </a:xfrm>
          <a:prstGeom prst="roundRect">
            <a:avLst>
              <a:gd name="adj"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10" name="Graphic 9">
            <a:extLst>
              <a:ext uri="{FF2B5EF4-FFF2-40B4-BE49-F238E27FC236}">
                <a16:creationId xmlns:a16="http://schemas.microsoft.com/office/drawing/2014/main" id="{5803815D-F085-C5B2-5C30-6BAEF85F7C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69335" y="3613199"/>
            <a:ext cx="4882379" cy="4365124"/>
          </a:xfrm>
          <a:prstGeom prst="rect">
            <a:avLst/>
          </a:prstGeom>
        </p:spPr>
      </p:pic>
    </p:spTree>
    <p:extLst>
      <p:ext uri="{BB962C8B-B14F-4D97-AF65-F5344CB8AC3E}">
        <p14:creationId xmlns:p14="http://schemas.microsoft.com/office/powerpoint/2010/main" val="310364874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p:bg>
      <p:bgRef idx="1003">
        <a:schemeClr val="bg2"/>
      </p:bgRef>
    </p:bg>
    <p:spTree>
      <p:nvGrpSpPr>
        <p:cNvPr id="1" name=""/>
        <p:cNvGrpSpPr/>
        <p:nvPr/>
      </p:nvGrpSpPr>
      <p:grpSpPr>
        <a:xfrm>
          <a:off x="0" y="0"/>
          <a:ext cx="0" cy="0"/>
          <a:chOff x="0" y="0"/>
          <a:chExt cx="0" cy="0"/>
        </a:xfrm>
      </p:grpSpPr>
      <p:pic>
        <p:nvPicPr>
          <p:cNvPr id="6" name="Picture 5" descr="A white letter g on a black background&#10;&#10;Description automatically generated">
            <a:extLst>
              <a:ext uri="{FF2B5EF4-FFF2-40B4-BE49-F238E27FC236}">
                <a16:creationId xmlns:a16="http://schemas.microsoft.com/office/drawing/2014/main" id="{0E10F369-7572-C47A-8FE0-20F36756B208}"/>
              </a:ext>
            </a:extLst>
          </p:cNvPr>
          <p:cNvPicPr>
            <a:picLocks noChangeAspect="1"/>
          </p:cNvPicPr>
          <p:nvPr userDrawn="1"/>
        </p:nvPicPr>
        <p:blipFill>
          <a:blip r:embed="rId2">
            <a:alphaModFix amt="10000"/>
          </a:blip>
          <a:stretch>
            <a:fillRect/>
          </a:stretch>
        </p:blipFill>
        <p:spPr>
          <a:xfrm>
            <a:off x="12667914" y="748830"/>
            <a:ext cx="11716086" cy="10114605"/>
          </a:xfrm>
          <a:prstGeom prst="rect">
            <a:avLst/>
          </a:prstGeom>
        </p:spPr>
      </p:pic>
      <p:sp>
        <p:nvSpPr>
          <p:cNvPr id="9" name="Rectangle 8">
            <a:extLst>
              <a:ext uri="{FF2B5EF4-FFF2-40B4-BE49-F238E27FC236}">
                <a16:creationId xmlns:a16="http://schemas.microsoft.com/office/drawing/2014/main" id="{F6C13C6E-EE0D-DF79-B08B-3407B2E36E3B}"/>
              </a:ext>
            </a:extLst>
          </p:cNvPr>
          <p:cNvSpPr/>
          <p:nvPr userDrawn="1"/>
        </p:nvSpPr>
        <p:spPr>
          <a:xfrm>
            <a:off x="0" y="4787660"/>
            <a:ext cx="6096000" cy="195942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1" name="Flowchart: Delay 10">
            <a:extLst>
              <a:ext uri="{FF2B5EF4-FFF2-40B4-BE49-F238E27FC236}">
                <a16:creationId xmlns:a16="http://schemas.microsoft.com/office/drawing/2014/main" id="{9BD6D7CC-B405-9090-8309-6B5969BACB1E}"/>
              </a:ext>
            </a:extLst>
          </p:cNvPr>
          <p:cNvSpPr/>
          <p:nvPr userDrawn="1"/>
        </p:nvSpPr>
        <p:spPr>
          <a:xfrm>
            <a:off x="5289270" y="4787660"/>
            <a:ext cx="2013857" cy="1959428"/>
          </a:xfrm>
          <a:prstGeom prst="flowChartDelay">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Logo&#10;&#10;Description automatically generated">
            <a:extLst>
              <a:ext uri="{FF2B5EF4-FFF2-40B4-BE49-F238E27FC236}">
                <a16:creationId xmlns:a16="http://schemas.microsoft.com/office/drawing/2014/main" id="{4B8FA858-367C-1CB0-6FCB-41495BE93C2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68820" y="5383749"/>
            <a:ext cx="854359" cy="767250"/>
          </a:xfrm>
          <a:prstGeom prst="rect">
            <a:avLst/>
          </a:prstGeom>
        </p:spPr>
      </p:pic>
      <p:sp>
        <p:nvSpPr>
          <p:cNvPr id="14" name="Title 1">
            <a:extLst>
              <a:ext uri="{FF2B5EF4-FFF2-40B4-BE49-F238E27FC236}">
                <a16:creationId xmlns:a16="http://schemas.microsoft.com/office/drawing/2014/main" id="{7B1BADD5-7B1A-9762-ABCB-21110E95EC3C}"/>
              </a:ext>
            </a:extLst>
          </p:cNvPr>
          <p:cNvSpPr>
            <a:spLocks noGrp="1"/>
          </p:cNvSpPr>
          <p:nvPr>
            <p:ph type="title" hasCustomPrompt="1"/>
          </p:nvPr>
        </p:nvSpPr>
        <p:spPr>
          <a:xfrm>
            <a:off x="8077199" y="4787660"/>
            <a:ext cx="15880677" cy="1959428"/>
          </a:xfrm>
        </p:spPr>
        <p:txBody>
          <a:bodyPr anchor="ctr" anchorCtr="0">
            <a:noAutofit/>
          </a:bodyPr>
          <a:lstStyle>
            <a:lvl1pPr algn="l">
              <a:lnSpc>
                <a:spcPct val="100000"/>
              </a:lnSpc>
              <a:defRPr sz="8800" b="0" i="0" baseline="0">
                <a:solidFill>
                  <a:srgbClr val="F4B824"/>
                </a:solidFill>
                <a:latin typeface="+mj-lt"/>
                <a:cs typeface="Calibri" panose="020F0502020204030204" pitchFamily="34" charset="0"/>
              </a:defRPr>
            </a:lvl1pPr>
          </a:lstStyle>
          <a:p>
            <a:r>
              <a:rPr lang="en-US"/>
              <a:t>INSERT TITLE</a:t>
            </a:r>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Larson Gross">
    <p:bg>
      <p:bgPr>
        <a:solidFill>
          <a:schemeClr val="bg1">
            <a:alpha val="0"/>
          </a:schemeClr>
        </a:solidFill>
        <a:effectLst/>
      </p:bgPr>
    </p:bg>
    <p:spTree>
      <p:nvGrpSpPr>
        <p:cNvPr id="1" name=""/>
        <p:cNvGrpSpPr/>
        <p:nvPr/>
      </p:nvGrpSpPr>
      <p:grpSpPr>
        <a:xfrm>
          <a:off x="0" y="0"/>
          <a:ext cx="0" cy="0"/>
          <a:chOff x="0" y="0"/>
          <a:chExt cx="0" cy="0"/>
        </a:xfrm>
      </p:grpSpPr>
      <p:pic>
        <p:nvPicPr>
          <p:cNvPr id="1048" name="Picture 24" descr="Farm to Fork - Apples">
            <a:extLst>
              <a:ext uri="{FF2B5EF4-FFF2-40B4-BE49-F238E27FC236}">
                <a16:creationId xmlns:a16="http://schemas.microsoft.com/office/drawing/2014/main" id="{FF78DBBB-14C6-2476-7E74-2CC7DDE3503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9231" b="6923"/>
          <a:stretch/>
        </p:blipFill>
        <p:spPr bwMode="auto">
          <a:xfrm>
            <a:off x="15070150" y="11561305"/>
            <a:ext cx="4552024" cy="219456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528C70CB-3C3C-4D37-A4B5-516CCFF51836}"/>
              </a:ext>
            </a:extLst>
          </p:cNvPr>
          <p:cNvSpPr/>
          <p:nvPr userDrawn="1"/>
        </p:nvSpPr>
        <p:spPr>
          <a:xfrm>
            <a:off x="178521" y="3536084"/>
            <a:ext cx="24886471" cy="2313983"/>
          </a:xfrm>
          <a:prstGeom prst="rect">
            <a:avLst/>
          </a:prstGeom>
          <a:solidFill>
            <a:schemeClr val="accent2">
              <a:lumMod val="20000"/>
              <a:lumOff val="80000"/>
              <a:alpha val="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cxnSp>
        <p:nvCxnSpPr>
          <p:cNvPr id="76" name="Straight Connector 75">
            <a:extLst>
              <a:ext uri="{FF2B5EF4-FFF2-40B4-BE49-F238E27FC236}">
                <a16:creationId xmlns:a16="http://schemas.microsoft.com/office/drawing/2014/main" id="{2317BA54-D2A2-2E43-2CA3-F7E33FE9ED5C}"/>
              </a:ext>
            </a:extLst>
          </p:cNvPr>
          <p:cNvCxnSpPr>
            <a:cxnSpLocks/>
          </p:cNvCxnSpPr>
          <p:nvPr userDrawn="1"/>
        </p:nvCxnSpPr>
        <p:spPr>
          <a:xfrm>
            <a:off x="-403175" y="2738738"/>
            <a:ext cx="22941442" cy="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a:extLst>
              <a:ext uri="{FF2B5EF4-FFF2-40B4-BE49-F238E27FC236}">
                <a16:creationId xmlns:a16="http://schemas.microsoft.com/office/drawing/2014/main" id="{1049E174-4A0A-20E9-489D-C7E4BF43B92F}"/>
              </a:ext>
            </a:extLst>
          </p:cNvPr>
          <p:cNvPicPr>
            <a:picLocks noChangeAspect="1"/>
          </p:cNvPicPr>
          <p:nvPr userDrawn="1"/>
        </p:nvPicPr>
        <p:blipFill rotWithShape="1">
          <a:blip r:embed="rId3"/>
          <a:srcRect l="4677" r="12917"/>
          <a:stretch/>
        </p:blipFill>
        <p:spPr>
          <a:xfrm>
            <a:off x="18247759" y="1334171"/>
            <a:ext cx="6217396" cy="7124104"/>
          </a:xfrm>
          <a:prstGeom prst="rect">
            <a:avLst/>
          </a:prstGeom>
        </p:spPr>
      </p:pic>
      <p:sp>
        <p:nvSpPr>
          <p:cNvPr id="11" name="Rectangle 10">
            <a:extLst>
              <a:ext uri="{FF2B5EF4-FFF2-40B4-BE49-F238E27FC236}">
                <a16:creationId xmlns:a16="http://schemas.microsoft.com/office/drawing/2014/main" id="{020E9848-D8A1-44AB-93D8-5FEC43DC9645}"/>
              </a:ext>
            </a:extLst>
          </p:cNvPr>
          <p:cNvSpPr/>
          <p:nvPr userDrawn="1"/>
        </p:nvSpPr>
        <p:spPr>
          <a:xfrm>
            <a:off x="19966900" y="5413379"/>
            <a:ext cx="4238579" cy="4635218"/>
          </a:xfrm>
          <a:prstGeom prst="rect">
            <a:avLst/>
          </a:prstGeom>
          <a:gradFill flip="none" rotWithShape="1">
            <a:gsLst>
              <a:gs pos="100000">
                <a:srgbClr val="F6E6C2"/>
              </a:gs>
              <a:gs pos="48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3" name="TextBox 12">
            <a:extLst>
              <a:ext uri="{FF2B5EF4-FFF2-40B4-BE49-F238E27FC236}">
                <a16:creationId xmlns:a16="http://schemas.microsoft.com/office/drawing/2014/main" id="{3AFE1BF8-78DB-4A97-B742-FF7C62A1D3AE}"/>
              </a:ext>
            </a:extLst>
          </p:cNvPr>
          <p:cNvSpPr txBox="1"/>
          <p:nvPr userDrawn="1"/>
        </p:nvSpPr>
        <p:spPr>
          <a:xfrm>
            <a:off x="20243296" y="5668145"/>
            <a:ext cx="1744288" cy="1446550"/>
          </a:xfrm>
          <a:prstGeom prst="rect">
            <a:avLst/>
          </a:prstGeom>
          <a:noFill/>
        </p:spPr>
        <p:txBody>
          <a:bodyPr wrap="square" rtlCol="0">
            <a:spAutoFit/>
          </a:bodyPr>
          <a:lstStyle/>
          <a:p>
            <a:r>
              <a:rPr lang="en-US" sz="8800">
                <a:solidFill>
                  <a:schemeClr val="bg1"/>
                </a:solidFill>
                <a:latin typeface="+mj-lt"/>
              </a:rPr>
              <a:t>“</a:t>
            </a:r>
          </a:p>
        </p:txBody>
      </p:sp>
      <p:sp>
        <p:nvSpPr>
          <p:cNvPr id="14" name="TextBox 13">
            <a:extLst>
              <a:ext uri="{FF2B5EF4-FFF2-40B4-BE49-F238E27FC236}">
                <a16:creationId xmlns:a16="http://schemas.microsoft.com/office/drawing/2014/main" id="{197C9EC5-8F77-484A-BD08-76B3F2F4248B}"/>
              </a:ext>
            </a:extLst>
          </p:cNvPr>
          <p:cNvSpPr txBox="1"/>
          <p:nvPr userDrawn="1"/>
        </p:nvSpPr>
        <p:spPr>
          <a:xfrm>
            <a:off x="20599520" y="6176716"/>
            <a:ext cx="3438179" cy="3108543"/>
          </a:xfrm>
          <a:prstGeom prst="rect">
            <a:avLst/>
          </a:prstGeom>
          <a:noFill/>
        </p:spPr>
        <p:txBody>
          <a:bodyPr wrap="square" rtlCol="0">
            <a:spAutoFit/>
          </a:bodyPr>
          <a:lstStyle/>
          <a:p>
            <a:r>
              <a:rPr lang="en-US" sz="2200" i="1">
                <a:solidFill>
                  <a:schemeClr val="bg1"/>
                </a:solidFill>
                <a:latin typeface="+mn-lt"/>
              </a:rPr>
              <a:t>We aspire to be an innovative, forward-looking team creating clarity around the future while celebrating success together.</a:t>
            </a:r>
            <a:br>
              <a:rPr lang="en-US" sz="2200" i="1">
                <a:solidFill>
                  <a:schemeClr val="bg1"/>
                </a:solidFill>
                <a:latin typeface="+mn-lt"/>
              </a:rPr>
            </a:br>
            <a:endParaRPr lang="en-US" sz="2200" i="1">
              <a:solidFill>
                <a:schemeClr val="bg1"/>
              </a:solidFill>
              <a:latin typeface="+mn-lt"/>
            </a:endParaRPr>
          </a:p>
          <a:p>
            <a:r>
              <a:rPr lang="en-US" sz="2200" i="0">
                <a:solidFill>
                  <a:schemeClr val="bg1"/>
                </a:solidFill>
                <a:latin typeface="Whitney Semibold" pitchFamily="50" charset="0"/>
                <a:cs typeface="Whitney Semibold" pitchFamily="50" charset="0"/>
              </a:rPr>
              <a:t>Kelli Visser</a:t>
            </a:r>
          </a:p>
          <a:p>
            <a:r>
              <a:rPr lang="en-US" sz="2000" i="0">
                <a:solidFill>
                  <a:schemeClr val="bg1"/>
                </a:solidFill>
                <a:latin typeface="+mj-lt"/>
              </a:rPr>
              <a:t>CEO, Partner</a:t>
            </a:r>
            <a:endParaRPr lang="en-US" sz="2400" i="0">
              <a:solidFill>
                <a:schemeClr val="bg1"/>
              </a:solidFill>
              <a:latin typeface="+mj-lt"/>
            </a:endParaRPr>
          </a:p>
        </p:txBody>
      </p:sp>
      <p:sp>
        <p:nvSpPr>
          <p:cNvPr id="37" name="Rectangle 36">
            <a:extLst>
              <a:ext uri="{FF2B5EF4-FFF2-40B4-BE49-F238E27FC236}">
                <a16:creationId xmlns:a16="http://schemas.microsoft.com/office/drawing/2014/main" id="{92046CC2-0CDA-4176-A9DD-6FD24D56F9E4}"/>
              </a:ext>
            </a:extLst>
          </p:cNvPr>
          <p:cNvSpPr/>
          <p:nvPr userDrawn="1"/>
        </p:nvSpPr>
        <p:spPr>
          <a:xfrm>
            <a:off x="19737255" y="10772580"/>
            <a:ext cx="10655473" cy="461665"/>
          </a:xfrm>
          <a:prstGeom prst="rect">
            <a:avLst/>
          </a:prstGeom>
        </p:spPr>
        <p:txBody>
          <a:bodyPr wrap="square">
            <a:spAutoFit/>
          </a:bodyPr>
          <a:lstStyle/>
          <a:p>
            <a:pPr algn="l"/>
            <a:r>
              <a:rPr lang="en-US" sz="2400" i="1" kern="1200">
                <a:solidFill>
                  <a:schemeClr val="tx1"/>
                </a:solidFill>
                <a:latin typeface="+mn-lt"/>
                <a:ea typeface="+mn-ea"/>
                <a:cs typeface="Segoe UI Semibold" panose="020B0702040204020203" pitchFamily="34" charset="0"/>
              </a:rPr>
              <a:t>Five Offices, 200+ Team Members</a:t>
            </a:r>
          </a:p>
        </p:txBody>
      </p:sp>
      <p:sp>
        <p:nvSpPr>
          <p:cNvPr id="56" name="Rectangle 55">
            <a:extLst>
              <a:ext uri="{FF2B5EF4-FFF2-40B4-BE49-F238E27FC236}">
                <a16:creationId xmlns:a16="http://schemas.microsoft.com/office/drawing/2014/main" id="{DC196D78-6D74-457E-BA17-B0ABCA74EA1F}"/>
              </a:ext>
            </a:extLst>
          </p:cNvPr>
          <p:cNvSpPr/>
          <p:nvPr userDrawn="1"/>
        </p:nvSpPr>
        <p:spPr>
          <a:xfrm>
            <a:off x="2283617" y="3963935"/>
            <a:ext cx="14925252" cy="1323439"/>
          </a:xfrm>
          <a:prstGeom prst="rect">
            <a:avLst/>
          </a:prstGeom>
        </p:spPr>
        <p:txBody>
          <a:bodyPr wrap="square">
            <a:spAutoFit/>
          </a:bodyPr>
          <a:lstStyle/>
          <a:p>
            <a:pPr algn="l">
              <a:spcAft>
                <a:spcPts val="400"/>
              </a:spcAft>
            </a:pPr>
            <a:r>
              <a:rPr lang="en-US" sz="4000" b="0" i="0" kern="1200">
                <a:solidFill>
                  <a:schemeClr val="tx1"/>
                </a:solidFill>
                <a:latin typeface="Segoe UI Semibold" panose="020B0702040204020203" pitchFamily="34" charset="0"/>
                <a:ea typeface="+mn-ea"/>
                <a:cs typeface="Segoe UI Semibold" panose="020B0702040204020203" pitchFamily="34" charset="0"/>
              </a:rPr>
              <a:t>Serving Individuals, Owner-Operated Businesses, Nonprofits, and Large Enterprises with </a:t>
            </a:r>
            <a:r>
              <a:rPr lang="en-US" sz="4000" b="0" i="0" kern="1200">
                <a:solidFill>
                  <a:schemeClr val="accent3"/>
                </a:solidFill>
                <a:latin typeface="Segoe UI Semibold" panose="020B0702040204020203" pitchFamily="34" charset="0"/>
                <a:ea typeface="+mn-ea"/>
                <a:cs typeface="Segoe UI Semibold" panose="020B0702040204020203" pitchFamily="34" charset="0"/>
              </a:rPr>
              <a:t>Audit, Tax, Accounting, &amp; Consulting</a:t>
            </a:r>
          </a:p>
        </p:txBody>
      </p:sp>
      <p:sp>
        <p:nvSpPr>
          <p:cNvPr id="82" name="TextBox 81">
            <a:extLst>
              <a:ext uri="{FF2B5EF4-FFF2-40B4-BE49-F238E27FC236}">
                <a16:creationId xmlns:a16="http://schemas.microsoft.com/office/drawing/2014/main" id="{5517603C-C274-58FD-E5E5-12E39159DE38}"/>
              </a:ext>
            </a:extLst>
          </p:cNvPr>
          <p:cNvSpPr txBox="1"/>
          <p:nvPr userDrawn="1"/>
        </p:nvSpPr>
        <p:spPr>
          <a:xfrm>
            <a:off x="4002023" y="6194084"/>
            <a:ext cx="9714920" cy="1015663"/>
          </a:xfrm>
          <a:prstGeom prst="rect">
            <a:avLst/>
          </a:prstGeom>
          <a:noFill/>
        </p:spPr>
        <p:txBody>
          <a:bodyPr wrap="square" rtlCol="0">
            <a:spAutoFit/>
          </a:bodyPr>
          <a:lstStyle/>
          <a:p>
            <a:r>
              <a:rPr lang="en-US">
                <a:solidFill>
                  <a:schemeClr val="tx2"/>
                </a:solidFill>
                <a:latin typeface="Segoe UI Semibold" panose="020B0702040204020203" pitchFamily="34" charset="0"/>
                <a:cs typeface="Segoe UI Semibold" panose="020B0702040204020203" pitchFamily="34" charset="0"/>
              </a:rPr>
              <a:t>Our Purpose</a:t>
            </a:r>
          </a:p>
          <a:p>
            <a:r>
              <a:rPr lang="en-US" sz="2400">
                <a:latin typeface="+mj-lt"/>
              </a:rPr>
              <a:t>Making Lives Better, Businesses Stronger</a:t>
            </a:r>
          </a:p>
        </p:txBody>
      </p:sp>
      <p:sp>
        <p:nvSpPr>
          <p:cNvPr id="84" name="TextBox 83">
            <a:extLst>
              <a:ext uri="{FF2B5EF4-FFF2-40B4-BE49-F238E27FC236}">
                <a16:creationId xmlns:a16="http://schemas.microsoft.com/office/drawing/2014/main" id="{BC06722C-0C63-5D5B-5BE4-FA09B60B559E}"/>
              </a:ext>
            </a:extLst>
          </p:cNvPr>
          <p:cNvSpPr txBox="1"/>
          <p:nvPr userDrawn="1"/>
        </p:nvSpPr>
        <p:spPr>
          <a:xfrm>
            <a:off x="4018468" y="7717182"/>
            <a:ext cx="8273682" cy="1384995"/>
          </a:xfrm>
          <a:prstGeom prst="rect">
            <a:avLst/>
          </a:prstGeom>
          <a:noFill/>
        </p:spPr>
        <p:txBody>
          <a:bodyPr wrap="square" rtlCol="0">
            <a:spAutoFit/>
          </a:bodyPr>
          <a:lstStyle/>
          <a:p>
            <a:r>
              <a:rPr lang="en-US">
                <a:solidFill>
                  <a:schemeClr val="tx2"/>
                </a:solidFill>
                <a:latin typeface="Segoe UI Semibold" panose="020B0702040204020203" pitchFamily="34" charset="0"/>
                <a:cs typeface="Segoe UI Semibold" panose="020B0702040204020203" pitchFamily="34" charset="0"/>
              </a:rPr>
              <a:t>Our Vision</a:t>
            </a:r>
          </a:p>
          <a:p>
            <a:r>
              <a:rPr lang="en-US" sz="2400">
                <a:latin typeface="+mj-lt"/>
              </a:rPr>
              <a:t>To be connected in genuine relationships with our team members, clients, and to create shared success.</a:t>
            </a:r>
          </a:p>
        </p:txBody>
      </p:sp>
      <p:sp>
        <p:nvSpPr>
          <p:cNvPr id="89" name="TextBox 88">
            <a:extLst>
              <a:ext uri="{FF2B5EF4-FFF2-40B4-BE49-F238E27FC236}">
                <a16:creationId xmlns:a16="http://schemas.microsoft.com/office/drawing/2014/main" id="{893BA0AC-0CAA-5536-10AB-EEF4660B0640}"/>
              </a:ext>
            </a:extLst>
          </p:cNvPr>
          <p:cNvSpPr txBox="1"/>
          <p:nvPr userDrawn="1"/>
        </p:nvSpPr>
        <p:spPr>
          <a:xfrm>
            <a:off x="4024387" y="9193885"/>
            <a:ext cx="7118230" cy="1754326"/>
          </a:xfrm>
          <a:prstGeom prst="rect">
            <a:avLst/>
          </a:prstGeom>
          <a:noFill/>
        </p:spPr>
        <p:txBody>
          <a:bodyPr wrap="square" rtlCol="0">
            <a:spAutoFit/>
          </a:bodyPr>
          <a:lstStyle/>
          <a:p>
            <a:r>
              <a:rPr lang="en-US">
                <a:solidFill>
                  <a:schemeClr val="tx2"/>
                </a:solidFill>
                <a:latin typeface="Segoe UI Semibold" panose="020B0702040204020203" pitchFamily="34" charset="0"/>
                <a:cs typeface="Segoe UI Semibold" panose="020B0702040204020203" pitchFamily="34" charset="0"/>
              </a:rPr>
              <a:t>Our Values</a:t>
            </a:r>
          </a:p>
          <a:p>
            <a:pPr marL="342900" indent="-342900">
              <a:buFont typeface="Arial" panose="020B0604020202020204" pitchFamily="34" charset="0"/>
              <a:buChar char="•"/>
            </a:pPr>
            <a:r>
              <a:rPr lang="en-US" sz="2400">
                <a:latin typeface="+mj-lt"/>
              </a:rPr>
              <a:t>We commit to our team.</a:t>
            </a:r>
          </a:p>
          <a:p>
            <a:pPr marL="342900" indent="-342900">
              <a:buFont typeface="Arial" panose="020B0604020202020204" pitchFamily="34" charset="0"/>
              <a:buChar char="•"/>
            </a:pPr>
            <a:r>
              <a:rPr lang="en-US" sz="2400">
                <a:latin typeface="+mj-lt"/>
              </a:rPr>
              <a:t>We cultivate genuine relationships.</a:t>
            </a:r>
          </a:p>
          <a:p>
            <a:pPr marL="342900" indent="-342900">
              <a:buFont typeface="Arial" panose="020B0604020202020204" pitchFamily="34" charset="0"/>
              <a:buChar char="•"/>
            </a:pPr>
            <a:r>
              <a:rPr lang="en-US" sz="2400">
                <a:latin typeface="+mj-lt"/>
              </a:rPr>
              <a:t>We create shared success.</a:t>
            </a:r>
          </a:p>
        </p:txBody>
      </p:sp>
      <p:sp>
        <p:nvSpPr>
          <p:cNvPr id="90" name="Title 1">
            <a:extLst>
              <a:ext uri="{FF2B5EF4-FFF2-40B4-BE49-F238E27FC236}">
                <a16:creationId xmlns:a16="http://schemas.microsoft.com/office/drawing/2014/main" id="{39A708B3-DD95-46FE-D017-26D6985AE7A9}"/>
              </a:ext>
            </a:extLst>
          </p:cNvPr>
          <p:cNvSpPr>
            <a:spLocks noGrp="1"/>
          </p:cNvSpPr>
          <p:nvPr userDrawn="1">
            <p:ph type="title" hasCustomPrompt="1"/>
          </p:nvPr>
        </p:nvSpPr>
        <p:spPr>
          <a:xfrm>
            <a:off x="2336800" y="1719160"/>
            <a:ext cx="20828000" cy="1305328"/>
          </a:xfrm>
        </p:spPr>
        <p:txBody>
          <a:bodyPr>
            <a:noAutofit/>
          </a:bodyPr>
          <a:lstStyle>
            <a:lvl1pPr>
              <a:defRPr b="0" i="0">
                <a:latin typeface="+mn-lt"/>
                <a:cs typeface="Calibri" panose="020F0502020204030204" pitchFamily="34" charset="0"/>
              </a:defRPr>
            </a:lvl1pPr>
          </a:lstStyle>
          <a:p>
            <a:r>
              <a:rPr lang="en-US"/>
              <a:t>About Us</a:t>
            </a:r>
          </a:p>
        </p:txBody>
      </p:sp>
      <p:sp>
        <p:nvSpPr>
          <p:cNvPr id="91" name="Rectangle 90">
            <a:extLst>
              <a:ext uri="{FF2B5EF4-FFF2-40B4-BE49-F238E27FC236}">
                <a16:creationId xmlns:a16="http://schemas.microsoft.com/office/drawing/2014/main" id="{99376A9D-BC9D-1B19-2551-D2E1541FF6A5}"/>
              </a:ext>
            </a:extLst>
          </p:cNvPr>
          <p:cNvSpPr/>
          <p:nvPr userDrawn="1"/>
        </p:nvSpPr>
        <p:spPr>
          <a:xfrm>
            <a:off x="0" y="0"/>
            <a:ext cx="945644"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92" name="Picture 91" descr="Logo&#10;&#10;Description automatically generated">
            <a:extLst>
              <a:ext uri="{FF2B5EF4-FFF2-40B4-BE49-F238E27FC236}">
                <a16:creationId xmlns:a16="http://schemas.microsoft.com/office/drawing/2014/main" id="{9F772784-D92C-2BE3-2D26-AFC468ABEC5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7833" y="303240"/>
            <a:ext cx="654277" cy="565244"/>
          </a:xfrm>
          <a:prstGeom prst="rect">
            <a:avLst/>
          </a:prstGeom>
        </p:spPr>
      </p:pic>
      <p:sp>
        <p:nvSpPr>
          <p:cNvPr id="93" name="Title 1">
            <a:extLst>
              <a:ext uri="{FF2B5EF4-FFF2-40B4-BE49-F238E27FC236}">
                <a16:creationId xmlns:a16="http://schemas.microsoft.com/office/drawing/2014/main" id="{FFCA3599-26DE-6923-BD52-B2F4C8BA271E}"/>
              </a:ext>
            </a:extLst>
          </p:cNvPr>
          <p:cNvSpPr txBox="1">
            <a:spLocks/>
          </p:cNvSpPr>
          <p:nvPr userDrawn="1"/>
        </p:nvSpPr>
        <p:spPr>
          <a:xfrm rot="5400000">
            <a:off x="-550760" y="12282968"/>
            <a:ext cx="2163162" cy="401243"/>
          </a:xfrm>
          <a:prstGeom prst="rect">
            <a:avLst/>
          </a:prstGeom>
        </p:spPr>
        <p:txBody>
          <a:bodyPr vert="horz" lIns="0" tIns="0" rIns="0" bIns="0" rtlCol="0" anchor="t" anchorCtr="0">
            <a:noAutofit/>
          </a:bodyPr>
          <a:lstStyle>
            <a:lvl1pPr algn="l" defTabSz="457200" rtl="0" eaLnBrk="1" latinLnBrk="0" hangingPunct="1">
              <a:spcBef>
                <a:spcPct val="0"/>
              </a:spcBef>
              <a:buNone/>
              <a:defRPr sz="3600" b="1" i="0" kern="1200" baseline="0">
                <a:solidFill>
                  <a:schemeClr val="tx1"/>
                </a:solidFill>
                <a:latin typeface="Calibri" panose="020F0502020204030204" pitchFamily="34" charset="0"/>
                <a:ea typeface="+mj-ea"/>
                <a:cs typeface="Calibri" panose="020F0502020204030204" pitchFamily="34" charset="0"/>
              </a:defRPr>
            </a:lvl1pPr>
          </a:lstStyle>
          <a:p>
            <a:r>
              <a:rPr lang="en-US" sz="2200" i="0">
                <a:solidFill>
                  <a:schemeClr val="bg1"/>
                </a:solidFill>
              </a:rPr>
              <a:t>larsongross.com</a:t>
            </a:r>
          </a:p>
        </p:txBody>
      </p:sp>
      <p:pic>
        <p:nvPicPr>
          <p:cNvPr id="1036" name="Picture 12" descr="16 Best Hotels in Bellingham. Hotels from $112/night - KAYAK">
            <a:extLst>
              <a:ext uri="{FF2B5EF4-FFF2-40B4-BE49-F238E27FC236}">
                <a16:creationId xmlns:a16="http://schemas.microsoft.com/office/drawing/2014/main" id="{413A29CF-E04F-584C-A512-155B21AC47F7}"/>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1" b="14004"/>
          <a:stretch/>
        </p:blipFill>
        <p:spPr bwMode="auto">
          <a:xfrm>
            <a:off x="944641" y="11561304"/>
            <a:ext cx="4444481" cy="21488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20 Best Things to Do in Lynden, WA">
            <a:extLst>
              <a:ext uri="{FF2B5EF4-FFF2-40B4-BE49-F238E27FC236}">
                <a16:creationId xmlns:a16="http://schemas.microsoft.com/office/drawing/2014/main" id="{03288011-7372-214E-ED63-DD13A3A041B9}"/>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9968" b="7646"/>
          <a:stretch/>
        </p:blipFill>
        <p:spPr bwMode="auto">
          <a:xfrm>
            <a:off x="5628895" y="11561304"/>
            <a:ext cx="4461805" cy="21488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isit Burlington, WA">
            <a:extLst>
              <a:ext uri="{FF2B5EF4-FFF2-40B4-BE49-F238E27FC236}">
                <a16:creationId xmlns:a16="http://schemas.microsoft.com/office/drawing/2014/main" id="{D3287172-CDD9-0915-0837-CFCCD3E05DB7}"/>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13888" b="13888"/>
          <a:stretch/>
        </p:blipFill>
        <p:spPr bwMode="auto">
          <a:xfrm>
            <a:off x="10337491" y="11561304"/>
            <a:ext cx="4461805" cy="214884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omanico Cellars - Wine Yakima Valley">
            <a:extLst>
              <a:ext uri="{FF2B5EF4-FFF2-40B4-BE49-F238E27FC236}">
                <a16:creationId xmlns:a16="http://schemas.microsoft.com/office/drawing/2014/main" id="{0E54E68B-D541-841A-9D5F-BBED32040E76}"/>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b="13750"/>
          <a:stretch/>
        </p:blipFill>
        <p:spPr bwMode="auto">
          <a:xfrm>
            <a:off x="19887030" y="11561304"/>
            <a:ext cx="4499047" cy="2148840"/>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DE5A9C39-C1D0-F1CA-AF3B-96B501A828FB}"/>
              </a:ext>
            </a:extLst>
          </p:cNvPr>
          <p:cNvSpPr txBox="1"/>
          <p:nvPr userDrawn="1"/>
        </p:nvSpPr>
        <p:spPr>
          <a:xfrm>
            <a:off x="1262616" y="13241949"/>
            <a:ext cx="22906731" cy="369332"/>
          </a:xfrm>
          <a:prstGeom prst="rect">
            <a:avLst/>
          </a:prstGeom>
          <a:noFill/>
        </p:spPr>
        <p:txBody>
          <a:bodyPr wrap="square" rtlCol="0">
            <a:spAutoFit/>
          </a:bodyPr>
          <a:lstStyle/>
          <a:p>
            <a:r>
              <a:rPr lang="en-US" sz="1800">
                <a:solidFill>
                  <a:schemeClr val="bg1"/>
                </a:solidFill>
              </a:rPr>
              <a:t>Bellingham, WA				  Lynden, WA				    Burlington, WA				        Wenatchee, WA			           Yakima, WA</a:t>
            </a:r>
          </a:p>
        </p:txBody>
      </p:sp>
      <p:pic>
        <p:nvPicPr>
          <p:cNvPr id="4" name="Graphic 3">
            <a:extLst>
              <a:ext uri="{FF2B5EF4-FFF2-40B4-BE49-F238E27FC236}">
                <a16:creationId xmlns:a16="http://schemas.microsoft.com/office/drawing/2014/main" id="{31DE3698-684A-7A3F-D776-250B7C7F11A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255308" y="6353385"/>
            <a:ext cx="552121" cy="552121"/>
          </a:xfrm>
          <a:prstGeom prst="rect">
            <a:avLst/>
          </a:prstGeom>
        </p:spPr>
      </p:pic>
      <p:pic>
        <p:nvPicPr>
          <p:cNvPr id="6" name="Graphic 5">
            <a:extLst>
              <a:ext uri="{FF2B5EF4-FFF2-40B4-BE49-F238E27FC236}">
                <a16:creationId xmlns:a16="http://schemas.microsoft.com/office/drawing/2014/main" id="{C1F50EF9-9E50-710D-D5E3-11C53A02AB0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302777" y="7778731"/>
            <a:ext cx="552121" cy="552121"/>
          </a:xfrm>
          <a:prstGeom prst="rect">
            <a:avLst/>
          </a:prstGeom>
        </p:spPr>
      </p:pic>
      <p:pic>
        <p:nvPicPr>
          <p:cNvPr id="8" name="Graphic 7">
            <a:extLst>
              <a:ext uri="{FF2B5EF4-FFF2-40B4-BE49-F238E27FC236}">
                <a16:creationId xmlns:a16="http://schemas.microsoft.com/office/drawing/2014/main" id="{AFA8D7D9-2628-BD67-D6DD-2E1D800120FB}"/>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321119" y="9386291"/>
            <a:ext cx="552122" cy="441697"/>
          </a:xfrm>
          <a:prstGeom prst="rect">
            <a:avLst/>
          </a:prstGeom>
        </p:spPr>
      </p:pic>
    </p:spTree>
    <p:extLst>
      <p:ext uri="{BB962C8B-B14F-4D97-AF65-F5344CB8AC3E}">
        <p14:creationId xmlns:p14="http://schemas.microsoft.com/office/powerpoint/2010/main" val="195065173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Presenter">
    <p:bg>
      <p:bgRef idx="1001">
        <a:schemeClr val="bg1"/>
      </p:bgRef>
    </p:bg>
    <p:spTree>
      <p:nvGrpSpPr>
        <p:cNvPr id="1" name=""/>
        <p:cNvGrpSpPr/>
        <p:nvPr/>
      </p:nvGrpSpPr>
      <p:grpSpPr>
        <a:xfrm>
          <a:off x="0" y="0"/>
          <a:ext cx="0" cy="0"/>
          <a:chOff x="0" y="0"/>
          <a:chExt cx="0" cy="0"/>
        </a:xfrm>
      </p:grpSpPr>
      <p:sp>
        <p:nvSpPr>
          <p:cNvPr id="6" name="Footer Placeholder 3"/>
          <p:cNvSpPr>
            <a:spLocks noGrp="1"/>
          </p:cNvSpPr>
          <p:nvPr>
            <p:ph type="ftr" sz="quarter" idx="11"/>
          </p:nvPr>
        </p:nvSpPr>
        <p:spPr>
          <a:xfrm>
            <a:off x="12341793" y="555753"/>
            <a:ext cx="11600658" cy="625474"/>
          </a:xfrm>
          <a:prstGeom prst="rect">
            <a:avLst/>
          </a:prstGeom>
        </p:spPr>
        <p:txBody>
          <a:bodyPr/>
          <a:lstStyle>
            <a:lvl1pPr algn="r">
              <a:defRPr sz="2200">
                <a:latin typeface="+mj-lt"/>
                <a:cs typeface="Calibri" panose="020F0502020204030204" pitchFamily="34" charset="0"/>
              </a:defRPr>
            </a:lvl1pPr>
          </a:lstStyle>
          <a:p>
            <a:r>
              <a:rPr lang="en-US"/>
              <a:t>Sub heading or Page title here</a:t>
            </a:r>
          </a:p>
        </p:txBody>
      </p:sp>
      <p:pic>
        <p:nvPicPr>
          <p:cNvPr id="8" name="Picture 7" descr="Logo&#10;&#10;Description automatically generated">
            <a:extLst>
              <a:ext uri="{FF2B5EF4-FFF2-40B4-BE49-F238E27FC236}">
                <a16:creationId xmlns:a16="http://schemas.microsoft.com/office/drawing/2014/main" id="{334EF389-8B09-4733-B43F-BCE2A3B363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054553" y="12477752"/>
            <a:ext cx="938696" cy="850792"/>
          </a:xfrm>
          <a:prstGeom prst="rect">
            <a:avLst/>
          </a:prstGeom>
        </p:spPr>
      </p:pic>
      <p:sp>
        <p:nvSpPr>
          <p:cNvPr id="26" name="Title 1">
            <a:extLst>
              <a:ext uri="{FF2B5EF4-FFF2-40B4-BE49-F238E27FC236}">
                <a16:creationId xmlns:a16="http://schemas.microsoft.com/office/drawing/2014/main" id="{5EFF4D54-F3B4-4F6A-9E05-CEA4E9338A09}"/>
              </a:ext>
            </a:extLst>
          </p:cNvPr>
          <p:cNvSpPr>
            <a:spLocks noGrp="1"/>
          </p:cNvSpPr>
          <p:nvPr>
            <p:ph type="title" hasCustomPrompt="1"/>
          </p:nvPr>
        </p:nvSpPr>
        <p:spPr>
          <a:xfrm>
            <a:off x="7796896" y="1770104"/>
            <a:ext cx="16587104" cy="1305328"/>
          </a:xfrm>
        </p:spPr>
        <p:txBody>
          <a:bodyPr>
            <a:noAutofit/>
          </a:bodyPr>
          <a:lstStyle>
            <a:lvl1pPr algn="ctr">
              <a:defRPr b="0" i="0">
                <a:latin typeface="+mn-lt"/>
                <a:cs typeface="Calibri" panose="020F0502020204030204" pitchFamily="34" charset="0"/>
              </a:defRPr>
            </a:lvl1pPr>
          </a:lstStyle>
          <a:p>
            <a:r>
              <a:rPr lang="en-US"/>
              <a:t>Click to Edit Header</a:t>
            </a:r>
          </a:p>
        </p:txBody>
      </p:sp>
      <p:sp>
        <p:nvSpPr>
          <p:cNvPr id="33" name="Text Placeholder 32">
            <a:extLst>
              <a:ext uri="{FF2B5EF4-FFF2-40B4-BE49-F238E27FC236}">
                <a16:creationId xmlns:a16="http://schemas.microsoft.com/office/drawing/2014/main" id="{52B6E690-F830-4786-AEE5-C983E89C078D}"/>
              </a:ext>
            </a:extLst>
          </p:cNvPr>
          <p:cNvSpPr>
            <a:spLocks noGrp="1"/>
          </p:cNvSpPr>
          <p:nvPr>
            <p:ph type="body" sz="quarter" idx="17" hasCustomPrompt="1"/>
          </p:nvPr>
        </p:nvSpPr>
        <p:spPr>
          <a:xfrm>
            <a:off x="11912593" y="11142909"/>
            <a:ext cx="8355722" cy="1788170"/>
          </a:xfrm>
        </p:spPr>
        <p:txBody>
          <a:bodyPr/>
          <a:lstStyle>
            <a:lvl1pPr marL="0" indent="0" algn="ctr">
              <a:spcBef>
                <a:spcPts val="0"/>
              </a:spcBef>
              <a:buNone/>
              <a:defRPr sz="3200" b="0">
                <a:solidFill>
                  <a:schemeClr val="tx1"/>
                </a:solidFill>
                <a:latin typeface="+mn-lt"/>
              </a:defRPr>
            </a:lvl1pPr>
          </a:lstStyle>
          <a:p>
            <a:pPr lvl="0"/>
            <a:r>
              <a:rPr lang="en-US"/>
              <a:t>Name (20),  Credentials (14)</a:t>
            </a:r>
          </a:p>
          <a:p>
            <a:pPr lvl="0"/>
            <a:r>
              <a:rPr lang="en-US"/>
              <a:t>Title (16)</a:t>
            </a:r>
          </a:p>
        </p:txBody>
      </p:sp>
      <p:sp>
        <p:nvSpPr>
          <p:cNvPr id="16" name="Rectangle 15">
            <a:extLst>
              <a:ext uri="{FF2B5EF4-FFF2-40B4-BE49-F238E27FC236}">
                <a16:creationId xmlns:a16="http://schemas.microsoft.com/office/drawing/2014/main" id="{9FEE5F0E-FBDE-493B-A0F7-DBC62E6099B6}"/>
              </a:ext>
            </a:extLst>
          </p:cNvPr>
          <p:cNvSpPr/>
          <p:nvPr userDrawn="1"/>
        </p:nvSpPr>
        <p:spPr>
          <a:xfrm>
            <a:off x="7" y="-6077"/>
            <a:ext cx="7796894" cy="13722078"/>
          </a:xfrm>
          <a:prstGeom prst="rect">
            <a:avLst/>
          </a:prstGeom>
          <a:gradFill flip="none" rotWithShape="1">
            <a:gsLst>
              <a:gs pos="0">
                <a:schemeClr val="accent2"/>
              </a:gs>
              <a:gs pos="91000">
                <a:schemeClr val="accent3"/>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28" name="Picture Placeholder 27">
            <a:extLst>
              <a:ext uri="{FF2B5EF4-FFF2-40B4-BE49-F238E27FC236}">
                <a16:creationId xmlns:a16="http://schemas.microsoft.com/office/drawing/2014/main" id="{A5E5B2AF-B20F-419B-ACE8-9515B62DC777}"/>
              </a:ext>
            </a:extLst>
          </p:cNvPr>
          <p:cNvSpPr>
            <a:spLocks noGrp="1" noChangeAspect="1"/>
          </p:cNvSpPr>
          <p:nvPr>
            <p:ph type="pic" sz="quarter" idx="15"/>
          </p:nvPr>
        </p:nvSpPr>
        <p:spPr>
          <a:xfrm>
            <a:off x="11912593" y="3601019"/>
            <a:ext cx="8355722" cy="7132290"/>
          </a:xfrm>
        </p:spPr>
        <p:txBody>
          <a:bodyPr/>
          <a:lstStyle>
            <a:lvl1pPr>
              <a:defRPr>
                <a:latin typeface="+mj-lt"/>
              </a:defRPr>
            </a:lvl1pPr>
          </a:lstStyle>
          <a:p>
            <a:r>
              <a:rPr lang="en-US"/>
              <a:t>Click icon to add picture</a:t>
            </a:r>
          </a:p>
        </p:txBody>
      </p:sp>
      <p:pic>
        <p:nvPicPr>
          <p:cNvPr id="4" name="Picture 3" descr="A white wall with different shapes&#10;&#10;Description automatically generated">
            <a:extLst>
              <a:ext uri="{FF2B5EF4-FFF2-40B4-BE49-F238E27FC236}">
                <a16:creationId xmlns:a16="http://schemas.microsoft.com/office/drawing/2014/main" id="{1C794023-D23B-D01B-528D-7D6A6B352019}"/>
              </a:ext>
            </a:extLst>
          </p:cNvPr>
          <p:cNvPicPr>
            <a:picLocks noChangeAspect="1"/>
          </p:cNvPicPr>
          <p:nvPr userDrawn="1"/>
        </p:nvPicPr>
        <p:blipFill rotWithShape="1">
          <a:blip r:embed="rId3">
            <a:alphaModFix amt="20000"/>
          </a:blip>
          <a:srcRect r="14740"/>
          <a:stretch/>
        </p:blipFill>
        <p:spPr>
          <a:xfrm>
            <a:off x="0" y="0"/>
            <a:ext cx="7796894" cy="13716000"/>
          </a:xfrm>
          <a:prstGeom prst="rect">
            <a:avLst/>
          </a:prstGeom>
        </p:spPr>
      </p:pic>
    </p:spTree>
    <p:extLst>
      <p:ext uri="{BB962C8B-B14F-4D97-AF65-F5344CB8AC3E}">
        <p14:creationId xmlns:p14="http://schemas.microsoft.com/office/powerpoint/2010/main" val="104055636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Presenters">
    <p:bg>
      <p:bgRef idx="1001">
        <a:schemeClr val="bg1"/>
      </p:bgRef>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A5E5B2AF-B20F-419B-ACE8-9515B62DC777}"/>
              </a:ext>
            </a:extLst>
          </p:cNvPr>
          <p:cNvSpPr>
            <a:spLocks noGrp="1" noChangeAspect="1"/>
          </p:cNvSpPr>
          <p:nvPr>
            <p:ph type="pic" sz="quarter" idx="15"/>
          </p:nvPr>
        </p:nvSpPr>
        <p:spPr>
          <a:xfrm>
            <a:off x="3489766" y="3722230"/>
            <a:ext cx="8006656" cy="6834332"/>
          </a:xfrm>
        </p:spPr>
        <p:txBody>
          <a:bodyPr/>
          <a:lstStyle>
            <a:lvl1pPr>
              <a:defRPr>
                <a:latin typeface="+mj-lt"/>
              </a:defRPr>
            </a:lvl1pPr>
          </a:lstStyle>
          <a:p>
            <a:r>
              <a:rPr lang="en-US"/>
              <a:t>Click icon to add picture</a:t>
            </a:r>
          </a:p>
        </p:txBody>
      </p:sp>
      <p:sp>
        <p:nvSpPr>
          <p:cNvPr id="6" name="Footer Placeholder 3"/>
          <p:cNvSpPr>
            <a:spLocks noGrp="1"/>
          </p:cNvSpPr>
          <p:nvPr>
            <p:ph type="ftr" sz="quarter" idx="11"/>
          </p:nvPr>
        </p:nvSpPr>
        <p:spPr>
          <a:xfrm>
            <a:off x="12341793" y="555753"/>
            <a:ext cx="11600658" cy="625474"/>
          </a:xfrm>
          <a:prstGeom prst="rect">
            <a:avLst/>
          </a:prstGeom>
        </p:spPr>
        <p:txBody>
          <a:bodyPr/>
          <a:lstStyle>
            <a:lvl1pPr algn="r">
              <a:defRPr sz="2200">
                <a:latin typeface="+mj-lt"/>
                <a:cs typeface="Calibri" panose="020F0502020204030204" pitchFamily="34" charset="0"/>
              </a:defRPr>
            </a:lvl1pPr>
          </a:lstStyle>
          <a:p>
            <a:r>
              <a:rPr lang="en-US"/>
              <a:t>Enter Title</a:t>
            </a:r>
          </a:p>
        </p:txBody>
      </p:sp>
      <p:sp>
        <p:nvSpPr>
          <p:cNvPr id="26" name="Title 1">
            <a:extLst>
              <a:ext uri="{FF2B5EF4-FFF2-40B4-BE49-F238E27FC236}">
                <a16:creationId xmlns:a16="http://schemas.microsoft.com/office/drawing/2014/main" id="{5EFF4D54-F3B4-4F6A-9E05-CEA4E9338A09}"/>
              </a:ext>
            </a:extLst>
          </p:cNvPr>
          <p:cNvSpPr>
            <a:spLocks noGrp="1"/>
          </p:cNvSpPr>
          <p:nvPr>
            <p:ph type="title" hasCustomPrompt="1"/>
          </p:nvPr>
        </p:nvSpPr>
        <p:spPr>
          <a:xfrm>
            <a:off x="2336800" y="1719160"/>
            <a:ext cx="20828000" cy="1305328"/>
          </a:xfrm>
        </p:spPr>
        <p:txBody>
          <a:bodyPr>
            <a:noAutofit/>
          </a:bodyPr>
          <a:lstStyle>
            <a:lvl1pPr>
              <a:defRPr b="0" i="0">
                <a:latin typeface="+mn-lt"/>
                <a:cs typeface="Calibri" panose="020F0502020204030204" pitchFamily="34" charset="0"/>
              </a:defRPr>
            </a:lvl1pPr>
          </a:lstStyle>
          <a:p>
            <a:r>
              <a:rPr lang="en-US"/>
              <a:t>Click to Edit Header</a:t>
            </a:r>
          </a:p>
        </p:txBody>
      </p:sp>
      <p:sp>
        <p:nvSpPr>
          <p:cNvPr id="33" name="Text Placeholder 32">
            <a:extLst>
              <a:ext uri="{FF2B5EF4-FFF2-40B4-BE49-F238E27FC236}">
                <a16:creationId xmlns:a16="http://schemas.microsoft.com/office/drawing/2014/main" id="{52B6E690-F830-4786-AEE5-C983E89C078D}"/>
              </a:ext>
            </a:extLst>
          </p:cNvPr>
          <p:cNvSpPr>
            <a:spLocks noGrp="1"/>
          </p:cNvSpPr>
          <p:nvPr>
            <p:ph type="body" sz="quarter" idx="17" hasCustomPrompt="1"/>
          </p:nvPr>
        </p:nvSpPr>
        <p:spPr>
          <a:xfrm>
            <a:off x="3489766" y="10917632"/>
            <a:ext cx="8006656" cy="1400316"/>
          </a:xfrm>
        </p:spPr>
        <p:txBody>
          <a:bodyPr/>
          <a:lstStyle>
            <a:lvl1pPr marL="0" indent="0" algn="ctr">
              <a:spcBef>
                <a:spcPts val="0"/>
              </a:spcBef>
              <a:buNone/>
              <a:defRPr sz="3200" b="1">
                <a:solidFill>
                  <a:schemeClr val="tx1"/>
                </a:solidFill>
                <a:latin typeface="+mj-lt"/>
              </a:defRPr>
            </a:lvl1pPr>
          </a:lstStyle>
          <a:p>
            <a:pPr lvl="0"/>
            <a:r>
              <a:rPr lang="en-US"/>
              <a:t>Name (16),  Credentials (12)</a:t>
            </a:r>
          </a:p>
          <a:p>
            <a:pPr lvl="0"/>
            <a:r>
              <a:rPr lang="en-US"/>
              <a:t>Title (14)</a:t>
            </a:r>
          </a:p>
        </p:txBody>
      </p:sp>
      <p:sp>
        <p:nvSpPr>
          <p:cNvPr id="34" name="Text Placeholder 32">
            <a:extLst>
              <a:ext uri="{FF2B5EF4-FFF2-40B4-BE49-F238E27FC236}">
                <a16:creationId xmlns:a16="http://schemas.microsoft.com/office/drawing/2014/main" id="{4DA804C0-D9AD-46F9-9121-7EDD18553020}"/>
              </a:ext>
            </a:extLst>
          </p:cNvPr>
          <p:cNvSpPr>
            <a:spLocks noGrp="1"/>
          </p:cNvSpPr>
          <p:nvPr>
            <p:ph type="body" sz="quarter" idx="18" hasCustomPrompt="1"/>
          </p:nvPr>
        </p:nvSpPr>
        <p:spPr>
          <a:xfrm>
            <a:off x="12887578" y="10913419"/>
            <a:ext cx="8006656" cy="1400318"/>
          </a:xfrm>
        </p:spPr>
        <p:txBody>
          <a:bodyPr/>
          <a:lstStyle>
            <a:lvl1pPr marL="0" indent="0" algn="ctr">
              <a:spcBef>
                <a:spcPts val="0"/>
              </a:spcBef>
              <a:buNone/>
              <a:defRPr sz="3200" b="1">
                <a:solidFill>
                  <a:schemeClr val="tx1"/>
                </a:solidFill>
                <a:latin typeface="+mj-lt"/>
              </a:defRPr>
            </a:lvl1pPr>
          </a:lstStyle>
          <a:p>
            <a:pPr lvl="0"/>
            <a:r>
              <a:rPr lang="en-US"/>
              <a:t>Name (16),  Credentials (12)</a:t>
            </a:r>
          </a:p>
          <a:p>
            <a:pPr lvl="0"/>
            <a:r>
              <a:rPr lang="en-US"/>
              <a:t>Title (14)</a:t>
            </a:r>
          </a:p>
        </p:txBody>
      </p:sp>
      <p:sp>
        <p:nvSpPr>
          <p:cNvPr id="12" name="Picture Placeholder 27">
            <a:extLst>
              <a:ext uri="{FF2B5EF4-FFF2-40B4-BE49-F238E27FC236}">
                <a16:creationId xmlns:a16="http://schemas.microsoft.com/office/drawing/2014/main" id="{3948019C-5FCF-42B8-98BE-02E252804529}"/>
              </a:ext>
            </a:extLst>
          </p:cNvPr>
          <p:cNvSpPr>
            <a:spLocks noGrp="1" noChangeAspect="1"/>
          </p:cNvSpPr>
          <p:nvPr>
            <p:ph type="pic" sz="quarter" idx="19"/>
          </p:nvPr>
        </p:nvSpPr>
        <p:spPr>
          <a:xfrm>
            <a:off x="12887578" y="3722230"/>
            <a:ext cx="8006656" cy="6834332"/>
          </a:xfrm>
        </p:spPr>
        <p:txBody>
          <a:bodyPr/>
          <a:lstStyle>
            <a:lvl1pPr>
              <a:defRPr>
                <a:latin typeface="+mj-lt"/>
              </a:defRPr>
            </a:lvl1pPr>
          </a:lstStyle>
          <a:p>
            <a:r>
              <a:rPr lang="en-US"/>
              <a:t>Click icon to add picture</a:t>
            </a:r>
          </a:p>
        </p:txBody>
      </p:sp>
      <p:sp>
        <p:nvSpPr>
          <p:cNvPr id="10" name="Rectangle 9">
            <a:extLst>
              <a:ext uri="{FF2B5EF4-FFF2-40B4-BE49-F238E27FC236}">
                <a16:creationId xmlns:a16="http://schemas.microsoft.com/office/drawing/2014/main" id="{F392582E-4959-410A-AA8C-407085BFA58C}"/>
              </a:ext>
            </a:extLst>
          </p:cNvPr>
          <p:cNvSpPr/>
          <p:nvPr userDrawn="1"/>
        </p:nvSpPr>
        <p:spPr>
          <a:xfrm>
            <a:off x="0" y="0"/>
            <a:ext cx="945644"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11" name="Picture 10" descr="Logo&#10;&#10;Description automatically generated">
            <a:extLst>
              <a:ext uri="{FF2B5EF4-FFF2-40B4-BE49-F238E27FC236}">
                <a16:creationId xmlns:a16="http://schemas.microsoft.com/office/drawing/2014/main" id="{B4E45A77-4412-438D-BC3D-6B74ACFF75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7833" y="303240"/>
            <a:ext cx="654277" cy="565244"/>
          </a:xfrm>
          <a:prstGeom prst="rect">
            <a:avLst/>
          </a:prstGeom>
        </p:spPr>
      </p:pic>
      <p:sp>
        <p:nvSpPr>
          <p:cNvPr id="13" name="Title 1">
            <a:extLst>
              <a:ext uri="{FF2B5EF4-FFF2-40B4-BE49-F238E27FC236}">
                <a16:creationId xmlns:a16="http://schemas.microsoft.com/office/drawing/2014/main" id="{0C327D8A-B0AD-49F5-9F26-8BB48629E86E}"/>
              </a:ext>
            </a:extLst>
          </p:cNvPr>
          <p:cNvSpPr txBox="1">
            <a:spLocks/>
          </p:cNvSpPr>
          <p:nvPr userDrawn="1"/>
        </p:nvSpPr>
        <p:spPr>
          <a:xfrm rot="5400000">
            <a:off x="-550760" y="12282968"/>
            <a:ext cx="2163162" cy="401243"/>
          </a:xfrm>
          <a:prstGeom prst="rect">
            <a:avLst/>
          </a:prstGeom>
        </p:spPr>
        <p:txBody>
          <a:bodyPr vert="horz" lIns="0" tIns="0" rIns="0" bIns="0" rtlCol="0" anchor="t" anchorCtr="0">
            <a:noAutofit/>
          </a:bodyPr>
          <a:lstStyle>
            <a:lvl1pPr algn="l" defTabSz="457200" rtl="0" eaLnBrk="1" latinLnBrk="0" hangingPunct="1">
              <a:spcBef>
                <a:spcPct val="0"/>
              </a:spcBef>
              <a:buNone/>
              <a:defRPr sz="3600" b="1" i="0" kern="1200" baseline="0">
                <a:solidFill>
                  <a:schemeClr val="tx1"/>
                </a:solidFill>
                <a:latin typeface="Calibri" panose="020F0502020204030204" pitchFamily="34" charset="0"/>
                <a:ea typeface="+mj-ea"/>
                <a:cs typeface="Calibri" panose="020F0502020204030204" pitchFamily="34" charset="0"/>
              </a:defRPr>
            </a:lvl1pPr>
          </a:lstStyle>
          <a:p>
            <a:r>
              <a:rPr lang="en-US" sz="2200" i="0">
                <a:solidFill>
                  <a:schemeClr val="bg1"/>
                </a:solidFill>
              </a:rPr>
              <a:t>larsongross.com</a:t>
            </a:r>
          </a:p>
        </p:txBody>
      </p:sp>
      <p:cxnSp>
        <p:nvCxnSpPr>
          <p:cNvPr id="3" name="Straight Connector 2">
            <a:extLst>
              <a:ext uri="{FF2B5EF4-FFF2-40B4-BE49-F238E27FC236}">
                <a16:creationId xmlns:a16="http://schemas.microsoft.com/office/drawing/2014/main" id="{992038BA-9E9E-C7BF-1A3E-FC2DB96B7554}"/>
              </a:ext>
            </a:extLst>
          </p:cNvPr>
          <p:cNvCxnSpPr>
            <a:cxnSpLocks/>
          </p:cNvCxnSpPr>
          <p:nvPr userDrawn="1"/>
        </p:nvCxnSpPr>
        <p:spPr>
          <a:xfrm>
            <a:off x="927100" y="2738738"/>
            <a:ext cx="21611167" cy="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3969313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Presenters">
    <p:bg>
      <p:bgRef idx="1001">
        <a:schemeClr val="bg1"/>
      </p:bgRef>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A5E5B2AF-B20F-419B-ACE8-9515B62DC777}"/>
              </a:ext>
            </a:extLst>
          </p:cNvPr>
          <p:cNvSpPr>
            <a:spLocks noGrp="1" noChangeAspect="1"/>
          </p:cNvSpPr>
          <p:nvPr>
            <p:ph type="pic" sz="quarter" idx="15"/>
          </p:nvPr>
        </p:nvSpPr>
        <p:spPr>
          <a:xfrm>
            <a:off x="1920048" y="4349780"/>
            <a:ext cx="6647104" cy="5673844"/>
          </a:xfrm>
        </p:spPr>
        <p:txBody>
          <a:bodyPr/>
          <a:lstStyle/>
          <a:p>
            <a:r>
              <a:rPr lang="en-US"/>
              <a:t>Click icon to add picture</a:t>
            </a:r>
          </a:p>
        </p:txBody>
      </p:sp>
      <p:sp>
        <p:nvSpPr>
          <p:cNvPr id="6" name="Footer Placeholder 3"/>
          <p:cNvSpPr>
            <a:spLocks noGrp="1"/>
          </p:cNvSpPr>
          <p:nvPr>
            <p:ph type="ftr" sz="quarter" idx="11"/>
          </p:nvPr>
        </p:nvSpPr>
        <p:spPr>
          <a:xfrm>
            <a:off x="12341793" y="555753"/>
            <a:ext cx="11600658" cy="625474"/>
          </a:xfrm>
          <a:prstGeom prst="rect">
            <a:avLst/>
          </a:prstGeom>
        </p:spPr>
        <p:txBody>
          <a:bodyPr/>
          <a:lstStyle>
            <a:lvl1pPr algn="r">
              <a:defRPr sz="2200">
                <a:latin typeface="+mj-lt"/>
                <a:cs typeface="Calibri" panose="020F0502020204030204" pitchFamily="34" charset="0"/>
              </a:defRPr>
            </a:lvl1pPr>
          </a:lstStyle>
          <a:p>
            <a:r>
              <a:rPr lang="en-US"/>
              <a:t>Enter Title</a:t>
            </a:r>
          </a:p>
        </p:txBody>
      </p:sp>
      <p:sp>
        <p:nvSpPr>
          <p:cNvPr id="33" name="Text Placeholder 32">
            <a:extLst>
              <a:ext uri="{FF2B5EF4-FFF2-40B4-BE49-F238E27FC236}">
                <a16:creationId xmlns:a16="http://schemas.microsoft.com/office/drawing/2014/main" id="{52B6E690-F830-4786-AEE5-C983E89C078D}"/>
              </a:ext>
            </a:extLst>
          </p:cNvPr>
          <p:cNvSpPr>
            <a:spLocks noGrp="1"/>
          </p:cNvSpPr>
          <p:nvPr>
            <p:ph type="body" sz="quarter" idx="17" hasCustomPrompt="1"/>
          </p:nvPr>
        </p:nvSpPr>
        <p:spPr>
          <a:xfrm>
            <a:off x="1920048" y="10364319"/>
            <a:ext cx="6647104" cy="1061074"/>
          </a:xfrm>
        </p:spPr>
        <p:txBody>
          <a:bodyPr/>
          <a:lstStyle>
            <a:lvl1pPr marL="0" indent="0" algn="ctr">
              <a:spcBef>
                <a:spcPts val="0"/>
              </a:spcBef>
              <a:buNone/>
              <a:defRPr sz="2800" b="0">
                <a:solidFill>
                  <a:schemeClr val="tx1"/>
                </a:solidFill>
                <a:latin typeface="+mn-lt"/>
              </a:defRPr>
            </a:lvl1pPr>
          </a:lstStyle>
          <a:p>
            <a:pPr lvl="0"/>
            <a:r>
              <a:rPr lang="en-US"/>
              <a:t>Name (16),  Credentials (12)</a:t>
            </a:r>
          </a:p>
          <a:p>
            <a:pPr lvl="0"/>
            <a:r>
              <a:rPr lang="en-US"/>
              <a:t>Title (14)</a:t>
            </a:r>
          </a:p>
        </p:txBody>
      </p:sp>
      <p:sp>
        <p:nvSpPr>
          <p:cNvPr id="12" name="Picture Placeholder 27">
            <a:extLst>
              <a:ext uri="{FF2B5EF4-FFF2-40B4-BE49-F238E27FC236}">
                <a16:creationId xmlns:a16="http://schemas.microsoft.com/office/drawing/2014/main" id="{7D122874-92A6-4500-905A-20C0BBAEE0BA}"/>
              </a:ext>
            </a:extLst>
          </p:cNvPr>
          <p:cNvSpPr>
            <a:spLocks noGrp="1" noChangeAspect="1"/>
          </p:cNvSpPr>
          <p:nvPr>
            <p:ph type="pic" sz="quarter" idx="18"/>
          </p:nvPr>
        </p:nvSpPr>
        <p:spPr>
          <a:xfrm>
            <a:off x="9467696" y="4319158"/>
            <a:ext cx="6647104" cy="5673844"/>
          </a:xfrm>
        </p:spPr>
        <p:txBody>
          <a:bodyPr/>
          <a:lstStyle/>
          <a:p>
            <a:r>
              <a:rPr lang="en-US"/>
              <a:t>Click icon to add picture</a:t>
            </a:r>
          </a:p>
        </p:txBody>
      </p:sp>
      <p:sp>
        <p:nvSpPr>
          <p:cNvPr id="13" name="Picture Placeholder 27">
            <a:extLst>
              <a:ext uri="{FF2B5EF4-FFF2-40B4-BE49-F238E27FC236}">
                <a16:creationId xmlns:a16="http://schemas.microsoft.com/office/drawing/2014/main" id="{A358BDD9-0885-4E2F-832A-B708A80514C2}"/>
              </a:ext>
            </a:extLst>
          </p:cNvPr>
          <p:cNvSpPr>
            <a:spLocks noGrp="1" noChangeAspect="1"/>
          </p:cNvSpPr>
          <p:nvPr>
            <p:ph type="pic" sz="quarter" idx="19"/>
          </p:nvPr>
        </p:nvSpPr>
        <p:spPr>
          <a:xfrm>
            <a:off x="17015344" y="4352358"/>
            <a:ext cx="6647104" cy="5673844"/>
          </a:xfrm>
        </p:spPr>
        <p:txBody>
          <a:bodyPr/>
          <a:lstStyle/>
          <a:p>
            <a:r>
              <a:rPr lang="en-US"/>
              <a:t>Click icon to add picture</a:t>
            </a:r>
          </a:p>
        </p:txBody>
      </p:sp>
      <p:sp>
        <p:nvSpPr>
          <p:cNvPr id="19" name="Text Placeholder 32">
            <a:extLst>
              <a:ext uri="{FF2B5EF4-FFF2-40B4-BE49-F238E27FC236}">
                <a16:creationId xmlns:a16="http://schemas.microsoft.com/office/drawing/2014/main" id="{D4297ACA-0469-4787-BBD5-058151B4244E}"/>
              </a:ext>
            </a:extLst>
          </p:cNvPr>
          <p:cNvSpPr>
            <a:spLocks noGrp="1"/>
          </p:cNvSpPr>
          <p:nvPr>
            <p:ph type="body" sz="quarter" idx="20" hasCustomPrompt="1"/>
          </p:nvPr>
        </p:nvSpPr>
        <p:spPr>
          <a:xfrm>
            <a:off x="9467696" y="10344259"/>
            <a:ext cx="6647104" cy="1061074"/>
          </a:xfrm>
        </p:spPr>
        <p:txBody>
          <a:bodyPr/>
          <a:lstStyle>
            <a:lvl1pPr marL="0" indent="0" algn="ctr">
              <a:spcBef>
                <a:spcPts val="0"/>
              </a:spcBef>
              <a:buNone/>
              <a:defRPr sz="2800" b="0">
                <a:solidFill>
                  <a:schemeClr val="tx1"/>
                </a:solidFill>
                <a:latin typeface="+mn-lt"/>
              </a:defRPr>
            </a:lvl1pPr>
          </a:lstStyle>
          <a:p>
            <a:pPr lvl="0"/>
            <a:r>
              <a:rPr lang="en-US"/>
              <a:t>Name (16),  Credentials (12)</a:t>
            </a:r>
          </a:p>
          <a:p>
            <a:pPr lvl="0"/>
            <a:r>
              <a:rPr lang="en-US"/>
              <a:t>Title (14)</a:t>
            </a:r>
          </a:p>
        </p:txBody>
      </p:sp>
      <p:sp>
        <p:nvSpPr>
          <p:cNvPr id="20" name="Text Placeholder 32">
            <a:extLst>
              <a:ext uri="{FF2B5EF4-FFF2-40B4-BE49-F238E27FC236}">
                <a16:creationId xmlns:a16="http://schemas.microsoft.com/office/drawing/2014/main" id="{350DFA03-4EAE-4466-8B8E-647E0F879FF6}"/>
              </a:ext>
            </a:extLst>
          </p:cNvPr>
          <p:cNvSpPr>
            <a:spLocks noGrp="1"/>
          </p:cNvSpPr>
          <p:nvPr>
            <p:ph type="body" sz="quarter" idx="21" hasCustomPrompt="1"/>
          </p:nvPr>
        </p:nvSpPr>
        <p:spPr>
          <a:xfrm>
            <a:off x="17015344" y="10364317"/>
            <a:ext cx="6647104" cy="1061074"/>
          </a:xfrm>
        </p:spPr>
        <p:txBody>
          <a:bodyPr/>
          <a:lstStyle>
            <a:lvl1pPr marL="0" indent="0" algn="ctr">
              <a:spcBef>
                <a:spcPts val="0"/>
              </a:spcBef>
              <a:buNone/>
              <a:defRPr sz="2800" b="0">
                <a:solidFill>
                  <a:schemeClr val="tx1"/>
                </a:solidFill>
                <a:latin typeface="+mn-lt"/>
              </a:defRPr>
            </a:lvl1pPr>
          </a:lstStyle>
          <a:p>
            <a:pPr lvl="0"/>
            <a:r>
              <a:rPr lang="en-US"/>
              <a:t>Name (16),  Credentials (12)</a:t>
            </a:r>
          </a:p>
          <a:p>
            <a:pPr lvl="0"/>
            <a:r>
              <a:rPr lang="en-US"/>
              <a:t>Title (14)</a:t>
            </a:r>
          </a:p>
        </p:txBody>
      </p:sp>
      <p:sp>
        <p:nvSpPr>
          <p:cNvPr id="2" name="Rectangle 1">
            <a:extLst>
              <a:ext uri="{FF2B5EF4-FFF2-40B4-BE49-F238E27FC236}">
                <a16:creationId xmlns:a16="http://schemas.microsoft.com/office/drawing/2014/main" id="{8D965A05-D7A4-1BC5-F7A1-28B83BA07A5D}"/>
              </a:ext>
            </a:extLst>
          </p:cNvPr>
          <p:cNvSpPr/>
          <p:nvPr userDrawn="1"/>
        </p:nvSpPr>
        <p:spPr>
          <a:xfrm>
            <a:off x="0" y="0"/>
            <a:ext cx="945644"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3" name="Picture 2" descr="Logo&#10;&#10;Description automatically generated">
            <a:extLst>
              <a:ext uri="{FF2B5EF4-FFF2-40B4-BE49-F238E27FC236}">
                <a16:creationId xmlns:a16="http://schemas.microsoft.com/office/drawing/2014/main" id="{3A62CBDF-4F84-62FF-F489-39A8457327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7833" y="303240"/>
            <a:ext cx="654277" cy="565244"/>
          </a:xfrm>
          <a:prstGeom prst="rect">
            <a:avLst/>
          </a:prstGeom>
        </p:spPr>
      </p:pic>
      <p:sp>
        <p:nvSpPr>
          <p:cNvPr id="4" name="Title 1">
            <a:extLst>
              <a:ext uri="{FF2B5EF4-FFF2-40B4-BE49-F238E27FC236}">
                <a16:creationId xmlns:a16="http://schemas.microsoft.com/office/drawing/2014/main" id="{EF4611D7-69ED-C9B2-8525-F5A98C7AE548}"/>
              </a:ext>
            </a:extLst>
          </p:cNvPr>
          <p:cNvSpPr txBox="1">
            <a:spLocks/>
          </p:cNvSpPr>
          <p:nvPr userDrawn="1"/>
        </p:nvSpPr>
        <p:spPr>
          <a:xfrm rot="5400000">
            <a:off x="-550760" y="12282968"/>
            <a:ext cx="2163162" cy="401243"/>
          </a:xfrm>
          <a:prstGeom prst="rect">
            <a:avLst/>
          </a:prstGeom>
        </p:spPr>
        <p:txBody>
          <a:bodyPr vert="horz" lIns="0" tIns="0" rIns="0" bIns="0" rtlCol="0" anchor="t" anchorCtr="0">
            <a:noAutofit/>
          </a:bodyPr>
          <a:lstStyle>
            <a:lvl1pPr algn="l" defTabSz="457200" rtl="0" eaLnBrk="1" latinLnBrk="0" hangingPunct="1">
              <a:spcBef>
                <a:spcPct val="0"/>
              </a:spcBef>
              <a:buNone/>
              <a:defRPr sz="3600" b="1" i="0" kern="1200" baseline="0">
                <a:solidFill>
                  <a:schemeClr val="tx1"/>
                </a:solidFill>
                <a:latin typeface="Calibri" panose="020F0502020204030204" pitchFamily="34" charset="0"/>
                <a:ea typeface="+mj-ea"/>
                <a:cs typeface="Calibri" panose="020F0502020204030204" pitchFamily="34" charset="0"/>
              </a:defRPr>
            </a:lvl1pPr>
          </a:lstStyle>
          <a:p>
            <a:r>
              <a:rPr lang="en-US" sz="2200" i="0">
                <a:solidFill>
                  <a:schemeClr val="bg1"/>
                </a:solidFill>
              </a:rPr>
              <a:t>larsongross.com</a:t>
            </a:r>
          </a:p>
        </p:txBody>
      </p:sp>
      <p:cxnSp>
        <p:nvCxnSpPr>
          <p:cNvPr id="5" name="Straight Connector 4">
            <a:extLst>
              <a:ext uri="{FF2B5EF4-FFF2-40B4-BE49-F238E27FC236}">
                <a16:creationId xmlns:a16="http://schemas.microsoft.com/office/drawing/2014/main" id="{EFEB6FFF-23D6-E5BA-1C09-87952435BC6A}"/>
              </a:ext>
            </a:extLst>
          </p:cNvPr>
          <p:cNvCxnSpPr>
            <a:cxnSpLocks/>
          </p:cNvCxnSpPr>
          <p:nvPr userDrawn="1"/>
        </p:nvCxnSpPr>
        <p:spPr>
          <a:xfrm>
            <a:off x="927100" y="2738738"/>
            <a:ext cx="21611167" cy="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 name="Title 1">
            <a:extLst>
              <a:ext uri="{FF2B5EF4-FFF2-40B4-BE49-F238E27FC236}">
                <a16:creationId xmlns:a16="http://schemas.microsoft.com/office/drawing/2014/main" id="{09F7BF06-5CEE-2FE1-99AF-EAFBAAF837A1}"/>
              </a:ext>
            </a:extLst>
          </p:cNvPr>
          <p:cNvSpPr>
            <a:spLocks noGrp="1"/>
          </p:cNvSpPr>
          <p:nvPr>
            <p:ph type="title" hasCustomPrompt="1"/>
          </p:nvPr>
        </p:nvSpPr>
        <p:spPr>
          <a:xfrm>
            <a:off x="2336800" y="1719160"/>
            <a:ext cx="20828000" cy="1305328"/>
          </a:xfrm>
        </p:spPr>
        <p:txBody>
          <a:bodyPr>
            <a:noAutofit/>
          </a:bodyPr>
          <a:lstStyle>
            <a:lvl1pPr>
              <a:defRPr b="0" i="0">
                <a:latin typeface="+mn-lt"/>
                <a:cs typeface="Calibri" panose="020F0502020204030204" pitchFamily="34" charset="0"/>
              </a:defRPr>
            </a:lvl1pPr>
          </a:lstStyle>
          <a:p>
            <a:r>
              <a:rPr lang="en-US"/>
              <a:t>Click to Edit Header</a:t>
            </a:r>
          </a:p>
        </p:txBody>
      </p:sp>
    </p:spTree>
    <p:extLst>
      <p:ext uri="{BB962C8B-B14F-4D97-AF65-F5344CB8AC3E}">
        <p14:creationId xmlns:p14="http://schemas.microsoft.com/office/powerpoint/2010/main" val="33089192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Line Heading">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336800" y="3107147"/>
            <a:ext cx="21146814" cy="8142454"/>
          </a:xfrm>
        </p:spPr>
        <p:txBody>
          <a:bodyPr/>
          <a:lstStyle>
            <a:lvl1pPr>
              <a:defRPr sz="5600" b="0" i="0">
                <a:latin typeface="+mj-lt"/>
                <a:cs typeface="Calibri" panose="020F0502020204030204" pitchFamily="34" charset="0"/>
              </a:defRPr>
            </a:lvl1pPr>
            <a:lvl2pPr>
              <a:buSzPct val="60000"/>
              <a:buFontTx/>
              <a:buBlip>
                <a:blip r:embed="rId2"/>
              </a:buBlip>
              <a:defRPr sz="4800" b="0" i="0">
                <a:latin typeface="+mj-lt"/>
                <a:cs typeface="Calibri" panose="020F0502020204030204" pitchFamily="34" charset="0"/>
              </a:defRPr>
            </a:lvl2pPr>
            <a:lvl3pPr>
              <a:buSzPct val="60000"/>
              <a:buFontTx/>
              <a:buBlip>
                <a:blip r:embed="rId2"/>
              </a:buBlip>
              <a:defRPr sz="4000" b="0" i="0">
                <a:latin typeface="+mj-lt"/>
                <a:cs typeface="Calibri" panose="020F0502020204030204" pitchFamily="34" charset="0"/>
              </a:defRPr>
            </a:lvl3pPr>
            <a:lvl4pPr>
              <a:buFontTx/>
              <a:buBlip>
                <a:blip r:embed="rId2"/>
              </a:buBlip>
              <a:defRPr sz="3600" b="0" i="0">
                <a:latin typeface="+mj-lt"/>
                <a:cs typeface="Calibri" panose="020F0502020204030204" pitchFamily="34" charset="0"/>
              </a:defRPr>
            </a:lvl4pPr>
            <a:lvl5pPr>
              <a:buSzPct val="60000"/>
              <a:buFontTx/>
              <a:buBlip>
                <a:blip r:embed="rId2"/>
              </a:buBlip>
              <a:defRPr sz="3200" b="0" i="0">
                <a:latin typeface="+mj-lt"/>
                <a:cs typeface="Calibri" panose="020F050202020403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Footer Placeholder 3"/>
          <p:cNvSpPr>
            <a:spLocks noGrp="1"/>
          </p:cNvSpPr>
          <p:nvPr>
            <p:ph type="ftr" sz="quarter" idx="11"/>
          </p:nvPr>
        </p:nvSpPr>
        <p:spPr>
          <a:xfrm>
            <a:off x="12341793" y="555759"/>
            <a:ext cx="11600658" cy="474062"/>
          </a:xfrm>
          <a:prstGeom prst="rect">
            <a:avLst/>
          </a:prstGeom>
        </p:spPr>
        <p:txBody>
          <a:bodyPr/>
          <a:lstStyle>
            <a:lvl1pPr algn="r">
              <a:defRPr sz="2200">
                <a:latin typeface="+mj-lt"/>
                <a:cs typeface="Calibri" panose="020F0502020204030204" pitchFamily="34" charset="0"/>
              </a:defRPr>
            </a:lvl1pPr>
          </a:lstStyle>
          <a:p>
            <a:r>
              <a:rPr lang="en-US"/>
              <a:t>Enter Title</a:t>
            </a:r>
          </a:p>
        </p:txBody>
      </p:sp>
      <p:sp>
        <p:nvSpPr>
          <p:cNvPr id="5" name="Rectangle 4">
            <a:extLst>
              <a:ext uri="{FF2B5EF4-FFF2-40B4-BE49-F238E27FC236}">
                <a16:creationId xmlns:a16="http://schemas.microsoft.com/office/drawing/2014/main" id="{9B724251-86DC-EFA6-6354-84FB5719C3E9}"/>
              </a:ext>
            </a:extLst>
          </p:cNvPr>
          <p:cNvSpPr/>
          <p:nvPr userDrawn="1"/>
        </p:nvSpPr>
        <p:spPr>
          <a:xfrm>
            <a:off x="0" y="0"/>
            <a:ext cx="945644"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7" name="Picture 6" descr="Logo&#10;&#10;Description automatically generated">
            <a:extLst>
              <a:ext uri="{FF2B5EF4-FFF2-40B4-BE49-F238E27FC236}">
                <a16:creationId xmlns:a16="http://schemas.microsoft.com/office/drawing/2014/main" id="{DB3F1EE2-70AD-7B9F-1444-DB7886D284A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7833" y="303240"/>
            <a:ext cx="654277" cy="565244"/>
          </a:xfrm>
          <a:prstGeom prst="rect">
            <a:avLst/>
          </a:prstGeom>
        </p:spPr>
      </p:pic>
      <p:sp>
        <p:nvSpPr>
          <p:cNvPr id="8" name="Title 1">
            <a:extLst>
              <a:ext uri="{FF2B5EF4-FFF2-40B4-BE49-F238E27FC236}">
                <a16:creationId xmlns:a16="http://schemas.microsoft.com/office/drawing/2014/main" id="{15D9BE55-6CB9-0F13-5A4B-67835BE085EF}"/>
              </a:ext>
            </a:extLst>
          </p:cNvPr>
          <p:cNvSpPr txBox="1">
            <a:spLocks/>
          </p:cNvSpPr>
          <p:nvPr userDrawn="1"/>
        </p:nvSpPr>
        <p:spPr>
          <a:xfrm rot="5400000">
            <a:off x="-550760" y="12282968"/>
            <a:ext cx="2163162" cy="401243"/>
          </a:xfrm>
          <a:prstGeom prst="rect">
            <a:avLst/>
          </a:prstGeom>
        </p:spPr>
        <p:txBody>
          <a:bodyPr vert="horz" lIns="0" tIns="0" rIns="0" bIns="0" rtlCol="0" anchor="t" anchorCtr="0">
            <a:noAutofit/>
          </a:bodyPr>
          <a:lstStyle>
            <a:lvl1pPr algn="l" defTabSz="457200" rtl="0" eaLnBrk="1" latinLnBrk="0" hangingPunct="1">
              <a:spcBef>
                <a:spcPct val="0"/>
              </a:spcBef>
              <a:buNone/>
              <a:defRPr sz="3600" b="1" i="0" kern="1200" baseline="0">
                <a:solidFill>
                  <a:schemeClr val="tx1"/>
                </a:solidFill>
                <a:latin typeface="Calibri" panose="020F0502020204030204" pitchFamily="34" charset="0"/>
                <a:ea typeface="+mj-ea"/>
                <a:cs typeface="Calibri" panose="020F0502020204030204" pitchFamily="34" charset="0"/>
              </a:defRPr>
            </a:lvl1pPr>
          </a:lstStyle>
          <a:p>
            <a:r>
              <a:rPr lang="en-US" sz="2200" i="0">
                <a:solidFill>
                  <a:schemeClr val="bg1"/>
                </a:solidFill>
              </a:rPr>
              <a:t>larsongross.com</a:t>
            </a:r>
          </a:p>
        </p:txBody>
      </p:sp>
      <p:cxnSp>
        <p:nvCxnSpPr>
          <p:cNvPr id="4" name="Straight Connector 3">
            <a:extLst>
              <a:ext uri="{FF2B5EF4-FFF2-40B4-BE49-F238E27FC236}">
                <a16:creationId xmlns:a16="http://schemas.microsoft.com/office/drawing/2014/main" id="{5F011D16-09BD-F7A8-4485-3A9C7E7D1165}"/>
              </a:ext>
            </a:extLst>
          </p:cNvPr>
          <p:cNvCxnSpPr>
            <a:cxnSpLocks/>
          </p:cNvCxnSpPr>
          <p:nvPr userDrawn="1"/>
        </p:nvCxnSpPr>
        <p:spPr>
          <a:xfrm>
            <a:off x="927100" y="2738738"/>
            <a:ext cx="21611167" cy="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Title 1">
            <a:extLst>
              <a:ext uri="{FF2B5EF4-FFF2-40B4-BE49-F238E27FC236}">
                <a16:creationId xmlns:a16="http://schemas.microsoft.com/office/drawing/2014/main" id="{448B3DC7-907D-5360-6A4C-2955CA876B71}"/>
              </a:ext>
            </a:extLst>
          </p:cNvPr>
          <p:cNvSpPr>
            <a:spLocks noGrp="1"/>
          </p:cNvSpPr>
          <p:nvPr>
            <p:ph type="title" hasCustomPrompt="1"/>
          </p:nvPr>
        </p:nvSpPr>
        <p:spPr>
          <a:xfrm>
            <a:off x="2336800" y="1719160"/>
            <a:ext cx="20828000" cy="1305328"/>
          </a:xfrm>
        </p:spPr>
        <p:txBody>
          <a:bodyPr>
            <a:noAutofit/>
          </a:bodyPr>
          <a:lstStyle>
            <a:lvl1pPr>
              <a:defRPr b="0" i="0">
                <a:latin typeface="+mn-lt"/>
                <a:cs typeface="Calibri" panose="020F0502020204030204" pitchFamily="34" charset="0"/>
              </a:defRPr>
            </a:lvl1pPr>
          </a:lstStyle>
          <a:p>
            <a:r>
              <a:rPr lang="en-US"/>
              <a:t>Click to Edit Header</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Line Heading">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7984" y="1523852"/>
            <a:ext cx="21146816" cy="2275792"/>
          </a:xfrm>
        </p:spPr>
        <p:txBody>
          <a:bodyPr>
            <a:noAutofit/>
          </a:bodyPr>
          <a:lstStyle>
            <a:lvl1pPr>
              <a:defRPr b="0" i="0">
                <a:latin typeface="+mn-lt"/>
                <a:cs typeface="Calibri" panose="020F0502020204030204" pitchFamily="34" charset="0"/>
              </a:defRPr>
            </a:lvl1pPr>
          </a:lstStyle>
          <a:p>
            <a:r>
              <a:rPr lang="en-US"/>
              <a:t>Click to Edit 2-Line Head</a:t>
            </a:r>
            <a:br>
              <a:rPr lang="en-US"/>
            </a:br>
            <a:r>
              <a:rPr lang="en-US"/>
              <a:t>Click to Edit 2-Line Head</a:t>
            </a:r>
          </a:p>
        </p:txBody>
      </p:sp>
      <p:sp>
        <p:nvSpPr>
          <p:cNvPr id="3" name="Content Placeholder 2"/>
          <p:cNvSpPr>
            <a:spLocks noGrp="1"/>
          </p:cNvSpPr>
          <p:nvPr>
            <p:ph idx="1" hasCustomPrompt="1"/>
          </p:nvPr>
        </p:nvSpPr>
        <p:spPr>
          <a:xfrm>
            <a:off x="2017991" y="4142283"/>
            <a:ext cx="21146814" cy="9017978"/>
          </a:xfrm>
        </p:spPr>
        <p:txBody>
          <a:bodyPr/>
          <a:lstStyle>
            <a:lvl1pPr>
              <a:defRPr sz="5600" b="0" i="0" baseline="0">
                <a:latin typeface="+mn-lt"/>
                <a:cs typeface="Calibri" panose="020F0502020204030204" pitchFamily="34" charset="0"/>
              </a:defRPr>
            </a:lvl1pPr>
            <a:lvl2pPr>
              <a:buSzPct val="60000"/>
              <a:buFontTx/>
              <a:buBlip>
                <a:blip r:embed="rId2"/>
              </a:buBlip>
              <a:defRPr sz="4800" b="0" i="0">
                <a:latin typeface="+mn-lt"/>
                <a:cs typeface="Calibri" panose="020F0502020204030204" pitchFamily="34" charset="0"/>
              </a:defRPr>
            </a:lvl2pPr>
            <a:lvl3pPr>
              <a:buSzPct val="60000"/>
              <a:buFontTx/>
              <a:buBlip>
                <a:blip r:embed="rId2"/>
              </a:buBlip>
              <a:defRPr sz="4000" b="0" i="0">
                <a:latin typeface="+mn-lt"/>
                <a:cs typeface="Calibri" panose="020F0502020204030204" pitchFamily="34" charset="0"/>
              </a:defRPr>
            </a:lvl3pPr>
            <a:lvl4pPr>
              <a:buFontTx/>
              <a:buBlip>
                <a:blip r:embed="rId2"/>
              </a:buBlip>
              <a:defRPr sz="3600" b="0" i="0">
                <a:latin typeface="+mn-lt"/>
                <a:cs typeface="Calibri" panose="020F0502020204030204" pitchFamily="34" charset="0"/>
              </a:defRPr>
            </a:lvl4pPr>
            <a:lvl5pPr>
              <a:buSzPct val="60000"/>
              <a:buFontTx/>
              <a:buBlip>
                <a:blip r:embed="rId2"/>
              </a:buBlip>
              <a:defRPr sz="3200" b="0" i="0">
                <a:latin typeface="+mn-lt"/>
                <a:cs typeface="Calibri" panose="020F050202020403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Footer Placeholder 3"/>
          <p:cNvSpPr>
            <a:spLocks noGrp="1"/>
          </p:cNvSpPr>
          <p:nvPr>
            <p:ph type="ftr" sz="quarter" idx="11"/>
          </p:nvPr>
        </p:nvSpPr>
        <p:spPr>
          <a:xfrm>
            <a:off x="12341793" y="555753"/>
            <a:ext cx="11600658" cy="625474"/>
          </a:xfrm>
          <a:prstGeom prst="rect">
            <a:avLst/>
          </a:prstGeom>
        </p:spPr>
        <p:txBody>
          <a:bodyPr/>
          <a:lstStyle>
            <a:lvl1pPr algn="r">
              <a:defRPr sz="2200">
                <a:latin typeface="+mj-lt"/>
                <a:cs typeface="Calibri" panose="020F0502020204030204" pitchFamily="34" charset="0"/>
              </a:defRPr>
            </a:lvl1pPr>
          </a:lstStyle>
          <a:p>
            <a:r>
              <a:rPr lang="en-US"/>
              <a:t>Enter Title</a:t>
            </a:r>
          </a:p>
        </p:txBody>
      </p:sp>
      <p:sp>
        <p:nvSpPr>
          <p:cNvPr id="4" name="Rectangle 3">
            <a:extLst>
              <a:ext uri="{FF2B5EF4-FFF2-40B4-BE49-F238E27FC236}">
                <a16:creationId xmlns:a16="http://schemas.microsoft.com/office/drawing/2014/main" id="{5550B374-902A-3FD5-BB48-A7DDD2326FEF}"/>
              </a:ext>
            </a:extLst>
          </p:cNvPr>
          <p:cNvSpPr/>
          <p:nvPr userDrawn="1"/>
        </p:nvSpPr>
        <p:spPr>
          <a:xfrm>
            <a:off x="0" y="0"/>
            <a:ext cx="945644"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5" name="Picture 4" descr="Logo&#10;&#10;Description automatically generated">
            <a:extLst>
              <a:ext uri="{FF2B5EF4-FFF2-40B4-BE49-F238E27FC236}">
                <a16:creationId xmlns:a16="http://schemas.microsoft.com/office/drawing/2014/main" id="{CCEC36E3-A94F-EA1B-7C14-96452B1B8C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7833" y="303240"/>
            <a:ext cx="654277" cy="565244"/>
          </a:xfrm>
          <a:prstGeom prst="rect">
            <a:avLst/>
          </a:prstGeom>
        </p:spPr>
      </p:pic>
      <p:sp>
        <p:nvSpPr>
          <p:cNvPr id="7" name="Title 1">
            <a:extLst>
              <a:ext uri="{FF2B5EF4-FFF2-40B4-BE49-F238E27FC236}">
                <a16:creationId xmlns:a16="http://schemas.microsoft.com/office/drawing/2014/main" id="{81DC9A02-5485-54B2-D374-A58222B8DAA2}"/>
              </a:ext>
            </a:extLst>
          </p:cNvPr>
          <p:cNvSpPr txBox="1">
            <a:spLocks/>
          </p:cNvSpPr>
          <p:nvPr userDrawn="1"/>
        </p:nvSpPr>
        <p:spPr>
          <a:xfrm rot="5400000">
            <a:off x="-550760" y="12282968"/>
            <a:ext cx="2163162" cy="401243"/>
          </a:xfrm>
          <a:prstGeom prst="rect">
            <a:avLst/>
          </a:prstGeom>
        </p:spPr>
        <p:txBody>
          <a:bodyPr vert="horz" lIns="0" tIns="0" rIns="0" bIns="0" rtlCol="0" anchor="t" anchorCtr="0">
            <a:noAutofit/>
          </a:bodyPr>
          <a:lstStyle>
            <a:lvl1pPr algn="l" defTabSz="457200" rtl="0" eaLnBrk="1" latinLnBrk="0" hangingPunct="1">
              <a:spcBef>
                <a:spcPct val="0"/>
              </a:spcBef>
              <a:buNone/>
              <a:defRPr sz="3600" b="1" i="0" kern="1200" baseline="0">
                <a:solidFill>
                  <a:schemeClr val="tx1"/>
                </a:solidFill>
                <a:latin typeface="Calibri" panose="020F0502020204030204" pitchFamily="34" charset="0"/>
                <a:ea typeface="+mj-ea"/>
                <a:cs typeface="Calibri" panose="020F0502020204030204" pitchFamily="34" charset="0"/>
              </a:defRPr>
            </a:lvl1pPr>
          </a:lstStyle>
          <a:p>
            <a:r>
              <a:rPr lang="en-US" sz="2200" i="0">
                <a:solidFill>
                  <a:schemeClr val="bg1"/>
                </a:solidFill>
              </a:rPr>
              <a:t>larsongross.com</a:t>
            </a:r>
          </a:p>
        </p:txBody>
      </p:sp>
      <p:cxnSp>
        <p:nvCxnSpPr>
          <p:cNvPr id="8" name="Straight Connector 7">
            <a:extLst>
              <a:ext uri="{FF2B5EF4-FFF2-40B4-BE49-F238E27FC236}">
                <a16:creationId xmlns:a16="http://schemas.microsoft.com/office/drawing/2014/main" id="{E83C4AF5-7377-A89F-49DB-F6D4409302A0}"/>
              </a:ext>
            </a:extLst>
          </p:cNvPr>
          <p:cNvCxnSpPr>
            <a:cxnSpLocks/>
          </p:cNvCxnSpPr>
          <p:nvPr userDrawn="1"/>
        </p:nvCxnSpPr>
        <p:spPr>
          <a:xfrm>
            <a:off x="927100" y="3799644"/>
            <a:ext cx="21611167" cy="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2341793" y="555753"/>
            <a:ext cx="11600658" cy="625474"/>
          </a:xfrm>
          <a:prstGeom prst="rect">
            <a:avLst/>
          </a:prstGeom>
        </p:spPr>
        <p:txBody>
          <a:bodyPr/>
          <a:lstStyle>
            <a:lvl1pPr algn="r">
              <a:defRPr sz="2200">
                <a:latin typeface="+mj-lt"/>
                <a:cs typeface="Calibri" panose="020F0502020204030204" pitchFamily="34" charset="0"/>
              </a:defRPr>
            </a:lvl1pPr>
          </a:lstStyle>
          <a:p>
            <a:r>
              <a:rPr lang="en-US"/>
              <a:t>Enter Title</a:t>
            </a:r>
          </a:p>
        </p:txBody>
      </p:sp>
      <p:sp>
        <p:nvSpPr>
          <p:cNvPr id="2" name="Rectangle 1">
            <a:extLst>
              <a:ext uri="{FF2B5EF4-FFF2-40B4-BE49-F238E27FC236}">
                <a16:creationId xmlns:a16="http://schemas.microsoft.com/office/drawing/2014/main" id="{E6B4E373-2438-E6D2-2201-DCD88CFAAF02}"/>
              </a:ext>
            </a:extLst>
          </p:cNvPr>
          <p:cNvSpPr/>
          <p:nvPr userDrawn="1"/>
        </p:nvSpPr>
        <p:spPr>
          <a:xfrm>
            <a:off x="0" y="0"/>
            <a:ext cx="945644"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3" name="Picture 2" descr="Logo&#10;&#10;Description automatically generated">
            <a:extLst>
              <a:ext uri="{FF2B5EF4-FFF2-40B4-BE49-F238E27FC236}">
                <a16:creationId xmlns:a16="http://schemas.microsoft.com/office/drawing/2014/main" id="{80B13AB6-1C5D-DE2B-BF20-142E2CA5CE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7833" y="303240"/>
            <a:ext cx="654277" cy="565244"/>
          </a:xfrm>
          <a:prstGeom prst="rect">
            <a:avLst/>
          </a:prstGeom>
        </p:spPr>
      </p:pic>
      <p:sp>
        <p:nvSpPr>
          <p:cNvPr id="5" name="Title 1">
            <a:extLst>
              <a:ext uri="{FF2B5EF4-FFF2-40B4-BE49-F238E27FC236}">
                <a16:creationId xmlns:a16="http://schemas.microsoft.com/office/drawing/2014/main" id="{1B5ABB48-68D3-0A67-524F-F4D3F3F6439F}"/>
              </a:ext>
            </a:extLst>
          </p:cNvPr>
          <p:cNvSpPr txBox="1">
            <a:spLocks/>
          </p:cNvSpPr>
          <p:nvPr userDrawn="1"/>
        </p:nvSpPr>
        <p:spPr>
          <a:xfrm rot="5400000">
            <a:off x="-550760" y="12282968"/>
            <a:ext cx="2163162" cy="401243"/>
          </a:xfrm>
          <a:prstGeom prst="rect">
            <a:avLst/>
          </a:prstGeom>
        </p:spPr>
        <p:txBody>
          <a:bodyPr vert="horz" lIns="0" tIns="0" rIns="0" bIns="0" rtlCol="0" anchor="t" anchorCtr="0">
            <a:noAutofit/>
          </a:bodyPr>
          <a:lstStyle>
            <a:lvl1pPr algn="l" defTabSz="457200" rtl="0" eaLnBrk="1" latinLnBrk="0" hangingPunct="1">
              <a:spcBef>
                <a:spcPct val="0"/>
              </a:spcBef>
              <a:buNone/>
              <a:defRPr sz="3600" b="1" i="0" kern="1200" baseline="0">
                <a:solidFill>
                  <a:schemeClr val="tx1"/>
                </a:solidFill>
                <a:latin typeface="Calibri" panose="020F0502020204030204" pitchFamily="34" charset="0"/>
                <a:ea typeface="+mj-ea"/>
                <a:cs typeface="Calibri" panose="020F0502020204030204" pitchFamily="34" charset="0"/>
              </a:defRPr>
            </a:lvl1pPr>
          </a:lstStyle>
          <a:p>
            <a:r>
              <a:rPr lang="en-US" sz="2200" i="0">
                <a:solidFill>
                  <a:schemeClr val="bg1"/>
                </a:solidFill>
              </a:rPr>
              <a:t>larsongross.com</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1717696"/>
            <a:ext cx="21945600" cy="1833908"/>
          </a:xfrm>
          <a:prstGeom prst="rect">
            <a:avLst/>
          </a:prstGeom>
        </p:spPr>
        <p:txBody>
          <a:bodyPr vert="horz" lIns="0" tIns="0" rIns="0" bIns="0" rtlCol="0" anchor="t" anchorCtr="0">
            <a:noAutofit/>
          </a:bodyPr>
          <a:lstStyle/>
          <a:p>
            <a:r>
              <a:rPr lang="en-US"/>
              <a:t>Master Head Style</a:t>
            </a:r>
          </a:p>
        </p:txBody>
      </p:sp>
      <p:sp>
        <p:nvSpPr>
          <p:cNvPr id="3" name="Text Placeholder 2"/>
          <p:cNvSpPr>
            <a:spLocks noGrp="1"/>
          </p:cNvSpPr>
          <p:nvPr>
            <p:ph type="body" idx="1"/>
          </p:nvPr>
        </p:nvSpPr>
        <p:spPr>
          <a:xfrm>
            <a:off x="1219200" y="4053189"/>
            <a:ext cx="21945600" cy="7299182"/>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035" r:id="rId1"/>
    <p:sldLayoutId id="2147484037" r:id="rId2"/>
    <p:sldLayoutId id="2147484110" r:id="rId3"/>
    <p:sldLayoutId id="2147484113" r:id="rId4"/>
    <p:sldLayoutId id="2147484112" r:id="rId5"/>
    <p:sldLayoutId id="2147484114" r:id="rId6"/>
    <p:sldLayoutId id="2147484038" r:id="rId7"/>
    <p:sldLayoutId id="2147484039" r:id="rId8"/>
    <p:sldLayoutId id="2147484040" r:id="rId9"/>
    <p:sldLayoutId id="2147484088" r:id="rId10"/>
    <p:sldLayoutId id="2147484111" r:id="rId11"/>
    <p:sldLayoutId id="2147484109" r:id="rId12"/>
  </p:sldLayoutIdLst>
  <p:hf sldNum="0" hdr="0" ftr="0" dt="0"/>
  <p:txStyles>
    <p:titleStyle>
      <a:lvl1pPr algn="l" defTabSz="914378" rtl="0" eaLnBrk="1" latinLnBrk="0" hangingPunct="1">
        <a:spcBef>
          <a:spcPct val="0"/>
        </a:spcBef>
        <a:buNone/>
        <a:defRPr sz="8000" b="1" i="0" kern="1200" baseline="0">
          <a:solidFill>
            <a:schemeClr val="accent6"/>
          </a:solidFill>
          <a:latin typeface="+mj-lt"/>
          <a:ea typeface="+mj-ea"/>
          <a:cs typeface="Calibri" panose="020F0502020204030204" pitchFamily="34" charset="0"/>
        </a:defRPr>
      </a:lvl1pPr>
    </p:titleStyle>
    <p:bodyStyle>
      <a:lvl1pPr marL="685782" indent="-685782" algn="l" defTabSz="914378" rtl="0" eaLnBrk="1" latinLnBrk="0" hangingPunct="1">
        <a:spcBef>
          <a:spcPct val="20000"/>
        </a:spcBef>
        <a:buSzPct val="60000"/>
        <a:buFont typeface="Wingdings 2" pitchFamily="18" charset="2"/>
        <a:buChar char="»"/>
        <a:defRPr sz="5600" b="0" i="0" kern="1200" baseline="0">
          <a:solidFill>
            <a:schemeClr val="accent6"/>
          </a:solidFill>
          <a:latin typeface="+mj-lt"/>
          <a:ea typeface="+mn-ea"/>
          <a:cs typeface="Calibri" panose="020F0502020204030204" pitchFamily="34" charset="0"/>
        </a:defRPr>
      </a:lvl1pPr>
      <a:lvl2pPr marL="1485864" indent="-571488" algn="l" defTabSz="914378" rtl="0" eaLnBrk="1" latinLnBrk="0" hangingPunct="1">
        <a:spcBef>
          <a:spcPct val="20000"/>
        </a:spcBef>
        <a:buSzPct val="60000"/>
        <a:buFont typeface="Wingdings 2" pitchFamily="18" charset="2"/>
        <a:buChar char="»"/>
        <a:defRPr sz="4800" b="0" i="0" kern="1200">
          <a:solidFill>
            <a:schemeClr val="accent6"/>
          </a:solidFill>
          <a:latin typeface="+mj-lt"/>
          <a:ea typeface="+mn-ea"/>
          <a:cs typeface="Calibri" panose="020F0502020204030204" pitchFamily="34" charset="0"/>
        </a:defRPr>
      </a:lvl2pPr>
      <a:lvl3pPr marL="2285942" indent="-457188" algn="l" defTabSz="914378" rtl="0" eaLnBrk="1" latinLnBrk="0" hangingPunct="1">
        <a:spcBef>
          <a:spcPct val="20000"/>
        </a:spcBef>
        <a:buSzPct val="60000"/>
        <a:buFont typeface="Wingdings 2" pitchFamily="18" charset="2"/>
        <a:buChar char="»"/>
        <a:defRPr sz="4000" b="0" i="0" kern="1200">
          <a:solidFill>
            <a:schemeClr val="accent6"/>
          </a:solidFill>
          <a:latin typeface="+mj-lt"/>
          <a:ea typeface="+mn-ea"/>
          <a:cs typeface="Calibri" panose="020F0502020204030204" pitchFamily="34" charset="0"/>
        </a:defRPr>
      </a:lvl3pPr>
      <a:lvl4pPr marL="3200320" indent="-457188" algn="l" defTabSz="914378" rtl="0" eaLnBrk="1" latinLnBrk="0" hangingPunct="1">
        <a:spcBef>
          <a:spcPct val="20000"/>
        </a:spcBef>
        <a:buSzPct val="60000"/>
        <a:buFont typeface="Wingdings 2" pitchFamily="18" charset="2"/>
        <a:buChar char="»"/>
        <a:defRPr sz="3600" b="0" i="0" kern="1200">
          <a:solidFill>
            <a:schemeClr val="accent6"/>
          </a:solidFill>
          <a:latin typeface="+mj-lt"/>
          <a:ea typeface="+mn-ea"/>
          <a:cs typeface="Calibri" panose="020F0502020204030204" pitchFamily="34" charset="0"/>
        </a:defRPr>
      </a:lvl4pPr>
      <a:lvl5pPr marL="4114698" indent="-457188" algn="l" defTabSz="914378" rtl="0" eaLnBrk="1" latinLnBrk="0" hangingPunct="1">
        <a:spcBef>
          <a:spcPct val="20000"/>
        </a:spcBef>
        <a:buSzPct val="60000"/>
        <a:buFont typeface="Wingdings 2" pitchFamily="18" charset="2"/>
        <a:buChar char="»"/>
        <a:defRPr sz="3200" b="0" i="0" kern="1200">
          <a:solidFill>
            <a:schemeClr val="accent6"/>
          </a:solidFill>
          <a:latin typeface="+mj-lt"/>
          <a:ea typeface="+mn-ea"/>
          <a:cs typeface="Calibri" panose="020F0502020204030204" pitchFamily="34" charset="0"/>
        </a:defRPr>
      </a:lvl5pPr>
      <a:lvl6pPr marL="5029074" indent="-457188" algn="l" defTabSz="914378" rtl="0" eaLnBrk="1" latinLnBrk="0" hangingPunct="1">
        <a:spcBef>
          <a:spcPct val="20000"/>
        </a:spcBef>
        <a:buFont typeface="Arial"/>
        <a:buChar char="•"/>
        <a:defRPr sz="4000" kern="1200">
          <a:solidFill>
            <a:schemeClr val="tx1"/>
          </a:solidFill>
          <a:latin typeface="+mn-lt"/>
          <a:ea typeface="+mn-ea"/>
          <a:cs typeface="+mn-cs"/>
        </a:defRPr>
      </a:lvl6pPr>
      <a:lvl7pPr marL="5943452" indent="-457188" algn="l" defTabSz="914378" rtl="0" eaLnBrk="1" latinLnBrk="0" hangingPunct="1">
        <a:spcBef>
          <a:spcPct val="20000"/>
        </a:spcBef>
        <a:buFont typeface="Arial"/>
        <a:buChar char="•"/>
        <a:defRPr sz="4000" kern="1200">
          <a:solidFill>
            <a:schemeClr val="tx1"/>
          </a:solidFill>
          <a:latin typeface="+mn-lt"/>
          <a:ea typeface="+mn-ea"/>
          <a:cs typeface="+mn-cs"/>
        </a:defRPr>
      </a:lvl7pPr>
      <a:lvl8pPr marL="6857828" indent="-457188" algn="l" defTabSz="914378" rtl="0" eaLnBrk="1" latinLnBrk="0" hangingPunct="1">
        <a:spcBef>
          <a:spcPct val="20000"/>
        </a:spcBef>
        <a:buFont typeface="Arial"/>
        <a:buChar char="•"/>
        <a:defRPr sz="4000" kern="1200">
          <a:solidFill>
            <a:schemeClr val="tx1"/>
          </a:solidFill>
          <a:latin typeface="+mn-lt"/>
          <a:ea typeface="+mn-ea"/>
          <a:cs typeface="+mn-cs"/>
        </a:defRPr>
      </a:lvl8pPr>
      <a:lvl9pPr marL="7772206" indent="-457188" algn="l" defTabSz="914378"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378" rtl="0" eaLnBrk="1" latinLnBrk="0" hangingPunct="1">
        <a:defRPr sz="3600" kern="1200">
          <a:solidFill>
            <a:schemeClr val="tx1"/>
          </a:solidFill>
          <a:latin typeface="+mn-lt"/>
          <a:ea typeface="+mn-ea"/>
          <a:cs typeface="+mn-cs"/>
        </a:defRPr>
      </a:lvl1pPr>
      <a:lvl2pPr marL="914378" algn="l" defTabSz="914378" rtl="0" eaLnBrk="1" latinLnBrk="0" hangingPunct="1">
        <a:defRPr sz="3600" kern="1200">
          <a:solidFill>
            <a:schemeClr val="tx1"/>
          </a:solidFill>
          <a:latin typeface="+mn-lt"/>
          <a:ea typeface="+mn-ea"/>
          <a:cs typeface="+mn-cs"/>
        </a:defRPr>
      </a:lvl2pPr>
      <a:lvl3pPr marL="1828754" algn="l" defTabSz="914378" rtl="0" eaLnBrk="1" latinLnBrk="0" hangingPunct="1">
        <a:defRPr sz="3600" kern="1200">
          <a:solidFill>
            <a:schemeClr val="tx1"/>
          </a:solidFill>
          <a:latin typeface="+mn-lt"/>
          <a:ea typeface="+mn-ea"/>
          <a:cs typeface="+mn-cs"/>
        </a:defRPr>
      </a:lvl3pPr>
      <a:lvl4pPr marL="2743132" algn="l" defTabSz="914378" rtl="0" eaLnBrk="1" latinLnBrk="0" hangingPunct="1">
        <a:defRPr sz="3600" kern="1200">
          <a:solidFill>
            <a:schemeClr val="tx1"/>
          </a:solidFill>
          <a:latin typeface="+mn-lt"/>
          <a:ea typeface="+mn-ea"/>
          <a:cs typeface="+mn-cs"/>
        </a:defRPr>
      </a:lvl4pPr>
      <a:lvl5pPr marL="3657508" algn="l" defTabSz="914378" rtl="0" eaLnBrk="1" latinLnBrk="0" hangingPunct="1">
        <a:defRPr sz="3600" kern="1200">
          <a:solidFill>
            <a:schemeClr val="tx1"/>
          </a:solidFill>
          <a:latin typeface="+mn-lt"/>
          <a:ea typeface="+mn-ea"/>
          <a:cs typeface="+mn-cs"/>
        </a:defRPr>
      </a:lvl5pPr>
      <a:lvl6pPr marL="4571886" algn="l" defTabSz="914378" rtl="0" eaLnBrk="1" latinLnBrk="0" hangingPunct="1">
        <a:defRPr sz="3600" kern="1200">
          <a:solidFill>
            <a:schemeClr val="tx1"/>
          </a:solidFill>
          <a:latin typeface="+mn-lt"/>
          <a:ea typeface="+mn-ea"/>
          <a:cs typeface="+mn-cs"/>
        </a:defRPr>
      </a:lvl6pPr>
      <a:lvl7pPr marL="5486262" algn="l" defTabSz="914378" rtl="0" eaLnBrk="1" latinLnBrk="0" hangingPunct="1">
        <a:defRPr sz="3600" kern="1200">
          <a:solidFill>
            <a:schemeClr val="tx1"/>
          </a:solidFill>
          <a:latin typeface="+mn-lt"/>
          <a:ea typeface="+mn-ea"/>
          <a:cs typeface="+mn-cs"/>
        </a:defRPr>
      </a:lvl7pPr>
      <a:lvl8pPr marL="6400640" algn="l" defTabSz="914378" rtl="0" eaLnBrk="1" latinLnBrk="0" hangingPunct="1">
        <a:defRPr sz="3600" kern="1200">
          <a:solidFill>
            <a:schemeClr val="tx1"/>
          </a:solidFill>
          <a:latin typeface="+mn-lt"/>
          <a:ea typeface="+mn-ea"/>
          <a:cs typeface="+mn-cs"/>
        </a:defRPr>
      </a:lvl8pPr>
      <a:lvl9pPr marL="7315018" algn="l" defTabSz="914378"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4.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7.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410846" y="12537951"/>
            <a:ext cx="7052622" cy="1915066"/>
          </a:xfrm>
        </p:spPr>
        <p:txBody>
          <a:bodyPr/>
          <a:lstStyle/>
          <a:p>
            <a:r>
              <a:rPr lang="en-US" sz="4000" b="0">
                <a:latin typeface="Segoe UI" panose="020B0502040204020203" pitchFamily="34" charset="0"/>
                <a:cs typeface="Segoe UI" panose="020B0502040204020203" pitchFamily="34" charset="0"/>
              </a:rPr>
              <a:t>9/24/25</a:t>
            </a:r>
            <a:endParaRPr lang="en-US" b="0">
              <a:latin typeface="Segoe UI" panose="020B0502040204020203" pitchFamily="34" charset="0"/>
              <a:cs typeface="Segoe UI" panose="020B0502040204020203" pitchFamily="34" charset="0"/>
            </a:endParaRPr>
          </a:p>
        </p:txBody>
      </p:sp>
      <p:sp>
        <p:nvSpPr>
          <p:cNvPr id="2" name="Title 1"/>
          <p:cNvSpPr>
            <a:spLocks noGrp="1"/>
          </p:cNvSpPr>
          <p:nvPr>
            <p:ph type="ctrTitle"/>
          </p:nvPr>
        </p:nvSpPr>
        <p:spPr>
          <a:xfrm>
            <a:off x="2895599" y="3888874"/>
            <a:ext cx="20655985" cy="4523430"/>
          </a:xfrm>
        </p:spPr>
        <p:txBody>
          <a:bodyPr/>
          <a:lstStyle/>
          <a:p>
            <a:r>
              <a:rPr lang="en-US" sz="9600">
                <a:latin typeface="+mn-lt"/>
                <a:cs typeface="Segoe UI Light"/>
              </a:rPr>
              <a:t>Cross Border </a:t>
            </a:r>
            <a:br>
              <a:rPr lang="en-US" sz="9600">
                <a:latin typeface="+mn-lt"/>
                <a:cs typeface="Segoe UI Light"/>
              </a:rPr>
            </a:br>
            <a:r>
              <a:rPr lang="en-US" sz="9600">
                <a:latin typeface="+mn-lt"/>
                <a:cs typeface="Segoe UI Light"/>
              </a:rPr>
              <a:t>Business Landscape</a:t>
            </a:r>
            <a:br>
              <a:rPr lang="en-US" sz="9600"/>
            </a:br>
            <a:br>
              <a:rPr lang="en-US"/>
            </a:br>
            <a:br>
              <a:rPr lang="en-US" sz="8800">
                <a:latin typeface="Segoe UI" panose="020B0502040204020203" pitchFamily="34" charset="0"/>
                <a:cs typeface="Segoe UI" panose="020B0502040204020203" pitchFamily="34" charset="0"/>
              </a:rPr>
            </a:br>
            <a:endParaRPr lang="en-US" sz="880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8E9F831C-C262-36F5-BA8E-43BC19E8CF0D}"/>
              </a:ext>
            </a:extLst>
          </p:cNvPr>
          <p:cNvSpPr txBox="1"/>
          <p:nvPr/>
        </p:nvSpPr>
        <p:spPr>
          <a:xfrm>
            <a:off x="8236045" y="12537951"/>
            <a:ext cx="7911910" cy="646331"/>
          </a:xfrm>
          <a:prstGeom prst="rect">
            <a:avLst/>
          </a:prstGeom>
          <a:noFill/>
        </p:spPr>
        <p:txBody>
          <a:bodyPr wrap="none" rtlCol="0">
            <a:spAutoFit/>
          </a:bodyPr>
          <a:lstStyle/>
          <a:p>
            <a:r>
              <a:rPr lang="en-US" i="1">
                <a:solidFill>
                  <a:schemeClr val="tx1">
                    <a:lumMod val="60000"/>
                    <a:lumOff val="40000"/>
                  </a:schemeClr>
                </a:solidFill>
                <a:latin typeface="Segoe UI Light" panose="020B0502040204020203" pitchFamily="34" charset="0"/>
                <a:cs typeface="Segoe UI Light" panose="020B0502040204020203" pitchFamily="34" charset="0"/>
              </a:rPr>
              <a:t>Making Lives Better, Businesses Stronger</a:t>
            </a:r>
          </a:p>
        </p:txBody>
      </p:sp>
      <p:sp>
        <p:nvSpPr>
          <p:cNvPr id="5" name="Subtitle 2">
            <a:extLst>
              <a:ext uri="{FF2B5EF4-FFF2-40B4-BE49-F238E27FC236}">
                <a16:creationId xmlns:a16="http://schemas.microsoft.com/office/drawing/2014/main" id="{1F12ACAA-DE2D-DDB3-F982-8752983474BE}"/>
              </a:ext>
            </a:extLst>
          </p:cNvPr>
          <p:cNvSpPr txBox="1">
            <a:spLocks/>
          </p:cNvSpPr>
          <p:nvPr/>
        </p:nvSpPr>
        <p:spPr>
          <a:xfrm>
            <a:off x="15410846" y="9681039"/>
            <a:ext cx="7052622" cy="1915066"/>
          </a:xfrm>
          <a:prstGeom prst="rect">
            <a:avLst/>
          </a:prstGeom>
        </p:spPr>
        <p:txBody>
          <a:bodyPr vert="horz" lIns="91440" tIns="45720" rIns="0" bIns="45720" rtlCol="0">
            <a:noAutofit/>
          </a:bodyPr>
          <a:lstStyle>
            <a:lvl1pPr marL="0" indent="0" algn="r" defTabSz="914378" rtl="0" eaLnBrk="1" latinLnBrk="0" hangingPunct="1">
              <a:spcBef>
                <a:spcPct val="20000"/>
              </a:spcBef>
              <a:buSzPct val="60000"/>
              <a:buFont typeface="Wingdings 2" pitchFamily="18" charset="2"/>
              <a:buNone/>
              <a:defRPr sz="3200" b="1" i="0" kern="1200" baseline="0">
                <a:solidFill>
                  <a:schemeClr val="bg1"/>
                </a:solidFill>
                <a:latin typeface="Segoe UI Light" panose="020B0502040204020203" pitchFamily="34" charset="0"/>
                <a:ea typeface="+mn-ea"/>
                <a:cs typeface="Segoe UI Light" panose="020B0502040204020203" pitchFamily="34" charset="0"/>
              </a:defRPr>
            </a:lvl1pPr>
            <a:lvl2pPr marL="914378" indent="0" algn="ctr" defTabSz="914378" rtl="0" eaLnBrk="1" latinLnBrk="0" hangingPunct="1">
              <a:spcBef>
                <a:spcPct val="20000"/>
              </a:spcBef>
              <a:buSzPct val="60000"/>
              <a:buFont typeface="Wingdings 2" pitchFamily="18" charset="2"/>
              <a:buNone/>
              <a:defRPr sz="4800" b="0" i="0" kern="1200">
                <a:solidFill>
                  <a:schemeClr val="tx1">
                    <a:tint val="75000"/>
                  </a:schemeClr>
                </a:solidFill>
                <a:latin typeface="+mj-lt"/>
                <a:ea typeface="+mn-ea"/>
                <a:cs typeface="Calibri" panose="020F0502020204030204" pitchFamily="34" charset="0"/>
              </a:defRPr>
            </a:lvl2pPr>
            <a:lvl3pPr marL="1828754" indent="0" algn="ctr" defTabSz="914378" rtl="0" eaLnBrk="1" latinLnBrk="0" hangingPunct="1">
              <a:spcBef>
                <a:spcPct val="20000"/>
              </a:spcBef>
              <a:buSzPct val="60000"/>
              <a:buFont typeface="Wingdings 2" pitchFamily="18" charset="2"/>
              <a:buNone/>
              <a:defRPr sz="4000" b="0" i="0" kern="1200">
                <a:solidFill>
                  <a:schemeClr val="tx1">
                    <a:tint val="75000"/>
                  </a:schemeClr>
                </a:solidFill>
                <a:latin typeface="+mj-lt"/>
                <a:ea typeface="+mn-ea"/>
                <a:cs typeface="Calibri" panose="020F0502020204030204" pitchFamily="34" charset="0"/>
              </a:defRPr>
            </a:lvl3pPr>
            <a:lvl4pPr marL="2743132" indent="0" algn="ctr" defTabSz="914378" rtl="0" eaLnBrk="1" latinLnBrk="0" hangingPunct="1">
              <a:spcBef>
                <a:spcPct val="20000"/>
              </a:spcBef>
              <a:buSzPct val="60000"/>
              <a:buFont typeface="Wingdings 2" pitchFamily="18" charset="2"/>
              <a:buNone/>
              <a:defRPr sz="3600" b="0" i="0" kern="1200">
                <a:solidFill>
                  <a:schemeClr val="tx1">
                    <a:tint val="75000"/>
                  </a:schemeClr>
                </a:solidFill>
                <a:latin typeface="+mj-lt"/>
                <a:ea typeface="+mn-ea"/>
                <a:cs typeface="Calibri" panose="020F0502020204030204" pitchFamily="34" charset="0"/>
              </a:defRPr>
            </a:lvl4pPr>
            <a:lvl5pPr marL="3657508" indent="0" algn="ctr" defTabSz="914378" rtl="0" eaLnBrk="1" latinLnBrk="0" hangingPunct="1">
              <a:spcBef>
                <a:spcPct val="20000"/>
              </a:spcBef>
              <a:buSzPct val="60000"/>
              <a:buFont typeface="Wingdings 2" pitchFamily="18" charset="2"/>
              <a:buNone/>
              <a:defRPr sz="3200" b="0" i="0" kern="1200">
                <a:solidFill>
                  <a:schemeClr val="tx1">
                    <a:tint val="75000"/>
                  </a:schemeClr>
                </a:solidFill>
                <a:latin typeface="+mj-lt"/>
                <a:ea typeface="+mn-ea"/>
                <a:cs typeface="Calibri" panose="020F0502020204030204" pitchFamily="34" charset="0"/>
              </a:defRPr>
            </a:lvl5pPr>
            <a:lvl6pPr marL="4571886" indent="0" algn="ctr" defTabSz="914378" rtl="0" eaLnBrk="1" latinLnBrk="0" hangingPunct="1">
              <a:spcBef>
                <a:spcPct val="20000"/>
              </a:spcBef>
              <a:buFont typeface="Arial"/>
              <a:buNone/>
              <a:defRPr sz="4000" kern="1200">
                <a:solidFill>
                  <a:schemeClr val="tx1">
                    <a:tint val="75000"/>
                  </a:schemeClr>
                </a:solidFill>
                <a:latin typeface="+mn-lt"/>
                <a:ea typeface="+mn-ea"/>
                <a:cs typeface="+mn-cs"/>
              </a:defRPr>
            </a:lvl6pPr>
            <a:lvl7pPr marL="5486262" indent="0" algn="ctr" defTabSz="914378" rtl="0" eaLnBrk="1" latinLnBrk="0" hangingPunct="1">
              <a:spcBef>
                <a:spcPct val="20000"/>
              </a:spcBef>
              <a:buFont typeface="Arial"/>
              <a:buNone/>
              <a:defRPr sz="4000" kern="1200">
                <a:solidFill>
                  <a:schemeClr val="tx1">
                    <a:tint val="75000"/>
                  </a:schemeClr>
                </a:solidFill>
                <a:latin typeface="+mn-lt"/>
                <a:ea typeface="+mn-ea"/>
                <a:cs typeface="+mn-cs"/>
              </a:defRPr>
            </a:lvl7pPr>
            <a:lvl8pPr marL="6400640" indent="0" algn="ctr" defTabSz="914378" rtl="0" eaLnBrk="1" latinLnBrk="0" hangingPunct="1">
              <a:spcBef>
                <a:spcPct val="20000"/>
              </a:spcBef>
              <a:buFont typeface="Arial"/>
              <a:buNone/>
              <a:defRPr sz="4000" kern="1200">
                <a:solidFill>
                  <a:schemeClr val="tx1">
                    <a:tint val="75000"/>
                  </a:schemeClr>
                </a:solidFill>
                <a:latin typeface="+mn-lt"/>
                <a:ea typeface="+mn-ea"/>
                <a:cs typeface="+mn-cs"/>
              </a:defRPr>
            </a:lvl8pPr>
            <a:lvl9pPr marL="7315018" indent="0" algn="ctr" defTabSz="914378" rtl="0" eaLnBrk="1" latinLnBrk="0" hangingPunct="1">
              <a:spcBef>
                <a:spcPct val="20000"/>
              </a:spcBef>
              <a:buFont typeface="Arial"/>
              <a:buNone/>
              <a:defRPr sz="4000" kern="1200">
                <a:solidFill>
                  <a:schemeClr val="tx1">
                    <a:tint val="75000"/>
                  </a:schemeClr>
                </a:solidFill>
                <a:latin typeface="+mn-lt"/>
                <a:ea typeface="+mn-ea"/>
                <a:cs typeface="+mn-cs"/>
              </a:defRPr>
            </a:lvl9pPr>
          </a:lstStyle>
          <a:p>
            <a:endParaRPr lang="en-US" sz="4000" b="0">
              <a:latin typeface="Segoe UI" panose="020B0502040204020203" pitchFamily="34" charset="0"/>
              <a:cs typeface="Segoe UI" panose="020B0502040204020203" pitchFamily="34" charset="0"/>
            </a:endParaRPr>
          </a:p>
        </p:txBody>
      </p:sp>
      <p:pic>
        <p:nvPicPr>
          <p:cNvPr id="16" name="Picture 15" descr="A logo for a company&#10;&#10;AI-generated content may be incorrect.">
            <a:extLst>
              <a:ext uri="{FF2B5EF4-FFF2-40B4-BE49-F238E27FC236}">
                <a16:creationId xmlns:a16="http://schemas.microsoft.com/office/drawing/2014/main" id="{8EEE4DBA-CED4-58D0-ADB5-969F5560BC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40" b="81250" l="7471" r="92090">
                        <a14:foregroundMark x1="51123" y1="42578" x2="51123" y2="42578"/>
                        <a14:foregroundMark x1="54932" y1="44531" x2="54932" y2="44531"/>
                        <a14:foregroundMark x1="66406" y1="45264" x2="66406" y2="45264"/>
                        <a14:foregroundMark x1="66064" y1="45654" x2="66064" y2="45654"/>
                        <a14:foregroundMark x1="25098" y1="34961" x2="25098" y2="34961"/>
                        <a14:foregroundMark x1="39258" y1="12744" x2="44971" y2="11963"/>
                        <a14:foregroundMark x1="9033" y1="62109" x2="9033" y2="62109"/>
                        <a14:foregroundMark x1="34277" y1="66699" x2="34277" y2="66699"/>
                        <a14:foregroundMark x1="51904" y1="65186" x2="51904" y2="65186"/>
                        <a14:foregroundMark x1="69092" y1="65186" x2="69092" y2="65186"/>
                        <a14:foregroundMark x1="81348" y1="72070" x2="81348" y2="72070"/>
                        <a14:foregroundMark x1="76758" y1="77832" x2="76758" y2="77832"/>
                        <a14:foregroundMark x1="90346" y1="74548" x2="92090" y2="76660"/>
                        <a14:foregroundMark x1="28516" y1="68994" x2="28516" y2="68994"/>
                        <a14:foregroundMark x1="28516" y1="68994" x2="28516" y2="68994"/>
                        <a14:foregroundMark x1="30261" y1="64607" x2="28906" y2="67871"/>
                        <a14:foregroundMark x1="30811" y1="63281" x2="30393" y2="64289"/>
                        <a14:foregroundMark x1="52246" y1="34961" x2="56104" y2="33789"/>
                        <a14:foregroundMark x1="50732" y1="35303" x2="54541" y2="36865"/>
                        <a14:foregroundMark x1="53418" y1="34570" x2="55713" y2="35693"/>
                        <a14:foregroundMark x1="51904" y1="35303" x2="55322" y2="38379"/>
                        <a14:foregroundMark x1="53027" y1="33008" x2="55713" y2="34180"/>
                        <a14:foregroundMark x1="53809" y1="33398" x2="53418" y2="36865"/>
                        <a14:foregroundMark x1="55322" y1="33008" x2="54932" y2="36084"/>
                        <a14:foregroundMark x1="27783" y1="21924" x2="27393" y2="23828"/>
                        <a14:foregroundMark x1="44238" y1="11230" x2="51953" y2="10840"/>
                        <a14:foregroundMark x1="51953" y1="10840" x2="54932" y2="11963"/>
                        <a14:backgroundMark x1="30469" y1="21143" x2="30469" y2="21143"/>
                        <a14:backgroundMark x1="84814" y1="76270" x2="84814" y2="76270"/>
                        <a14:backgroundMark x1="15918" y1="82031" x2="15918" y2="82031"/>
                        <a14:backgroundMark x1="9033" y1="82031" x2="9033" y2="82031"/>
                        <a14:backgroundMark x1="8252" y1="80859" x2="8252" y2="80859"/>
                        <a14:backgroundMark x1="7861" y1="81250" x2="7861" y2="81250"/>
                        <a14:backgroundMark x1="15918" y1="63672" x2="15918" y2="63672"/>
                        <a14:backgroundMark x1="19727" y1="71289" x2="19727" y2="71289"/>
                        <a14:backgroundMark x1="19336" y1="70947" x2="22803" y2="72852"/>
                        <a14:backgroundMark x1="28906" y1="62500" x2="29688" y2="64795"/>
                        <a14:backgroundMark x1="29297" y1="63281" x2="27783" y2="68604"/>
                        <a14:backgroundMark x1="29297" y1="62500" x2="30469" y2="63281"/>
                        <a14:backgroundMark x1="16650" y1="63672" x2="16650" y2="63672"/>
                        <a14:backgroundMark x1="16650" y1="64404" x2="16650" y2="64404"/>
                        <a14:backgroundMark x1="16260" y1="63672" x2="16260" y2="63672"/>
                        <a14:backgroundMark x1="9766" y1="81641" x2="10547" y2="80859"/>
                        <a14:backgroundMark x1="9375" y1="80859" x2="9375" y2="80859"/>
                        <a14:backgroundMark x1="7861" y1="80518" x2="10156" y2="80518"/>
                        <a14:backgroundMark x1="9766" y1="81641" x2="8643" y2="81641"/>
                        <a14:backgroundMark x1="16260" y1="60596" x2="18213" y2="62891"/>
                        <a14:backgroundMark x1="22412" y1="77441" x2="24316" y2="77441"/>
                        <a14:backgroundMark x1="7080" y1="60596" x2="7861" y2="62500"/>
                        <a14:backgroundMark x1="38477" y1="68262" x2="36572" y2="68994"/>
                        <a14:backgroundMark x1="55713" y1="68604" x2="55713" y2="68604"/>
                        <a14:backgroundMark x1="68359" y1="71289" x2="68359" y2="71289"/>
                        <a14:backgroundMark x1="76758" y1="75537" x2="76758" y2="75537"/>
                        <a14:backgroundMark x1="77930" y1="70947" x2="79053" y2="72461"/>
                        <a14:backgroundMark x1="76367" y1="72461" x2="79443" y2="73242"/>
                        <a14:backgroundMark x1="83252" y1="70166" x2="83252" y2="70166"/>
                        <a14:backgroundMark x1="79443" y1="65186" x2="81738" y2="65967"/>
                        <a14:backgroundMark x1="84424" y1="67480" x2="86328" y2="67871"/>
                        <a14:backgroundMark x1="85938" y1="73584" x2="90527" y2="76660"/>
                        <a14:backgroundMark x1="84814" y1="73242" x2="90186" y2="74756"/>
                        <a14:backgroundMark x1="83643" y1="73584" x2="89404" y2="73584"/>
                        <a14:backgroundMark x1="85205" y1="73242" x2="89014" y2="72461"/>
                        <a14:backgroundMark x1="86328" y1="75146" x2="89795" y2="75146"/>
                        <a14:backgroundMark x1="76367" y1="71289" x2="79053" y2="73975"/>
                        <a14:backgroundMark x1="77148" y1="72461" x2="78271" y2="76660"/>
                        <a14:backgroundMark x1="77930" y1="72461" x2="78662" y2="74365"/>
                        <a14:backgroundMark x1="77539" y1="80859" x2="76367" y2="78174"/>
                        <a14:backgroundMark x1="76367" y1="80127" x2="75635" y2="78174"/>
                        <a14:backgroundMark x1="81738" y1="80518" x2="77539" y2="78174"/>
                        <a14:backgroundMark x1="28125" y1="39941" x2="28125" y2="39941"/>
                        <a14:backgroundMark x1="27783" y1="37988" x2="27783" y2="37988"/>
                        <a14:backgroundMark x1="27783" y1="29590" x2="27783" y2="37451"/>
                        <a14:backgroundMark x1="27783" y1="37451" x2="29688" y2="39941"/>
                        <a14:backgroundMark x1="55538" y1="38198" x2="54346" y2="42236"/>
                        <a14:backgroundMark x1="55473" y1="38421" x2="55709" y2="37621"/>
                        <a14:backgroundMark x1="56494" y1="34961" x2="56118" y2="36234"/>
                        <a14:backgroundMark x1="54346" y1="42236" x2="58008" y2="35107"/>
                        <a14:backgroundMark x1="58008" y1="35107" x2="55868" y2="35308"/>
                        <a14:backgroundMark x1="50195" y1="35840" x2="45459" y2="41895"/>
                        <a14:backgroundMark x1="45459" y1="41895" x2="47656" y2="40674"/>
                      </a14:backgroundRemoval>
                    </a14:imgEffect>
                  </a14:imgLayer>
                </a14:imgProps>
              </a:ext>
            </a:extLst>
          </a:blip>
          <a:srcRect l="7602" t="8428" r="6639" b="16340"/>
          <a:stretch>
            <a:fillRect/>
          </a:stretch>
        </p:blipFill>
        <p:spPr>
          <a:xfrm>
            <a:off x="6745085" y="11959836"/>
            <a:ext cx="1750513" cy="1535648"/>
          </a:xfrm>
          <a:prstGeom prst="rect">
            <a:avLst/>
          </a:prstGeom>
          <a:ln>
            <a:noFill/>
          </a:ln>
          <a:effectLst>
            <a:glow rad="63500">
              <a:schemeClr val="tx1">
                <a:alpha val="40000"/>
              </a:schemeClr>
            </a:glow>
          </a:effectLst>
        </p:spPr>
      </p:pic>
    </p:spTree>
    <p:extLst>
      <p:ext uri="{BB962C8B-B14F-4D97-AF65-F5344CB8AC3E}">
        <p14:creationId xmlns:p14="http://schemas.microsoft.com/office/powerpoint/2010/main" val="3148095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52F2A-6429-279E-ADA5-62B230B6CE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43480E-0085-1AB2-F7BF-45F756594D12}"/>
              </a:ext>
            </a:extLst>
          </p:cNvPr>
          <p:cNvSpPr>
            <a:spLocks noGrp="1"/>
          </p:cNvSpPr>
          <p:nvPr>
            <p:ph type="title"/>
          </p:nvPr>
        </p:nvSpPr>
        <p:spPr/>
        <p:txBody>
          <a:bodyPr/>
          <a:lstStyle/>
          <a:p>
            <a:r>
              <a:rPr lang="en-US"/>
              <a:t>General Impacts on Foreign Companies Expanding to the U.S. </a:t>
            </a:r>
          </a:p>
        </p:txBody>
      </p:sp>
      <p:sp>
        <p:nvSpPr>
          <p:cNvPr id="4" name="Text Placeholder 3">
            <a:extLst>
              <a:ext uri="{FF2B5EF4-FFF2-40B4-BE49-F238E27FC236}">
                <a16:creationId xmlns:a16="http://schemas.microsoft.com/office/drawing/2014/main" id="{A8AF9797-0818-B5F6-79BE-A045ACFA6E05}"/>
              </a:ext>
            </a:extLst>
          </p:cNvPr>
          <p:cNvSpPr>
            <a:spLocks noGrp="1"/>
          </p:cNvSpPr>
          <p:nvPr>
            <p:ph idx="1"/>
          </p:nvPr>
        </p:nvSpPr>
        <p:spPr>
          <a:xfrm>
            <a:off x="2017984" y="4550083"/>
            <a:ext cx="9472976" cy="922026"/>
          </a:xfrm>
          <a:solidFill>
            <a:schemeClr val="accent2"/>
          </a:solidFill>
        </p:spPr>
        <p:txBody>
          <a:bodyPr/>
          <a:lstStyle/>
          <a:p>
            <a:pPr marL="0" indent="0">
              <a:buNone/>
            </a:pPr>
            <a:r>
              <a:rPr lang="en-US" sz="4400"/>
              <a:t>Business Deductions</a:t>
            </a:r>
          </a:p>
        </p:txBody>
      </p:sp>
      <p:sp>
        <p:nvSpPr>
          <p:cNvPr id="7" name="TextBox 6">
            <a:extLst>
              <a:ext uri="{FF2B5EF4-FFF2-40B4-BE49-F238E27FC236}">
                <a16:creationId xmlns:a16="http://schemas.microsoft.com/office/drawing/2014/main" id="{AADD88C5-53DD-62B6-D840-5A2672C42AF9}"/>
              </a:ext>
            </a:extLst>
          </p:cNvPr>
          <p:cNvSpPr txBox="1"/>
          <p:nvPr/>
        </p:nvSpPr>
        <p:spPr>
          <a:xfrm>
            <a:off x="1563356" y="6222549"/>
            <a:ext cx="21601444" cy="6740307"/>
          </a:xfrm>
          <a:prstGeom prst="rect">
            <a:avLst/>
          </a:prstGeom>
          <a:noFill/>
        </p:spPr>
        <p:txBody>
          <a:bodyPr wrap="square" lIns="91440" tIns="45720" rIns="91440" bIns="45720" rtlCol="0" anchor="t">
            <a:spAutoFit/>
          </a:bodyPr>
          <a:lstStyle/>
          <a:p>
            <a:pPr marL="1485900" lvl="1" indent="-571500">
              <a:buSzPct val="60000"/>
              <a:buFont typeface="Wingdings" panose="020B0604020202020204" pitchFamily="34" charset="0"/>
              <a:buChar char="q"/>
            </a:pPr>
            <a:r>
              <a:rPr lang="en-US" sz="4800">
                <a:latin typeface="+mj-lt"/>
              </a:rPr>
              <a:t>Immediate expensing of domestic R&amp;D expenditures is restored; foreign R&amp;D must still be amortized over 15 years.  Includes software development.</a:t>
            </a:r>
            <a:endParaRPr lang="en-US" sz="4800">
              <a:latin typeface="+mj-lt"/>
              <a:cs typeface="Segoe UI"/>
            </a:endParaRPr>
          </a:p>
          <a:p>
            <a:pPr marL="2400300" lvl="2" indent="-571500">
              <a:buSzPct val="60000"/>
              <a:buFont typeface="Wingdings" panose="02070309020205020404" pitchFamily="49" charset="0"/>
              <a:buChar char="§"/>
            </a:pPr>
            <a:r>
              <a:rPr lang="en-US" sz="4800">
                <a:latin typeface="+mj-lt"/>
              </a:rPr>
              <a:t>Opportunity to deduct unamortized costs from prior few years immediately.</a:t>
            </a:r>
            <a:endParaRPr lang="en-US" sz="4800">
              <a:latin typeface="+mj-lt"/>
              <a:cs typeface="Segoe UI"/>
            </a:endParaRPr>
          </a:p>
          <a:p>
            <a:pPr marL="2400300" lvl="2" indent="-571500">
              <a:buSzPct val="60000"/>
              <a:buFont typeface="Wingdings" panose="02070309020205020404" pitchFamily="49" charset="0"/>
              <a:buChar char="§"/>
            </a:pPr>
            <a:endParaRPr lang="en-US" sz="4800">
              <a:latin typeface="+mj-lt"/>
              <a:cs typeface="Segoe UI"/>
            </a:endParaRPr>
          </a:p>
          <a:p>
            <a:pPr marL="1485900" lvl="1" indent="-571500">
              <a:buSzPct val="60000"/>
              <a:buFont typeface="Wingdings" panose="02070309020205020404" pitchFamily="49" charset="0"/>
              <a:buChar char="q"/>
            </a:pPr>
            <a:r>
              <a:rPr lang="en-US" sz="4800">
                <a:latin typeface="+mj-lt"/>
              </a:rPr>
              <a:t>Implication of the above: Canadian businesses investing in U.S. manufacturing or R&amp;D can immediately deduct the full cost of new equipment, buildings (if used in production), and domestic R&amp;D, improving after-tax cash flow and project economics.</a:t>
            </a:r>
            <a:endParaRPr lang="en-US" sz="4800">
              <a:latin typeface="+mj-lt"/>
              <a:cs typeface="Segoe UI"/>
            </a:endParaRPr>
          </a:p>
        </p:txBody>
      </p:sp>
    </p:spTree>
    <p:extLst>
      <p:ext uri="{BB962C8B-B14F-4D97-AF65-F5344CB8AC3E}">
        <p14:creationId xmlns:p14="http://schemas.microsoft.com/office/powerpoint/2010/main" val="1590578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466F57-0E9B-5A53-32AB-1341A208B69C}"/>
              </a:ext>
            </a:extLst>
          </p:cNvPr>
          <p:cNvSpPr>
            <a:spLocks noGrp="1"/>
          </p:cNvSpPr>
          <p:nvPr>
            <p:ph idx="1"/>
          </p:nvPr>
        </p:nvSpPr>
        <p:spPr>
          <a:xfrm>
            <a:off x="2336799" y="3553714"/>
            <a:ext cx="16967201" cy="8142454"/>
          </a:xfrm>
        </p:spPr>
        <p:txBody>
          <a:bodyPr vert="horz" lIns="91440" tIns="45720" rIns="91440" bIns="45720" rtlCol="0" anchor="t">
            <a:noAutofit/>
          </a:bodyPr>
          <a:lstStyle/>
          <a:p>
            <a:pPr marL="685165" indent="-685165">
              <a:buFont typeface="Wingdings" pitchFamily="18" charset="2"/>
              <a:buChar char="q"/>
            </a:pPr>
            <a:r>
              <a:rPr lang="en-US" sz="4800" b="1">
                <a:cs typeface="Segoe UI Light"/>
              </a:rPr>
              <a:t>Eligibility </a:t>
            </a:r>
            <a:endParaRPr lang="en-US" sz="4800"/>
          </a:p>
          <a:p>
            <a:pPr marL="1485265" lvl="1" indent="-685800">
              <a:buFont typeface="Wingdings" pitchFamily="18" charset="2"/>
              <a:buChar char="§"/>
            </a:pPr>
            <a:r>
              <a:rPr lang="en-US">
                <a:cs typeface="Segoe UI Light"/>
              </a:rPr>
              <a:t>Manufacturing tangible personal property, agriculture production, chemical production. </a:t>
            </a:r>
            <a:br>
              <a:rPr lang="en-US">
                <a:cs typeface="Segoe UI Light"/>
              </a:rPr>
            </a:br>
            <a:endParaRPr lang="en-US"/>
          </a:p>
          <a:p>
            <a:pPr marL="685165" indent="-685165">
              <a:buFont typeface="Wingdings" pitchFamily="18" charset="2"/>
              <a:buChar char="q"/>
            </a:pPr>
            <a:r>
              <a:rPr lang="en-US" sz="4800" b="1">
                <a:cs typeface="Calibri"/>
              </a:rPr>
              <a:t>Immediate deduction for nonresidential real estate (not for lessors)</a:t>
            </a:r>
            <a:endParaRPr lang="en-US" sz="4800" b="1"/>
          </a:p>
          <a:p>
            <a:pPr marL="1600200" lvl="1" indent="-685800">
              <a:buFont typeface="Wingdings"/>
              <a:buChar char="§"/>
            </a:pPr>
            <a:r>
              <a:rPr lang="en-US">
                <a:cs typeface="Calibri"/>
              </a:rPr>
              <a:t>Old rules had to depreciate over 39 years</a:t>
            </a:r>
            <a:br>
              <a:rPr lang="en-US">
                <a:cs typeface="Calibri"/>
              </a:rPr>
            </a:br>
            <a:endParaRPr lang="en-US"/>
          </a:p>
          <a:p>
            <a:pPr marL="685165" indent="-685165">
              <a:buFont typeface="Wingdings" pitchFamily="18" charset="2"/>
              <a:buChar char="q"/>
            </a:pPr>
            <a:r>
              <a:rPr lang="en-US" sz="4800" b="1" i="1"/>
              <a:t>Example</a:t>
            </a:r>
          </a:p>
          <a:p>
            <a:pPr marL="1600200" lvl="1" indent="-685800">
              <a:buFont typeface="Wingdings"/>
              <a:buChar char="§"/>
            </a:pPr>
            <a:r>
              <a:rPr lang="en-US" i="1">
                <a:cs typeface="Calibri"/>
              </a:rPr>
              <a:t>Build a new milling structure in 2026 for 500k. Option to elect 100% bonus or depreciate over 39 years. </a:t>
            </a:r>
          </a:p>
          <a:p>
            <a:pPr marL="1599565" lvl="1" indent="-685800">
              <a:buFont typeface="Wingdings"/>
              <a:buChar char="§"/>
            </a:pPr>
            <a:endParaRPr lang="en-US"/>
          </a:p>
          <a:p>
            <a:pPr marL="913765" lvl="1" indent="0">
              <a:buNone/>
            </a:pPr>
            <a:endParaRPr lang="en-US"/>
          </a:p>
        </p:txBody>
      </p:sp>
      <p:sp>
        <p:nvSpPr>
          <p:cNvPr id="3" name="Title 2">
            <a:extLst>
              <a:ext uri="{FF2B5EF4-FFF2-40B4-BE49-F238E27FC236}">
                <a16:creationId xmlns:a16="http://schemas.microsoft.com/office/drawing/2014/main" id="{33A7A3CB-70DA-DC7E-703C-A7EBDC2E1051}"/>
              </a:ext>
            </a:extLst>
          </p:cNvPr>
          <p:cNvSpPr>
            <a:spLocks noGrp="1"/>
          </p:cNvSpPr>
          <p:nvPr>
            <p:ph type="title"/>
          </p:nvPr>
        </p:nvSpPr>
        <p:spPr/>
        <p:txBody>
          <a:bodyPr/>
          <a:lstStyle/>
          <a:p>
            <a:r>
              <a:rPr lang="en-US"/>
              <a:t>Qualified Production Property	</a:t>
            </a:r>
          </a:p>
        </p:txBody>
      </p:sp>
      <p:pic>
        <p:nvPicPr>
          <p:cNvPr id="7" name="Graphic 6" descr="Three squares, one filled with horizontal lines">
            <a:extLst>
              <a:ext uri="{FF2B5EF4-FFF2-40B4-BE49-F238E27FC236}">
                <a16:creationId xmlns:a16="http://schemas.microsoft.com/office/drawing/2014/main" id="{1954A9E7-78CC-79C7-99CC-82D3C62D7F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77424" y="6846091"/>
            <a:ext cx="6858000" cy="6858000"/>
          </a:xfrm>
          <a:prstGeom prst="rect">
            <a:avLst/>
          </a:prstGeom>
        </p:spPr>
      </p:pic>
    </p:spTree>
    <p:extLst>
      <p:ext uri="{BB962C8B-B14F-4D97-AF65-F5344CB8AC3E}">
        <p14:creationId xmlns:p14="http://schemas.microsoft.com/office/powerpoint/2010/main" val="860621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42E22-E8AB-5F1C-A981-9F2F1C91023B}"/>
              </a:ext>
            </a:extLst>
          </p:cNvPr>
          <p:cNvSpPr>
            <a:spLocks noGrp="1"/>
          </p:cNvSpPr>
          <p:nvPr>
            <p:ph type="title"/>
          </p:nvPr>
        </p:nvSpPr>
        <p:spPr/>
        <p:txBody>
          <a:bodyPr/>
          <a:lstStyle/>
          <a:p>
            <a:r>
              <a:rPr lang="en-US"/>
              <a:t>General Impacts on Foreign Companies Expanding to the U.S. </a:t>
            </a:r>
          </a:p>
        </p:txBody>
      </p:sp>
      <p:sp>
        <p:nvSpPr>
          <p:cNvPr id="7" name="Text Placeholder 3">
            <a:extLst>
              <a:ext uri="{FF2B5EF4-FFF2-40B4-BE49-F238E27FC236}">
                <a16:creationId xmlns:a16="http://schemas.microsoft.com/office/drawing/2014/main" id="{E848B96B-2EB5-E476-8072-A356A9D2E47F}"/>
              </a:ext>
            </a:extLst>
          </p:cNvPr>
          <p:cNvSpPr>
            <a:spLocks noGrp="1"/>
          </p:cNvSpPr>
          <p:nvPr>
            <p:ph idx="1"/>
          </p:nvPr>
        </p:nvSpPr>
        <p:spPr>
          <a:xfrm>
            <a:off x="2017991" y="5287319"/>
            <a:ext cx="15721369" cy="961082"/>
          </a:xfrm>
          <a:solidFill>
            <a:schemeClr val="accent2"/>
          </a:solidFill>
        </p:spPr>
        <p:txBody>
          <a:bodyPr/>
          <a:lstStyle/>
          <a:p>
            <a:pPr marL="0" indent="0">
              <a:buNone/>
            </a:pPr>
            <a:r>
              <a:rPr lang="en-US" sz="4400"/>
              <a:t>Relaxation on interest deductibility rules for large corporations </a:t>
            </a:r>
            <a:endParaRPr lang="en-US" sz="6000"/>
          </a:p>
        </p:txBody>
      </p:sp>
      <p:sp>
        <p:nvSpPr>
          <p:cNvPr id="8" name="TextBox 7">
            <a:extLst>
              <a:ext uri="{FF2B5EF4-FFF2-40B4-BE49-F238E27FC236}">
                <a16:creationId xmlns:a16="http://schemas.microsoft.com/office/drawing/2014/main" id="{506F59A5-1337-0D14-C3A1-74655319AE3B}"/>
              </a:ext>
            </a:extLst>
          </p:cNvPr>
          <p:cNvSpPr txBox="1"/>
          <p:nvPr/>
        </p:nvSpPr>
        <p:spPr>
          <a:xfrm>
            <a:off x="2496065" y="7203163"/>
            <a:ext cx="20265081" cy="5262979"/>
          </a:xfrm>
          <a:prstGeom prst="rect">
            <a:avLst/>
          </a:prstGeom>
          <a:noFill/>
        </p:spPr>
        <p:txBody>
          <a:bodyPr wrap="square" lIns="91440" tIns="45720" rIns="91440" bIns="45720" rtlCol="0" anchor="t">
            <a:spAutoFit/>
          </a:bodyPr>
          <a:lstStyle/>
          <a:p>
            <a:pPr marL="571500" lvl="0" indent="-571500">
              <a:buSzPct val="60000"/>
              <a:buFont typeface="Wingdings" panose="020B0604020202020204" pitchFamily="34" charset="0"/>
              <a:buChar char="q"/>
            </a:pPr>
            <a:r>
              <a:rPr lang="en-US" sz="4800">
                <a:latin typeface="+mj-lt"/>
              </a:rPr>
              <a:t>The limitation on business interest deductions for large companies is now based on 30% of EBITDA (earnings before interest, taxes, depreciation, and amortization), not EBIT, permanently.</a:t>
            </a:r>
          </a:p>
          <a:p>
            <a:pPr marL="571500" lvl="0" indent="-571500">
              <a:buSzPct val="60000"/>
              <a:buFont typeface="Wingdings" panose="020B0604020202020204" pitchFamily="34" charset="0"/>
              <a:buChar char="q"/>
            </a:pPr>
            <a:endParaRPr lang="en-US" sz="4800">
              <a:latin typeface="+mj-lt"/>
              <a:cs typeface="Segoe UI"/>
            </a:endParaRPr>
          </a:p>
          <a:p>
            <a:pPr marL="1485900" lvl="1" indent="-571500">
              <a:buSzPct val="60000"/>
              <a:buFont typeface="Wingdings" panose="02070309020205020404" pitchFamily="49" charset="0"/>
              <a:buChar char="§"/>
            </a:pPr>
            <a:r>
              <a:rPr lang="en-US" sz="4800">
                <a:latin typeface="+mj-lt"/>
              </a:rPr>
              <a:t>Implication: U.S. subsidiaries of Canadian groups can deduct more interest, especially if they are capital-intensive and taking aggressive bonus depreciation</a:t>
            </a:r>
            <a:endParaRPr lang="en-US" sz="4800">
              <a:latin typeface="+mj-lt"/>
              <a:cs typeface="Segoe UI"/>
            </a:endParaRPr>
          </a:p>
        </p:txBody>
      </p:sp>
    </p:spTree>
    <p:extLst>
      <p:ext uri="{BB962C8B-B14F-4D97-AF65-F5344CB8AC3E}">
        <p14:creationId xmlns:p14="http://schemas.microsoft.com/office/powerpoint/2010/main" val="3042639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1A5C51-F6C8-D29B-E4B2-7DF1718920D5}"/>
              </a:ext>
            </a:extLst>
          </p:cNvPr>
          <p:cNvSpPr>
            <a:spLocks noGrp="1"/>
          </p:cNvSpPr>
          <p:nvPr>
            <p:ph type="title"/>
          </p:nvPr>
        </p:nvSpPr>
        <p:spPr/>
        <p:txBody>
          <a:bodyPr/>
          <a:lstStyle/>
          <a:p>
            <a:r>
              <a:rPr lang="en-US"/>
              <a:t>General Impacts on Foreign Companies Expanding to the U.S. </a:t>
            </a:r>
          </a:p>
        </p:txBody>
      </p:sp>
      <p:sp>
        <p:nvSpPr>
          <p:cNvPr id="4" name="Text Placeholder 3">
            <a:extLst>
              <a:ext uri="{FF2B5EF4-FFF2-40B4-BE49-F238E27FC236}">
                <a16:creationId xmlns:a16="http://schemas.microsoft.com/office/drawing/2014/main" id="{B44EB831-BD64-2A3E-E97F-81416CD011D7}"/>
              </a:ext>
            </a:extLst>
          </p:cNvPr>
          <p:cNvSpPr>
            <a:spLocks noGrp="1"/>
          </p:cNvSpPr>
          <p:nvPr>
            <p:ph idx="1"/>
          </p:nvPr>
        </p:nvSpPr>
        <p:spPr>
          <a:xfrm>
            <a:off x="2017984" y="6251330"/>
            <a:ext cx="21146814" cy="9017978"/>
          </a:xfrm>
        </p:spPr>
        <p:txBody>
          <a:bodyPr/>
          <a:lstStyle/>
          <a:p>
            <a:pPr marL="0" indent="0">
              <a:buNone/>
            </a:pPr>
            <a:r>
              <a:rPr lang="en-US" sz="4000">
                <a:latin typeface="+mj-lt"/>
              </a:rPr>
              <a:t>Threshold increases from $600 to $2,000 per year starting in 2026</a:t>
            </a:r>
          </a:p>
          <a:p>
            <a:endParaRPr lang="en-US"/>
          </a:p>
        </p:txBody>
      </p:sp>
      <p:sp>
        <p:nvSpPr>
          <p:cNvPr id="7" name="Text Placeholder 3">
            <a:extLst>
              <a:ext uri="{FF2B5EF4-FFF2-40B4-BE49-F238E27FC236}">
                <a16:creationId xmlns:a16="http://schemas.microsoft.com/office/drawing/2014/main" id="{C499D58D-FB08-F6D6-5F4A-3881FEE6AD73}"/>
              </a:ext>
            </a:extLst>
          </p:cNvPr>
          <p:cNvSpPr txBox="1">
            <a:spLocks/>
          </p:cNvSpPr>
          <p:nvPr/>
        </p:nvSpPr>
        <p:spPr>
          <a:xfrm>
            <a:off x="2017984" y="4614844"/>
            <a:ext cx="10291805" cy="821286"/>
          </a:xfrm>
          <a:prstGeom prst="rect">
            <a:avLst/>
          </a:prstGeom>
          <a:solidFill>
            <a:schemeClr val="accent2"/>
          </a:solidFill>
        </p:spPr>
        <p:txBody>
          <a:bodyPr vert="horz" lIns="91440" tIns="45720" rIns="91440" bIns="45720" rtlCol="0">
            <a:noAutofit/>
          </a:bodyPr>
          <a:lstStyle>
            <a:lvl1pPr marL="0" indent="0" algn="ctr" defTabSz="914378" rtl="0" eaLnBrk="1" latinLnBrk="0" hangingPunct="1">
              <a:spcBef>
                <a:spcPts val="0"/>
              </a:spcBef>
              <a:buSzPct val="60000"/>
              <a:buFont typeface="Wingdings 2" pitchFamily="18" charset="2"/>
              <a:buNone/>
              <a:defRPr sz="3200" b="1" i="0" kern="1200" baseline="0">
                <a:solidFill>
                  <a:schemeClr val="tx1"/>
                </a:solidFill>
                <a:latin typeface="+mj-lt"/>
                <a:ea typeface="+mn-ea"/>
                <a:cs typeface="Calibri" panose="020F0502020204030204" pitchFamily="34" charset="0"/>
              </a:defRPr>
            </a:lvl1pPr>
            <a:lvl2pPr marL="1485864" indent="-571488" algn="l" defTabSz="914378" rtl="0" eaLnBrk="1" latinLnBrk="0" hangingPunct="1">
              <a:spcBef>
                <a:spcPct val="20000"/>
              </a:spcBef>
              <a:buSzPct val="60000"/>
              <a:buFont typeface="Wingdings 2" pitchFamily="18" charset="2"/>
              <a:buChar char="»"/>
              <a:defRPr sz="4800" b="0" i="0" kern="1200">
                <a:solidFill>
                  <a:schemeClr val="accent6"/>
                </a:solidFill>
                <a:latin typeface="+mj-lt"/>
                <a:ea typeface="+mn-ea"/>
                <a:cs typeface="Calibri" panose="020F0502020204030204" pitchFamily="34" charset="0"/>
              </a:defRPr>
            </a:lvl2pPr>
            <a:lvl3pPr marL="2285942" indent="-457188" algn="l" defTabSz="914378" rtl="0" eaLnBrk="1" latinLnBrk="0" hangingPunct="1">
              <a:spcBef>
                <a:spcPct val="20000"/>
              </a:spcBef>
              <a:buSzPct val="60000"/>
              <a:buFont typeface="Wingdings 2" pitchFamily="18" charset="2"/>
              <a:buChar char="»"/>
              <a:defRPr sz="4000" b="0" i="0" kern="1200">
                <a:solidFill>
                  <a:schemeClr val="accent6"/>
                </a:solidFill>
                <a:latin typeface="+mj-lt"/>
                <a:ea typeface="+mn-ea"/>
                <a:cs typeface="Calibri" panose="020F0502020204030204" pitchFamily="34" charset="0"/>
              </a:defRPr>
            </a:lvl3pPr>
            <a:lvl4pPr marL="3200320" indent="-457188" algn="l" defTabSz="914378" rtl="0" eaLnBrk="1" latinLnBrk="0" hangingPunct="1">
              <a:spcBef>
                <a:spcPct val="20000"/>
              </a:spcBef>
              <a:buSzPct val="60000"/>
              <a:buFont typeface="Wingdings 2" pitchFamily="18" charset="2"/>
              <a:buChar char="»"/>
              <a:defRPr sz="3600" b="0" i="0" kern="1200">
                <a:solidFill>
                  <a:schemeClr val="accent6"/>
                </a:solidFill>
                <a:latin typeface="+mj-lt"/>
                <a:ea typeface="+mn-ea"/>
                <a:cs typeface="Calibri" panose="020F0502020204030204" pitchFamily="34" charset="0"/>
              </a:defRPr>
            </a:lvl4pPr>
            <a:lvl5pPr marL="4114698" indent="-457188" algn="l" defTabSz="914378" rtl="0" eaLnBrk="1" latinLnBrk="0" hangingPunct="1">
              <a:spcBef>
                <a:spcPct val="20000"/>
              </a:spcBef>
              <a:buSzPct val="60000"/>
              <a:buFont typeface="Wingdings 2" pitchFamily="18" charset="2"/>
              <a:buChar char="»"/>
              <a:defRPr sz="3200" b="0" i="0" kern="1200">
                <a:solidFill>
                  <a:schemeClr val="accent6"/>
                </a:solidFill>
                <a:latin typeface="+mj-lt"/>
                <a:ea typeface="+mn-ea"/>
                <a:cs typeface="Calibri" panose="020F0502020204030204" pitchFamily="34" charset="0"/>
              </a:defRPr>
            </a:lvl5pPr>
            <a:lvl6pPr marL="5029074" indent="-457188" algn="l" defTabSz="914378" rtl="0" eaLnBrk="1" latinLnBrk="0" hangingPunct="1">
              <a:spcBef>
                <a:spcPct val="20000"/>
              </a:spcBef>
              <a:buFont typeface="Arial"/>
              <a:buChar char="•"/>
              <a:defRPr sz="4000" kern="1200">
                <a:solidFill>
                  <a:schemeClr val="tx1"/>
                </a:solidFill>
                <a:latin typeface="+mn-lt"/>
                <a:ea typeface="+mn-ea"/>
                <a:cs typeface="+mn-cs"/>
              </a:defRPr>
            </a:lvl6pPr>
            <a:lvl7pPr marL="5943452" indent="-457188" algn="l" defTabSz="914378" rtl="0" eaLnBrk="1" latinLnBrk="0" hangingPunct="1">
              <a:spcBef>
                <a:spcPct val="20000"/>
              </a:spcBef>
              <a:buFont typeface="Arial"/>
              <a:buChar char="•"/>
              <a:defRPr sz="4000" kern="1200">
                <a:solidFill>
                  <a:schemeClr val="tx1"/>
                </a:solidFill>
                <a:latin typeface="+mn-lt"/>
                <a:ea typeface="+mn-ea"/>
                <a:cs typeface="+mn-cs"/>
              </a:defRPr>
            </a:lvl7pPr>
            <a:lvl8pPr marL="6857828" indent="-457188" algn="l" defTabSz="914378" rtl="0" eaLnBrk="1" latinLnBrk="0" hangingPunct="1">
              <a:spcBef>
                <a:spcPct val="20000"/>
              </a:spcBef>
              <a:buFont typeface="Arial"/>
              <a:buChar char="•"/>
              <a:defRPr sz="4000" kern="1200">
                <a:solidFill>
                  <a:schemeClr val="tx1"/>
                </a:solidFill>
                <a:latin typeface="+mn-lt"/>
                <a:ea typeface="+mn-ea"/>
                <a:cs typeface="+mn-cs"/>
              </a:defRPr>
            </a:lvl8pPr>
            <a:lvl9pPr marL="7772206" indent="-457188" algn="l" defTabSz="914378" rtl="0" eaLnBrk="1" latinLnBrk="0" hangingPunct="1">
              <a:spcBef>
                <a:spcPct val="20000"/>
              </a:spcBef>
              <a:buFont typeface="Arial"/>
              <a:buChar char="•"/>
              <a:defRPr sz="4000" kern="1200">
                <a:solidFill>
                  <a:schemeClr val="tx1"/>
                </a:solidFill>
                <a:latin typeface="+mn-lt"/>
                <a:ea typeface="+mn-ea"/>
                <a:cs typeface="+mn-cs"/>
              </a:defRPr>
            </a:lvl9pPr>
          </a:lstStyle>
          <a:p>
            <a:pPr algn="l"/>
            <a:r>
              <a:rPr lang="en-US" sz="4400"/>
              <a:t>Contractor reporting on Form 1099 </a:t>
            </a:r>
            <a:endParaRPr lang="en-US" sz="6000"/>
          </a:p>
        </p:txBody>
      </p:sp>
      <p:pic>
        <p:nvPicPr>
          <p:cNvPr id="17" name="Graphic 16" descr="A ring of radial lines">
            <a:extLst>
              <a:ext uri="{FF2B5EF4-FFF2-40B4-BE49-F238E27FC236}">
                <a16:creationId xmlns:a16="http://schemas.microsoft.com/office/drawing/2014/main" id="{197F1D2B-833E-0BCD-55AF-AD32EFBA15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16245" y="3537120"/>
            <a:ext cx="12758474" cy="12758474"/>
          </a:xfrm>
          <a:prstGeom prst="rect">
            <a:avLst/>
          </a:prstGeom>
        </p:spPr>
      </p:pic>
      <p:pic>
        <p:nvPicPr>
          <p:cNvPr id="19" name="Graphic 18" descr="A brushstroke">
            <a:extLst>
              <a:ext uri="{FF2B5EF4-FFF2-40B4-BE49-F238E27FC236}">
                <a16:creationId xmlns:a16="http://schemas.microsoft.com/office/drawing/2014/main" id="{5B813EC1-60FE-0FAA-5DBB-B60551E8AC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83257" y="5972492"/>
            <a:ext cx="7887730" cy="7887730"/>
          </a:xfrm>
          <a:prstGeom prst="rect">
            <a:avLst/>
          </a:prstGeom>
        </p:spPr>
      </p:pic>
      <p:pic>
        <p:nvPicPr>
          <p:cNvPr id="21" name="Graphic 20" descr="A short brushstroke">
            <a:extLst>
              <a:ext uri="{FF2B5EF4-FFF2-40B4-BE49-F238E27FC236}">
                <a16:creationId xmlns:a16="http://schemas.microsoft.com/office/drawing/2014/main" id="{1FEBCA5E-2466-A79F-1112-93A70B5683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70767" y="5436130"/>
            <a:ext cx="8620897" cy="8620897"/>
          </a:xfrm>
          <a:prstGeom prst="rect">
            <a:avLst/>
          </a:prstGeom>
        </p:spPr>
      </p:pic>
    </p:spTree>
    <p:extLst>
      <p:ext uri="{BB962C8B-B14F-4D97-AF65-F5344CB8AC3E}">
        <p14:creationId xmlns:p14="http://schemas.microsoft.com/office/powerpoint/2010/main" val="211327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AB112-03B5-BC88-3EC6-56B390C42C86}"/>
            </a:ext>
          </a:extLst>
        </p:cNvPr>
        <p:cNvGrpSpPr/>
        <p:nvPr/>
      </p:nvGrpSpPr>
      <p:grpSpPr>
        <a:xfrm>
          <a:off x="0" y="0"/>
          <a:ext cx="0" cy="0"/>
          <a:chOff x="0" y="0"/>
          <a:chExt cx="0" cy="0"/>
        </a:xfrm>
      </p:grpSpPr>
      <p:pic>
        <p:nvPicPr>
          <p:cNvPr id="7" name="Graphic 6" descr="Organic shapes reminiscent of river rocks">
            <a:extLst>
              <a:ext uri="{FF2B5EF4-FFF2-40B4-BE49-F238E27FC236}">
                <a16:creationId xmlns:a16="http://schemas.microsoft.com/office/drawing/2014/main" id="{BE429D8B-DDF1-A283-B615-E328745986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9264421" y="3107146"/>
            <a:ext cx="8438386" cy="8438386"/>
          </a:xfrm>
          <a:prstGeom prst="rect">
            <a:avLst/>
          </a:prstGeom>
        </p:spPr>
      </p:pic>
      <p:sp>
        <p:nvSpPr>
          <p:cNvPr id="2" name="Content Placeholder 1">
            <a:extLst>
              <a:ext uri="{FF2B5EF4-FFF2-40B4-BE49-F238E27FC236}">
                <a16:creationId xmlns:a16="http://schemas.microsoft.com/office/drawing/2014/main" id="{7C8DB8E5-6F64-9998-E61C-25E3DE5C2E2F}"/>
              </a:ext>
            </a:extLst>
          </p:cNvPr>
          <p:cNvSpPr>
            <a:spLocks noGrp="1"/>
          </p:cNvSpPr>
          <p:nvPr>
            <p:ph idx="1"/>
          </p:nvPr>
        </p:nvSpPr>
        <p:spPr>
          <a:xfrm>
            <a:off x="2336800" y="3107146"/>
            <a:ext cx="21146814" cy="10006969"/>
          </a:xfrm>
        </p:spPr>
        <p:txBody>
          <a:bodyPr vert="horz" lIns="91440" tIns="45720" rIns="91440" bIns="45720" rtlCol="0" anchor="t">
            <a:noAutofit/>
          </a:bodyPr>
          <a:lstStyle/>
          <a:p>
            <a:pPr marL="685165" indent="-685165">
              <a:lnSpc>
                <a:spcPct val="150000"/>
              </a:lnSpc>
            </a:pPr>
            <a:r>
              <a:rPr lang="en-US" b="1">
                <a:cs typeface="Calibri"/>
              </a:rPr>
              <a:t>R&amp;D expenditures are allowed to be deducted at 100% </a:t>
            </a:r>
            <a:endParaRPr lang="en-US" b="1"/>
          </a:p>
          <a:p>
            <a:pPr marL="1485265" lvl="1" indent="-570865">
              <a:lnSpc>
                <a:spcPct val="150000"/>
              </a:lnSpc>
              <a:buFont typeface="Courier New" pitchFamily="18" charset="2"/>
              <a:buChar char="o"/>
            </a:pPr>
            <a:r>
              <a:rPr lang="en-US" sz="4400">
                <a:cs typeface="Calibri"/>
              </a:rPr>
              <a:t>Applicable in tax years beginning after 12/31/24</a:t>
            </a:r>
          </a:p>
          <a:p>
            <a:pPr marL="1485265" lvl="1" indent="-570865">
              <a:lnSpc>
                <a:spcPct val="150000"/>
              </a:lnSpc>
              <a:buFont typeface="Courier New" pitchFamily="18" charset="2"/>
              <a:buChar char="o"/>
            </a:pPr>
            <a:r>
              <a:rPr lang="en-US" sz="4400">
                <a:cs typeface="Calibri"/>
              </a:rPr>
              <a:t>Domestic R&amp;D only</a:t>
            </a:r>
          </a:p>
          <a:p>
            <a:pPr marL="685165" indent="-685165">
              <a:lnSpc>
                <a:spcPct val="150000"/>
              </a:lnSpc>
            </a:pPr>
            <a:r>
              <a:rPr lang="en-US" sz="5200" b="1">
                <a:cs typeface="Calibri"/>
              </a:rPr>
              <a:t>Options to recover or accelerate capitalized costs (2022-2024)</a:t>
            </a:r>
          </a:p>
          <a:p>
            <a:pPr marL="1485265" lvl="1" indent="-570865">
              <a:lnSpc>
                <a:spcPct val="150000"/>
              </a:lnSpc>
              <a:buFont typeface="Courier New" pitchFamily="18" charset="2"/>
              <a:buChar char="o"/>
            </a:pPr>
            <a:r>
              <a:rPr lang="en-US" sz="4400">
                <a:cs typeface="Calibri"/>
              </a:rPr>
              <a:t>Deduct remaining unamortized costs in full in 2025</a:t>
            </a:r>
            <a:endParaRPr lang="en-US" sz="4400"/>
          </a:p>
          <a:p>
            <a:pPr marL="1485265" lvl="1" indent="-570865">
              <a:lnSpc>
                <a:spcPct val="150000"/>
              </a:lnSpc>
              <a:buFont typeface="Courier New" pitchFamily="18" charset="2"/>
              <a:buChar char="o"/>
            </a:pPr>
            <a:r>
              <a:rPr lang="en-US" sz="4400">
                <a:cs typeface="Calibri"/>
              </a:rPr>
              <a:t>Spread deductions over 2025 or 2026</a:t>
            </a:r>
            <a:endParaRPr lang="en-US" sz="4400"/>
          </a:p>
          <a:p>
            <a:pPr marL="1485265" lvl="1" indent="-570865">
              <a:lnSpc>
                <a:spcPct val="150000"/>
              </a:lnSpc>
              <a:buFont typeface="Courier New" pitchFamily="18" charset="2"/>
              <a:buChar char="o"/>
            </a:pPr>
            <a:r>
              <a:rPr lang="en-US" sz="4400">
                <a:cs typeface="Calibri"/>
              </a:rPr>
              <a:t>Retroactively apply full expensing by amending returns for 2022-2024</a:t>
            </a:r>
            <a:endParaRPr lang="en-US" sz="4400"/>
          </a:p>
          <a:p>
            <a:pPr marL="2285365" lvl="2" indent="-456565">
              <a:lnSpc>
                <a:spcPct val="150000"/>
              </a:lnSpc>
              <a:buFont typeface="Wingdings" pitchFamily="18" charset="2"/>
              <a:buChar char="§"/>
            </a:pPr>
            <a:r>
              <a:rPr lang="en-US" sz="3600">
                <a:cs typeface="Calibri"/>
              </a:rPr>
              <a:t>Available to small business taxpayers only</a:t>
            </a:r>
            <a:endParaRPr lang="en-US" sz="3600"/>
          </a:p>
          <a:p>
            <a:pPr marL="1485265" lvl="1" indent="-570865">
              <a:lnSpc>
                <a:spcPct val="150000"/>
              </a:lnSpc>
              <a:buFont typeface="Courier New" pitchFamily="18" charset="2"/>
              <a:buChar char="o"/>
            </a:pPr>
            <a:endParaRPr lang="en-US" sz="4400"/>
          </a:p>
          <a:p>
            <a:pPr marL="1485265" lvl="1" indent="-570865">
              <a:lnSpc>
                <a:spcPct val="150000"/>
              </a:lnSpc>
              <a:buFont typeface="Courier New" pitchFamily="18" charset="2"/>
              <a:buChar char="o"/>
            </a:pPr>
            <a:endParaRPr lang="en-US" sz="4400"/>
          </a:p>
          <a:p>
            <a:pPr marL="685165" indent="-685165">
              <a:lnSpc>
                <a:spcPct val="150000"/>
              </a:lnSpc>
            </a:pPr>
            <a:endParaRPr lang="en-US"/>
          </a:p>
          <a:p>
            <a:pPr marL="0" indent="0">
              <a:lnSpc>
                <a:spcPct val="150000"/>
              </a:lnSpc>
              <a:buNone/>
            </a:pPr>
            <a:endParaRPr lang="en-US"/>
          </a:p>
          <a:p>
            <a:pPr marL="685165" indent="-685165">
              <a:spcAft>
                <a:spcPts val="1800"/>
              </a:spcAft>
            </a:pPr>
            <a:endParaRPr lang="en-US"/>
          </a:p>
        </p:txBody>
      </p:sp>
      <p:sp>
        <p:nvSpPr>
          <p:cNvPr id="3" name="Title 2">
            <a:extLst>
              <a:ext uri="{FF2B5EF4-FFF2-40B4-BE49-F238E27FC236}">
                <a16:creationId xmlns:a16="http://schemas.microsoft.com/office/drawing/2014/main" id="{3C21AF02-425C-2338-5832-28E1CC14298F}"/>
              </a:ext>
            </a:extLst>
          </p:cNvPr>
          <p:cNvSpPr>
            <a:spLocks noGrp="1"/>
          </p:cNvSpPr>
          <p:nvPr>
            <p:ph type="title"/>
          </p:nvPr>
        </p:nvSpPr>
        <p:spPr/>
        <p:txBody>
          <a:bodyPr/>
          <a:lstStyle/>
          <a:p>
            <a:r>
              <a:rPr lang="en-US">
                <a:cs typeface="Calibri"/>
              </a:rPr>
              <a:t>R&amp;D Immediate Expensing</a:t>
            </a:r>
            <a:endParaRPr lang="en-US">
              <a:solidFill>
                <a:schemeClr val="tx2"/>
              </a:solidFill>
              <a:cs typeface="Calibri"/>
            </a:endParaRPr>
          </a:p>
        </p:txBody>
      </p:sp>
    </p:spTree>
    <p:extLst>
      <p:ext uri="{BB962C8B-B14F-4D97-AF65-F5344CB8AC3E}">
        <p14:creationId xmlns:p14="http://schemas.microsoft.com/office/powerpoint/2010/main" val="2909713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B555FA-CAA5-2E47-D714-8482E517ABA2}"/>
              </a:ext>
            </a:extLst>
          </p:cNvPr>
          <p:cNvSpPr>
            <a:spLocks noGrp="1"/>
          </p:cNvSpPr>
          <p:nvPr>
            <p:ph idx="1"/>
          </p:nvPr>
        </p:nvSpPr>
        <p:spPr/>
        <p:txBody>
          <a:bodyPr vert="horz" lIns="91440" tIns="45720" rIns="91440" bIns="45720" rtlCol="0" anchor="t">
            <a:noAutofit/>
          </a:bodyPr>
          <a:lstStyle/>
          <a:p>
            <a:pPr marL="571500" lvl="0" indent="-571500" algn="l">
              <a:buFont typeface="Wingdings" panose="020B0604020202020204" pitchFamily="34" charset="0"/>
              <a:buChar char="q"/>
            </a:pPr>
            <a:r>
              <a:rPr lang="en-US" sz="4800" b="0"/>
              <a:t>Energy efficiency credits mostly get wiped out after 2025</a:t>
            </a:r>
            <a:endParaRPr lang="en-US" sz="4800"/>
          </a:p>
          <a:p>
            <a:pPr marL="1485265" lvl="1" indent="-570865">
              <a:buFont typeface="Wingdings" panose="02070309020205020404" pitchFamily="49" charset="0"/>
              <a:buChar char="§"/>
            </a:pPr>
            <a:r>
              <a:rPr lang="en-US"/>
              <a:t>Credits for clean vehicles, refueling property, and certain renewable energy projects are terminated early or restricted, especially for foreign-owned or "foreign-influenced" entities</a:t>
            </a:r>
          </a:p>
          <a:p>
            <a:pPr marL="1485265" lvl="1" indent="-570865">
              <a:buFont typeface="Wingdings" panose="02070309020205020404" pitchFamily="49" charset="0"/>
              <a:buChar char="§"/>
            </a:pPr>
            <a:endParaRPr lang="en-US"/>
          </a:p>
          <a:p>
            <a:pPr marL="571500" lvl="0" indent="-571500" algn="l">
              <a:buFont typeface="Wingdings" panose="020B0604020202020204" pitchFamily="34" charset="0"/>
              <a:buChar char="q"/>
            </a:pPr>
            <a:r>
              <a:rPr lang="en-US" sz="4800" b="0"/>
              <a:t>Corporate income tax rate remains 21%</a:t>
            </a:r>
          </a:p>
          <a:p>
            <a:pPr marL="571500" lvl="0" indent="-571500" algn="l">
              <a:buFont typeface="Wingdings" panose="020B0604020202020204" pitchFamily="34" charset="0"/>
              <a:buChar char="q"/>
            </a:pPr>
            <a:endParaRPr lang="en-US" sz="4800" b="0"/>
          </a:p>
          <a:p>
            <a:pPr marL="571500" lvl="0" indent="-571500" algn="l">
              <a:buFont typeface="Wingdings" panose="020B0604020202020204" pitchFamily="34" charset="0"/>
              <a:buChar char="q"/>
            </a:pPr>
            <a:r>
              <a:rPr lang="en-US" sz="4800" b="0"/>
              <a:t>Effective tax rate on US corporation that is selling abroad is about 14% on foreign sourced profits, via a rule that is the inverse of GILTI (called FDII)</a:t>
            </a:r>
          </a:p>
          <a:p>
            <a:pPr lvl="0" algn="l"/>
            <a:endParaRPr lang="en-US" sz="4800" b="0"/>
          </a:p>
          <a:p>
            <a:pPr marL="571500" lvl="0" indent="-571500" algn="l">
              <a:buFont typeface="Wingdings" panose="020B0604020202020204" pitchFamily="34" charset="0"/>
              <a:buChar char="q"/>
            </a:pPr>
            <a:r>
              <a:rPr lang="en-US" sz="4800" b="0"/>
              <a:t>If Canadian controlled US businesses are ones in which US overtime or tips are paid to employees, watch out for significant changes here</a:t>
            </a:r>
          </a:p>
          <a:p>
            <a:pPr marL="571500" lvl="0" indent="-571500" algn="l">
              <a:buFont typeface="Wingdings" panose="020B0604020202020204" pitchFamily="34" charset="0"/>
              <a:buChar char="q"/>
            </a:pPr>
            <a:endParaRPr lang="en-US" sz="4800" b="0"/>
          </a:p>
          <a:p>
            <a:endParaRPr lang="en-US" sz="4800"/>
          </a:p>
        </p:txBody>
      </p:sp>
      <p:sp>
        <p:nvSpPr>
          <p:cNvPr id="3" name="Title 2">
            <a:extLst>
              <a:ext uri="{FF2B5EF4-FFF2-40B4-BE49-F238E27FC236}">
                <a16:creationId xmlns:a16="http://schemas.microsoft.com/office/drawing/2014/main" id="{15C08465-70F9-2DB3-0A70-5DF408FBD3FB}"/>
              </a:ext>
            </a:extLst>
          </p:cNvPr>
          <p:cNvSpPr>
            <a:spLocks noGrp="1"/>
          </p:cNvSpPr>
          <p:nvPr>
            <p:ph type="title"/>
          </p:nvPr>
        </p:nvSpPr>
        <p:spPr/>
        <p:txBody>
          <a:bodyPr/>
          <a:lstStyle/>
          <a:p>
            <a:r>
              <a:rPr lang="en-US"/>
              <a:t>Other Items of Note</a:t>
            </a:r>
            <a:br>
              <a:rPr lang="en-US"/>
            </a:br>
            <a:endParaRPr lang="en-US"/>
          </a:p>
        </p:txBody>
      </p:sp>
    </p:spTree>
    <p:extLst>
      <p:ext uri="{BB962C8B-B14F-4D97-AF65-F5344CB8AC3E}">
        <p14:creationId xmlns:p14="http://schemas.microsoft.com/office/powerpoint/2010/main" val="3418494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33F8BF-2327-97C6-E67B-FC206EF0DAD9}"/>
              </a:ext>
            </a:extLst>
          </p:cNvPr>
          <p:cNvSpPr>
            <a:spLocks noGrp="1"/>
          </p:cNvSpPr>
          <p:nvPr>
            <p:ph idx="1"/>
          </p:nvPr>
        </p:nvSpPr>
        <p:spPr>
          <a:xfrm>
            <a:off x="3265038" y="4112986"/>
            <a:ext cx="8879840" cy="8889693"/>
          </a:xfrm>
          <a:gradFill>
            <a:gsLst>
              <a:gs pos="0">
                <a:schemeClr val="accent2">
                  <a:lumMod val="20000"/>
                  <a:lumOff val="80000"/>
                </a:schemeClr>
              </a:gs>
              <a:gs pos="100000">
                <a:schemeClr val="accent3"/>
              </a:gs>
            </a:gsLst>
            <a:lin ang="5400000" scaled="1"/>
          </a:gradFill>
        </p:spPr>
        <p:txBody>
          <a:bodyPr/>
          <a:lstStyle/>
          <a:p>
            <a:pPr lvl="0"/>
            <a:endParaRPr lang="en-US" sz="4400">
              <a:latin typeface="+mn-lt"/>
            </a:endParaRPr>
          </a:p>
          <a:p>
            <a:pPr marL="0" lvl="0" indent="0" algn="ctr">
              <a:buNone/>
            </a:pPr>
            <a:r>
              <a:rPr lang="en-US" sz="4400" b="1">
                <a:latin typeface="+mn-lt"/>
              </a:rPr>
              <a:t>State tax conformity – or not</a:t>
            </a:r>
          </a:p>
          <a:p>
            <a:pPr marL="914376" lvl="1" indent="0">
              <a:buNone/>
            </a:pPr>
            <a:r>
              <a:rPr lang="en-US" sz="4000">
                <a:latin typeface="+mn-lt"/>
              </a:rPr>
              <a:t>Some states conform to the new federal rules, but some may decouple or have their own rules/limits</a:t>
            </a:r>
          </a:p>
          <a:p>
            <a:endParaRPr lang="en-US"/>
          </a:p>
        </p:txBody>
      </p:sp>
      <p:sp>
        <p:nvSpPr>
          <p:cNvPr id="3" name="Title 2">
            <a:extLst>
              <a:ext uri="{FF2B5EF4-FFF2-40B4-BE49-F238E27FC236}">
                <a16:creationId xmlns:a16="http://schemas.microsoft.com/office/drawing/2014/main" id="{C1B17147-BDFC-450A-055D-397862D46007}"/>
              </a:ext>
            </a:extLst>
          </p:cNvPr>
          <p:cNvSpPr>
            <a:spLocks noGrp="1"/>
          </p:cNvSpPr>
          <p:nvPr>
            <p:ph type="title"/>
          </p:nvPr>
        </p:nvSpPr>
        <p:spPr/>
        <p:txBody>
          <a:bodyPr/>
          <a:lstStyle/>
          <a:p>
            <a:r>
              <a:rPr lang="en-US" b="1">
                <a:latin typeface="+mj-lt"/>
              </a:rPr>
              <a:t>Other Items of Note </a:t>
            </a:r>
          </a:p>
        </p:txBody>
      </p:sp>
      <p:sp>
        <p:nvSpPr>
          <p:cNvPr id="5" name="Text Placeholder 4">
            <a:extLst>
              <a:ext uri="{FF2B5EF4-FFF2-40B4-BE49-F238E27FC236}">
                <a16:creationId xmlns:a16="http://schemas.microsoft.com/office/drawing/2014/main" id="{4ECBE5F3-1844-EE1B-2477-0DF60CADD961}"/>
              </a:ext>
            </a:extLst>
          </p:cNvPr>
          <p:cNvSpPr>
            <a:spLocks noGrp="1"/>
          </p:cNvSpPr>
          <p:nvPr>
            <p:ph type="body" sz="quarter" idx="4294967295"/>
          </p:nvPr>
        </p:nvSpPr>
        <p:spPr>
          <a:xfrm>
            <a:off x="13181648" y="4168241"/>
            <a:ext cx="9434512" cy="8834438"/>
          </a:xfrm>
          <a:gradFill>
            <a:gsLst>
              <a:gs pos="0">
                <a:schemeClr val="accent2">
                  <a:lumMod val="20000"/>
                  <a:lumOff val="80000"/>
                </a:schemeClr>
              </a:gs>
              <a:gs pos="100000">
                <a:schemeClr val="accent3"/>
              </a:gs>
            </a:gsLst>
            <a:lin ang="5400000" scaled="1"/>
          </a:gradFill>
        </p:spPr>
        <p:txBody>
          <a:bodyPr/>
          <a:lstStyle/>
          <a:p>
            <a:pPr marL="0" lvl="0" indent="0" algn="ctr">
              <a:buNone/>
            </a:pPr>
            <a:endParaRPr lang="en-US" sz="4400" b="1">
              <a:latin typeface="+mn-lt"/>
            </a:endParaRPr>
          </a:p>
          <a:p>
            <a:pPr marL="0" lvl="0" indent="0" algn="ctr">
              <a:buNone/>
            </a:pPr>
            <a:r>
              <a:rPr lang="en-US" sz="4400" b="1">
                <a:latin typeface="+mn-lt"/>
              </a:rPr>
              <a:t>Section 899 "Revenge Tax" </a:t>
            </a:r>
            <a:br>
              <a:rPr lang="en-US" sz="4400" b="1">
                <a:latin typeface="+mn-lt"/>
              </a:rPr>
            </a:br>
            <a:r>
              <a:rPr lang="en-US" sz="4400" b="1">
                <a:latin typeface="+mn-lt"/>
              </a:rPr>
              <a:t>Not Enacted</a:t>
            </a:r>
          </a:p>
          <a:p>
            <a:pPr marL="914376" lvl="1" indent="0">
              <a:buNone/>
            </a:pPr>
            <a:r>
              <a:rPr lang="en-US" sz="4000">
                <a:latin typeface="+mn-lt"/>
              </a:rPr>
              <a:t>The OBBBA as enacted does not include the proposed section 899, which would have imposed a withholding tax surcharge on payments to residents of countries imposing "discriminatory" taxes on U.S. companies (such as digital services taxes or pillar 2 undertaxed payments rules)</a:t>
            </a:r>
          </a:p>
          <a:p>
            <a:endParaRPr lang="en-US"/>
          </a:p>
        </p:txBody>
      </p:sp>
      <p:pic>
        <p:nvPicPr>
          <p:cNvPr id="8" name="Graphic 7" descr="Squares filled with tiny squares">
            <a:extLst>
              <a:ext uri="{FF2B5EF4-FFF2-40B4-BE49-F238E27FC236}">
                <a16:creationId xmlns:a16="http://schemas.microsoft.com/office/drawing/2014/main" id="{52274F66-0D14-8D41-623B-6F01A0CFD5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68088" y="7976113"/>
            <a:ext cx="6668530" cy="6668530"/>
          </a:xfrm>
          <a:prstGeom prst="rect">
            <a:avLst/>
          </a:prstGeom>
        </p:spPr>
      </p:pic>
    </p:spTree>
    <p:extLst>
      <p:ext uri="{BB962C8B-B14F-4D97-AF65-F5344CB8AC3E}">
        <p14:creationId xmlns:p14="http://schemas.microsoft.com/office/powerpoint/2010/main" val="1954748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3492E-4CB5-1196-6201-AAA0DD168C6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454AE4-50E8-BA40-4F8F-843CFBCF1586}"/>
              </a:ext>
            </a:extLst>
          </p:cNvPr>
          <p:cNvSpPr>
            <a:spLocks noGrp="1"/>
          </p:cNvSpPr>
          <p:nvPr>
            <p:ph idx="1"/>
          </p:nvPr>
        </p:nvSpPr>
        <p:spPr>
          <a:xfrm>
            <a:off x="2336800" y="3107146"/>
            <a:ext cx="21146814" cy="10006969"/>
          </a:xfrm>
        </p:spPr>
        <p:txBody>
          <a:bodyPr vert="horz" lIns="91440" tIns="45720" rIns="91440" bIns="45720" rtlCol="0" anchor="t">
            <a:noAutofit/>
          </a:bodyPr>
          <a:lstStyle/>
          <a:p>
            <a:pPr marL="685165" indent="-685165">
              <a:lnSpc>
                <a:spcPct val="150000"/>
              </a:lnSpc>
            </a:pPr>
            <a:endParaRPr lang="en-US">
              <a:cs typeface="Calibri"/>
            </a:endParaRPr>
          </a:p>
          <a:p>
            <a:pPr marL="685165" indent="-685165">
              <a:lnSpc>
                <a:spcPct val="150000"/>
              </a:lnSpc>
            </a:pPr>
            <a:endParaRPr lang="en-US">
              <a:cs typeface="Calibri"/>
            </a:endParaRPr>
          </a:p>
          <a:p>
            <a:pPr marL="685165" indent="-685165">
              <a:lnSpc>
                <a:spcPct val="150000"/>
              </a:lnSpc>
            </a:pPr>
            <a:endParaRPr lang="en-US"/>
          </a:p>
          <a:p>
            <a:pPr marL="685165" indent="-685165">
              <a:lnSpc>
                <a:spcPct val="150000"/>
              </a:lnSpc>
            </a:pPr>
            <a:endParaRPr lang="en-US"/>
          </a:p>
          <a:p>
            <a:pPr marL="685165" indent="-685165">
              <a:lnSpc>
                <a:spcPct val="150000"/>
              </a:lnSpc>
            </a:pPr>
            <a:endParaRPr lang="en-US"/>
          </a:p>
          <a:p>
            <a:pPr marL="685165" indent="-685165">
              <a:spcAft>
                <a:spcPts val="1800"/>
              </a:spcAft>
            </a:pPr>
            <a:endParaRPr lang="en-US"/>
          </a:p>
        </p:txBody>
      </p:sp>
      <p:sp>
        <p:nvSpPr>
          <p:cNvPr id="3" name="Title 2">
            <a:extLst>
              <a:ext uri="{FF2B5EF4-FFF2-40B4-BE49-F238E27FC236}">
                <a16:creationId xmlns:a16="http://schemas.microsoft.com/office/drawing/2014/main" id="{A57D4E0F-C906-83EA-F674-E413433DF122}"/>
              </a:ext>
            </a:extLst>
          </p:cNvPr>
          <p:cNvSpPr>
            <a:spLocks noGrp="1"/>
          </p:cNvSpPr>
          <p:nvPr>
            <p:ph type="title"/>
          </p:nvPr>
        </p:nvSpPr>
        <p:spPr/>
        <p:txBody>
          <a:bodyPr/>
          <a:lstStyle/>
          <a:p>
            <a:r>
              <a:rPr lang="en-US"/>
              <a:t>50-State Conformity Hot Spots:</a:t>
            </a:r>
            <a:endParaRPr lang="en-US">
              <a:solidFill>
                <a:schemeClr val="tx2"/>
              </a:solidFill>
            </a:endParaRPr>
          </a:p>
        </p:txBody>
      </p:sp>
      <p:pic>
        <p:nvPicPr>
          <p:cNvPr id="5" name="Picture 4" descr="A map of the united states&#10;&#10;AI-generated content may be incorrect.">
            <a:extLst>
              <a:ext uri="{FF2B5EF4-FFF2-40B4-BE49-F238E27FC236}">
                <a16:creationId xmlns:a16="http://schemas.microsoft.com/office/drawing/2014/main" id="{C3677769-54ED-3678-4D91-EDD198767F90}"/>
              </a:ext>
            </a:extLst>
          </p:cNvPr>
          <p:cNvPicPr>
            <a:picLocks noChangeAspect="1"/>
          </p:cNvPicPr>
          <p:nvPr/>
        </p:nvPicPr>
        <p:blipFill>
          <a:blip r:embed="rId3"/>
          <a:stretch>
            <a:fillRect/>
          </a:stretch>
        </p:blipFill>
        <p:spPr>
          <a:xfrm>
            <a:off x="4926381" y="3107146"/>
            <a:ext cx="15648838" cy="10287878"/>
          </a:xfrm>
          <a:prstGeom prst="rect">
            <a:avLst/>
          </a:prstGeom>
        </p:spPr>
      </p:pic>
    </p:spTree>
    <p:extLst>
      <p:ext uri="{BB962C8B-B14F-4D97-AF65-F5344CB8AC3E}">
        <p14:creationId xmlns:p14="http://schemas.microsoft.com/office/powerpoint/2010/main" val="2563152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D4A5B-9EEA-FB69-1243-FCD8D8B3C4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E2F6DE-A8A1-A99B-A712-3C21F9CF75B7}"/>
              </a:ext>
            </a:extLst>
          </p:cNvPr>
          <p:cNvSpPr>
            <a:spLocks noGrp="1"/>
          </p:cNvSpPr>
          <p:nvPr>
            <p:ph type="title"/>
          </p:nvPr>
        </p:nvSpPr>
        <p:spPr/>
        <p:txBody>
          <a:bodyPr vert="horz" lIns="0" tIns="0" rIns="0" bIns="0" rtlCol="0" anchor="t" anchorCtr="0">
            <a:noAutofit/>
          </a:bodyPr>
          <a:lstStyle/>
          <a:p>
            <a:pPr>
              <a:lnSpc>
                <a:spcPct val="90000"/>
              </a:lnSpc>
            </a:pPr>
            <a:r>
              <a:rPr lang="en-US">
                <a:cs typeface="Calibri"/>
              </a:rPr>
              <a:t>Qualified Business Income Deduction (QBID) or Section 199A Deduction</a:t>
            </a:r>
            <a:endParaRPr lang="en-US">
              <a:solidFill>
                <a:schemeClr val="tx2"/>
              </a:solidFill>
            </a:endParaRPr>
          </a:p>
        </p:txBody>
      </p:sp>
      <p:sp>
        <p:nvSpPr>
          <p:cNvPr id="2" name="Content Placeholder 1">
            <a:extLst>
              <a:ext uri="{FF2B5EF4-FFF2-40B4-BE49-F238E27FC236}">
                <a16:creationId xmlns:a16="http://schemas.microsoft.com/office/drawing/2014/main" id="{7E04F828-B913-DDEB-E781-F583028688CD}"/>
              </a:ext>
            </a:extLst>
          </p:cNvPr>
          <p:cNvSpPr>
            <a:spLocks noGrp="1"/>
          </p:cNvSpPr>
          <p:nvPr>
            <p:ph idx="1"/>
          </p:nvPr>
        </p:nvSpPr>
        <p:spPr/>
        <p:txBody>
          <a:bodyPr vert="horz" lIns="91440" tIns="45720" rIns="91440" bIns="45720" rtlCol="0" anchor="t">
            <a:normAutofit/>
          </a:bodyPr>
          <a:lstStyle/>
          <a:p>
            <a:pPr marL="685165" indent="-685165">
              <a:buFont typeface="Wingdings" pitchFamily="18" charset="2"/>
              <a:buChar char="q"/>
            </a:pPr>
            <a:r>
              <a:rPr lang="en-US" sz="4800">
                <a:latin typeface="+mj-lt"/>
                <a:cs typeface="Calibri"/>
              </a:rPr>
              <a:t>20% tax deduction on qualified business income (QBI) for sole proprietors and </a:t>
            </a:r>
            <a:r>
              <a:rPr lang="en-US" sz="4800" b="1" u="sng">
                <a:latin typeface="+mj-lt"/>
                <a:cs typeface="Calibri"/>
              </a:rPr>
              <a:t>owners of pass-through entities</a:t>
            </a:r>
            <a:r>
              <a:rPr lang="en-US" sz="4800" u="sng">
                <a:latin typeface="+mj-lt"/>
                <a:cs typeface="Calibri"/>
              </a:rPr>
              <a:t> </a:t>
            </a:r>
            <a:r>
              <a:rPr lang="en-US" sz="4800">
                <a:latin typeface="+mj-lt"/>
                <a:cs typeface="Calibri"/>
              </a:rPr>
              <a:t>such as</a:t>
            </a:r>
            <a:endParaRPr lang="en-US" sz="4800"/>
          </a:p>
          <a:p>
            <a:pPr marL="1485265" lvl="1" indent="-685800">
              <a:buFont typeface="Wingdings"/>
              <a:buChar char="§"/>
            </a:pPr>
            <a:r>
              <a:rPr lang="en-US" b="1">
                <a:latin typeface="+mj-lt"/>
                <a:cs typeface="Calibri"/>
              </a:rPr>
              <a:t>Partnerships</a:t>
            </a:r>
          </a:p>
          <a:p>
            <a:pPr marL="1484630" lvl="1" indent="-685165">
              <a:buFont typeface="Wingdings"/>
              <a:buChar char="§"/>
            </a:pPr>
            <a:r>
              <a:rPr lang="en-US" b="1">
                <a:latin typeface="+mj-lt"/>
                <a:cs typeface="Calibri"/>
              </a:rPr>
              <a:t>S Corporations</a:t>
            </a:r>
          </a:p>
          <a:p>
            <a:pPr marL="1484630" lvl="1" indent="-685165">
              <a:buFont typeface="Wingdings"/>
              <a:buChar char="§"/>
            </a:pPr>
            <a:r>
              <a:rPr lang="en-US" b="1">
                <a:latin typeface="+mj-lt"/>
                <a:cs typeface="Calibri"/>
              </a:rPr>
              <a:t>LLCs</a:t>
            </a:r>
            <a:br>
              <a:rPr lang="en-US">
                <a:latin typeface="+mj-lt"/>
                <a:cs typeface="Calibri"/>
              </a:rPr>
            </a:br>
            <a:endParaRPr lang="en-US">
              <a:latin typeface="+mj-lt"/>
              <a:cs typeface="Calibri"/>
            </a:endParaRPr>
          </a:p>
          <a:p>
            <a:pPr marL="685165" indent="-685165">
              <a:buFont typeface="Wingdings"/>
              <a:buChar char="q"/>
            </a:pPr>
            <a:r>
              <a:rPr lang="en-US" sz="4800">
                <a:latin typeface="+mj-lt"/>
                <a:cs typeface="Calibri"/>
              </a:rPr>
              <a:t>This feature (established in 2018 and extending now permanently with OBBBA) is one reason why US resident business owners commonly prefer income taxed personally</a:t>
            </a:r>
            <a:br>
              <a:rPr lang="en-US" sz="4800">
                <a:latin typeface="+mj-lt"/>
                <a:cs typeface="Calibri"/>
              </a:rPr>
            </a:br>
            <a:endParaRPr lang="en-US" sz="4800">
              <a:latin typeface="+mj-lt"/>
              <a:cs typeface="Calibri"/>
            </a:endParaRPr>
          </a:p>
          <a:p>
            <a:pPr marL="685165" indent="-685165">
              <a:buFont typeface="Wingdings"/>
              <a:buChar char="q"/>
            </a:pPr>
            <a:r>
              <a:rPr lang="en-US" sz="4800" b="1">
                <a:latin typeface="+mj-lt"/>
                <a:cs typeface="Calibri"/>
              </a:rPr>
              <a:t>Not Eligible: </a:t>
            </a:r>
            <a:r>
              <a:rPr lang="en-US" sz="4800">
                <a:latin typeface="+mj-lt"/>
                <a:cs typeface="Calibri"/>
              </a:rPr>
              <a:t>C corporations, wage income, investment income </a:t>
            </a:r>
            <a:endParaRPr lang="en-US" sz="4800">
              <a:latin typeface="+mj-lt"/>
            </a:endParaRPr>
          </a:p>
        </p:txBody>
      </p:sp>
    </p:spTree>
    <p:extLst>
      <p:ext uri="{BB962C8B-B14F-4D97-AF65-F5344CB8AC3E}">
        <p14:creationId xmlns:p14="http://schemas.microsoft.com/office/powerpoint/2010/main" val="1237709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4093D-EBA1-CBDB-AF40-A150F781CF3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BC37FC-7155-3D0E-ADD6-F3BBAE805DB8}"/>
              </a:ext>
            </a:extLst>
          </p:cNvPr>
          <p:cNvSpPr>
            <a:spLocks noGrp="1"/>
          </p:cNvSpPr>
          <p:nvPr>
            <p:ph idx="1"/>
          </p:nvPr>
        </p:nvSpPr>
        <p:spPr/>
        <p:txBody>
          <a:bodyPr vert="horz" lIns="91440" tIns="45720" rIns="91440" bIns="45720" rtlCol="0" anchor="t">
            <a:noAutofit/>
          </a:bodyPr>
          <a:lstStyle/>
          <a:p>
            <a:pPr marL="685165" indent="-685165">
              <a:lnSpc>
                <a:spcPct val="150000"/>
              </a:lnSpc>
              <a:buFont typeface="Wingdings" pitchFamily="18" charset="2"/>
              <a:buChar char="q"/>
            </a:pPr>
            <a:r>
              <a:rPr lang="en-US" sz="4800" b="1">
                <a:cs typeface="Calibri"/>
              </a:rPr>
              <a:t>QBI Deduction is now permanent</a:t>
            </a:r>
            <a:endParaRPr lang="en-US" sz="4800" b="1"/>
          </a:p>
          <a:p>
            <a:pPr marL="685165" indent="-685165">
              <a:lnSpc>
                <a:spcPct val="150000"/>
              </a:lnSpc>
              <a:buFont typeface="Wingdings" pitchFamily="18" charset="2"/>
              <a:buChar char="q"/>
            </a:pPr>
            <a:r>
              <a:rPr lang="en-US" sz="4800" b="1">
                <a:cs typeface="Calibri"/>
              </a:rPr>
              <a:t>Expanded Phase-in Ranges now apply</a:t>
            </a:r>
            <a:endParaRPr lang="en-US" sz="4800" b="1"/>
          </a:p>
          <a:p>
            <a:pPr marL="685165" indent="-685165">
              <a:lnSpc>
                <a:spcPct val="150000"/>
              </a:lnSpc>
              <a:buFont typeface="Wingdings" pitchFamily="18" charset="2"/>
              <a:buChar char="q"/>
            </a:pPr>
            <a:r>
              <a:rPr lang="en-US" sz="4800" b="1">
                <a:cs typeface="Segoe UI Light"/>
              </a:rPr>
              <a:t>New Minimum Deduction of $400, indexed for inflation</a:t>
            </a:r>
            <a:endParaRPr lang="en-US" sz="4800">
              <a:cs typeface="Segoe UI Light"/>
            </a:endParaRPr>
          </a:p>
          <a:p>
            <a:pPr marL="1600200" lvl="1" indent="-685800">
              <a:lnSpc>
                <a:spcPct val="150000"/>
              </a:lnSpc>
              <a:buFont typeface="Wingdings" pitchFamily="18" charset="2"/>
              <a:buChar char="§"/>
            </a:pPr>
            <a:r>
              <a:rPr lang="en-US" i="1">
                <a:cs typeface="Segoe UI Light"/>
              </a:rPr>
              <a:t>For taxpayers with at least $1,000 of QBI (from one or more businesses)</a:t>
            </a:r>
          </a:p>
          <a:p>
            <a:pPr marL="1485265" lvl="1" indent="-570865">
              <a:lnSpc>
                <a:spcPct val="150000"/>
              </a:lnSpc>
              <a:buFont typeface="Wingdings" pitchFamily="18" charset="2"/>
              <a:buChar char="§"/>
            </a:pPr>
            <a:endParaRPr lang="en-US"/>
          </a:p>
          <a:p>
            <a:pPr marL="0" indent="0">
              <a:buNone/>
            </a:pPr>
            <a:endParaRPr lang="en-US" sz="4800"/>
          </a:p>
        </p:txBody>
      </p:sp>
      <p:sp>
        <p:nvSpPr>
          <p:cNvPr id="3" name="Title 2">
            <a:extLst>
              <a:ext uri="{FF2B5EF4-FFF2-40B4-BE49-F238E27FC236}">
                <a16:creationId xmlns:a16="http://schemas.microsoft.com/office/drawing/2014/main" id="{D65CF6F1-59A6-D0B3-1E6C-5E1BFE89C330}"/>
              </a:ext>
            </a:extLst>
          </p:cNvPr>
          <p:cNvSpPr>
            <a:spLocks noGrp="1"/>
          </p:cNvSpPr>
          <p:nvPr>
            <p:ph type="title"/>
          </p:nvPr>
        </p:nvSpPr>
        <p:spPr/>
        <p:txBody>
          <a:bodyPr/>
          <a:lstStyle/>
          <a:p>
            <a:r>
              <a:rPr lang="en-US">
                <a:cs typeface="Calibri"/>
              </a:rPr>
              <a:t>Key QBI Deduction Changes</a:t>
            </a:r>
            <a:endParaRPr lang="en-US">
              <a:solidFill>
                <a:schemeClr val="tx2"/>
              </a:solidFill>
              <a:cs typeface="Calibri"/>
            </a:endParaRPr>
          </a:p>
        </p:txBody>
      </p:sp>
      <p:pic>
        <p:nvPicPr>
          <p:cNvPr id="4" name="Graphic 3" descr="A grid with small circles">
            <a:extLst>
              <a:ext uri="{FF2B5EF4-FFF2-40B4-BE49-F238E27FC236}">
                <a16:creationId xmlns:a16="http://schemas.microsoft.com/office/drawing/2014/main" id="{94E6C752-7CC5-417D-EE2A-C84F991E0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83400" y="293323"/>
            <a:ext cx="10113818" cy="9906000"/>
          </a:xfrm>
          <a:prstGeom prst="rect">
            <a:avLst/>
          </a:prstGeom>
        </p:spPr>
      </p:pic>
    </p:spTree>
    <p:extLst>
      <p:ext uri="{BB962C8B-B14F-4D97-AF65-F5344CB8AC3E}">
        <p14:creationId xmlns:p14="http://schemas.microsoft.com/office/powerpoint/2010/main" val="3377067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B7838-B2FA-5FC8-617B-C8792BDBDEE0}"/>
              </a:ext>
            </a:extLst>
          </p:cNvPr>
          <p:cNvSpPr>
            <a:spLocks noGrp="1"/>
          </p:cNvSpPr>
          <p:nvPr>
            <p:ph type="title"/>
          </p:nvPr>
        </p:nvSpPr>
        <p:spPr>
          <a:xfrm>
            <a:off x="7781351" y="1148306"/>
            <a:ext cx="16587104" cy="1305328"/>
          </a:xfrm>
        </p:spPr>
        <p:txBody>
          <a:bodyPr/>
          <a:lstStyle/>
          <a:p>
            <a:r>
              <a:rPr lang="en-US"/>
              <a:t>Agenda</a:t>
            </a:r>
          </a:p>
        </p:txBody>
      </p:sp>
      <p:sp>
        <p:nvSpPr>
          <p:cNvPr id="3" name="TextBox 2">
            <a:extLst>
              <a:ext uri="{FF2B5EF4-FFF2-40B4-BE49-F238E27FC236}">
                <a16:creationId xmlns:a16="http://schemas.microsoft.com/office/drawing/2014/main" id="{354B80F7-9B39-580D-4D23-A88D5D34ECE8}"/>
              </a:ext>
            </a:extLst>
          </p:cNvPr>
          <p:cNvSpPr txBox="1"/>
          <p:nvPr/>
        </p:nvSpPr>
        <p:spPr>
          <a:xfrm>
            <a:off x="9862457" y="3788229"/>
            <a:ext cx="10364697" cy="6740307"/>
          </a:xfrm>
          <a:prstGeom prst="rect">
            <a:avLst/>
          </a:prstGeom>
          <a:noFill/>
        </p:spPr>
        <p:txBody>
          <a:bodyPr wrap="none" rtlCol="0">
            <a:spAutoFit/>
          </a:bodyPr>
          <a:lstStyle/>
          <a:p>
            <a:pPr marL="571500" lvl="0" indent="-571500">
              <a:lnSpc>
                <a:spcPct val="150000"/>
              </a:lnSpc>
              <a:buBlip>
                <a:blip r:embed="rId3">
                  <a:extLst>
                    <a:ext uri="{96DAC541-7B7A-43D3-8B79-37D633B846F1}">
                      <asvg:svgBlip xmlns:asvg="http://schemas.microsoft.com/office/drawing/2016/SVG/main" r:embed="rId4"/>
                    </a:ext>
                  </a:extLst>
                </a:blip>
              </a:buBlip>
            </a:pPr>
            <a:r>
              <a:rPr lang="en-US" sz="4400"/>
              <a:t>Welcome and Introduction</a:t>
            </a:r>
          </a:p>
          <a:p>
            <a:pPr marL="571500" lvl="0" indent="-571500">
              <a:lnSpc>
                <a:spcPct val="150000"/>
              </a:lnSpc>
              <a:buBlip>
                <a:blip r:embed="rId3">
                  <a:extLst>
                    <a:ext uri="{96DAC541-7B7A-43D3-8B79-37D633B846F1}">
                      <asvg:svgBlip xmlns:asvg="http://schemas.microsoft.com/office/drawing/2016/SVG/main" r:embed="rId4"/>
                    </a:ext>
                  </a:extLst>
                </a:blip>
              </a:buBlip>
            </a:pPr>
            <a:r>
              <a:rPr lang="en-US" sz="4400"/>
              <a:t>Impact - OBBBA</a:t>
            </a:r>
          </a:p>
          <a:p>
            <a:pPr marL="571500" lvl="0" indent="-571500">
              <a:lnSpc>
                <a:spcPct val="150000"/>
              </a:lnSpc>
              <a:buBlip>
                <a:blip r:embed="rId3">
                  <a:extLst>
                    <a:ext uri="{96DAC541-7B7A-43D3-8B79-37D633B846F1}">
                      <asvg:svgBlip xmlns:asvg="http://schemas.microsoft.com/office/drawing/2016/SVG/main" r:embed="rId4"/>
                    </a:ext>
                  </a:extLst>
                </a:blip>
              </a:buBlip>
            </a:pPr>
            <a:r>
              <a:rPr lang="en-US" sz="4400"/>
              <a:t>Impact - US Tariffs</a:t>
            </a:r>
          </a:p>
          <a:p>
            <a:pPr marL="571500" lvl="0" indent="-571500">
              <a:lnSpc>
                <a:spcPct val="150000"/>
              </a:lnSpc>
              <a:buBlip>
                <a:blip r:embed="rId3">
                  <a:extLst>
                    <a:ext uri="{96DAC541-7B7A-43D3-8B79-37D633B846F1}">
                      <asvg:svgBlip xmlns:asvg="http://schemas.microsoft.com/office/drawing/2016/SVG/main" r:embed="rId4"/>
                    </a:ext>
                  </a:extLst>
                </a:blip>
              </a:buBlip>
            </a:pPr>
            <a:r>
              <a:rPr lang="en-US" sz="4400"/>
              <a:t>Impact - WA State and Local Tax</a:t>
            </a:r>
          </a:p>
          <a:p>
            <a:pPr marL="571500" lvl="0" indent="-571500">
              <a:lnSpc>
                <a:spcPct val="150000"/>
              </a:lnSpc>
              <a:buBlip>
                <a:blip r:embed="rId3">
                  <a:extLst>
                    <a:ext uri="{96DAC541-7B7A-43D3-8B79-37D633B846F1}">
                      <asvg:svgBlip xmlns:asvg="http://schemas.microsoft.com/office/drawing/2016/SVG/main" r:embed="rId4"/>
                    </a:ext>
                  </a:extLst>
                </a:blip>
              </a:buBlip>
            </a:pPr>
            <a:r>
              <a:rPr lang="en-US" sz="4400"/>
              <a:t>State and Local Income Tax – Overview</a:t>
            </a:r>
          </a:p>
          <a:p>
            <a:pPr marL="571500" lvl="0" indent="-571500">
              <a:lnSpc>
                <a:spcPct val="150000"/>
              </a:lnSpc>
              <a:buBlip>
                <a:blip r:embed="rId3">
                  <a:extLst>
                    <a:ext uri="{96DAC541-7B7A-43D3-8B79-37D633B846F1}">
                      <asvg:svgBlip xmlns:asvg="http://schemas.microsoft.com/office/drawing/2016/SVG/main" r:embed="rId4"/>
                    </a:ext>
                  </a:extLst>
                </a:blip>
              </a:buBlip>
            </a:pPr>
            <a:r>
              <a:rPr lang="en-US" sz="4400"/>
              <a:t>Q&amp;A</a:t>
            </a:r>
          </a:p>
          <a:p>
            <a:endParaRPr lang="en-US"/>
          </a:p>
        </p:txBody>
      </p:sp>
    </p:spTree>
    <p:extLst>
      <p:ext uri="{BB962C8B-B14F-4D97-AF65-F5344CB8AC3E}">
        <p14:creationId xmlns:p14="http://schemas.microsoft.com/office/powerpoint/2010/main" val="2596024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00692-6D68-4549-C003-4AFB9A6B8CA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E0EB84-039D-F568-28CE-954E46F107AA}"/>
              </a:ext>
            </a:extLst>
          </p:cNvPr>
          <p:cNvSpPr>
            <a:spLocks noGrp="1"/>
          </p:cNvSpPr>
          <p:nvPr>
            <p:ph idx="1"/>
          </p:nvPr>
        </p:nvSpPr>
        <p:spPr>
          <a:xfrm>
            <a:off x="2336800" y="3893955"/>
            <a:ext cx="21124779" cy="8889693"/>
          </a:xfrm>
        </p:spPr>
        <p:txBody>
          <a:bodyPr vert="horz" lIns="91440" tIns="45720" rIns="91440" bIns="45720" rtlCol="0" anchor="t">
            <a:noAutofit/>
          </a:bodyPr>
          <a:lstStyle/>
          <a:p>
            <a:pPr marL="685165" indent="-685165">
              <a:lnSpc>
                <a:spcPct val="90000"/>
              </a:lnSpc>
              <a:buFont typeface="Wingdings"/>
              <a:buChar char="q"/>
            </a:pPr>
            <a:r>
              <a:rPr lang="en-US" sz="4800">
                <a:cs typeface="Calibri"/>
              </a:rPr>
              <a:t>C corporation vs Pass-through Entity Comparison</a:t>
            </a:r>
            <a:endParaRPr lang="en-US"/>
          </a:p>
          <a:p>
            <a:pPr marL="685165" indent="-685165">
              <a:lnSpc>
                <a:spcPct val="90000"/>
              </a:lnSpc>
              <a:buFont typeface="Wingdings"/>
              <a:buChar char="q"/>
            </a:pPr>
            <a:endParaRPr lang="en-US" sz="4800">
              <a:cs typeface="Calibri"/>
            </a:endParaRPr>
          </a:p>
          <a:p>
            <a:pPr marL="685165" indent="-685165">
              <a:lnSpc>
                <a:spcPct val="90000"/>
              </a:lnSpc>
              <a:buFont typeface="Wingdings"/>
              <a:buChar char="q"/>
            </a:pPr>
            <a:endParaRPr lang="en-US" sz="4800">
              <a:cs typeface="Calibri"/>
            </a:endParaRPr>
          </a:p>
          <a:p>
            <a:pPr marL="685165" indent="-685165">
              <a:lnSpc>
                <a:spcPct val="90000"/>
              </a:lnSpc>
              <a:buFont typeface="Wingdings"/>
              <a:buChar char="q"/>
            </a:pPr>
            <a:endParaRPr lang="en-US" sz="4800">
              <a:cs typeface="Calibri"/>
            </a:endParaRPr>
          </a:p>
          <a:p>
            <a:pPr marL="685165" indent="-685165">
              <a:lnSpc>
                <a:spcPct val="90000"/>
              </a:lnSpc>
              <a:buFont typeface="Wingdings"/>
              <a:buChar char="q"/>
            </a:pPr>
            <a:endParaRPr lang="en-US" sz="4800">
              <a:cs typeface="Calibri"/>
            </a:endParaRPr>
          </a:p>
          <a:p>
            <a:pPr marL="685165" indent="-685165">
              <a:lnSpc>
                <a:spcPct val="90000"/>
              </a:lnSpc>
              <a:buFont typeface="Wingdings"/>
              <a:buChar char="q"/>
            </a:pPr>
            <a:endParaRPr lang="en-US" sz="4800">
              <a:cs typeface="Calibri"/>
            </a:endParaRPr>
          </a:p>
          <a:p>
            <a:pPr marL="685165" indent="-685165">
              <a:lnSpc>
                <a:spcPct val="90000"/>
              </a:lnSpc>
              <a:buFont typeface="Wingdings"/>
              <a:buChar char="q"/>
            </a:pPr>
            <a:endParaRPr lang="en-US" sz="4800" b="1">
              <a:cs typeface="Calibri"/>
            </a:endParaRPr>
          </a:p>
          <a:p>
            <a:pPr marL="685165" indent="-685165">
              <a:lnSpc>
                <a:spcPct val="90000"/>
              </a:lnSpc>
              <a:buFont typeface="Wingdings"/>
              <a:buChar char="q"/>
            </a:pPr>
            <a:r>
              <a:rPr lang="en-US" sz="4800" u="sng">
                <a:cs typeface="Calibri"/>
              </a:rPr>
              <a:t>The C corporation pays tax at the corporate level at 21% then distributes the after-tax earnings to the owner as a dividend. The dividend is then taxed again at 15%.</a:t>
            </a:r>
          </a:p>
          <a:p>
            <a:pPr marL="0" indent="0">
              <a:lnSpc>
                <a:spcPct val="90000"/>
              </a:lnSpc>
              <a:buNone/>
            </a:pPr>
            <a:endParaRPr lang="en-US" sz="4800">
              <a:cs typeface="Calibri"/>
            </a:endParaRPr>
          </a:p>
        </p:txBody>
      </p:sp>
      <p:sp>
        <p:nvSpPr>
          <p:cNvPr id="3" name="Title 2">
            <a:extLst>
              <a:ext uri="{FF2B5EF4-FFF2-40B4-BE49-F238E27FC236}">
                <a16:creationId xmlns:a16="http://schemas.microsoft.com/office/drawing/2014/main" id="{F822DF28-6BF3-F585-AEBE-20B8AC5E5390}"/>
              </a:ext>
            </a:extLst>
          </p:cNvPr>
          <p:cNvSpPr>
            <a:spLocks noGrp="1"/>
          </p:cNvSpPr>
          <p:nvPr>
            <p:ph type="title"/>
          </p:nvPr>
        </p:nvSpPr>
        <p:spPr/>
        <p:txBody>
          <a:bodyPr anchor="ctr">
            <a:normAutofit/>
          </a:bodyPr>
          <a:lstStyle/>
          <a:p>
            <a:pPr>
              <a:lnSpc>
                <a:spcPct val="90000"/>
              </a:lnSpc>
            </a:pPr>
            <a:r>
              <a:rPr lang="en-US">
                <a:cs typeface="Calibri"/>
              </a:rPr>
              <a:t>Qualified Business Income Deduction (QBID)</a:t>
            </a:r>
            <a:endParaRPr lang="en-US">
              <a:solidFill>
                <a:schemeClr val="tx2"/>
              </a:solidFill>
              <a:cs typeface="Calibri"/>
            </a:endParaRPr>
          </a:p>
        </p:txBody>
      </p:sp>
      <p:graphicFrame>
        <p:nvGraphicFramePr>
          <p:cNvPr id="4" name="Table 3">
            <a:extLst>
              <a:ext uri="{FF2B5EF4-FFF2-40B4-BE49-F238E27FC236}">
                <a16:creationId xmlns:a16="http://schemas.microsoft.com/office/drawing/2014/main" id="{AAE630F5-852E-A361-EC01-7E73739078EC}"/>
              </a:ext>
            </a:extLst>
          </p:cNvPr>
          <p:cNvGraphicFramePr>
            <a:graphicFrameLocks noGrp="1"/>
          </p:cNvGraphicFramePr>
          <p:nvPr>
            <p:extLst>
              <p:ext uri="{D42A27DB-BD31-4B8C-83A1-F6EECF244321}">
                <p14:modId xmlns:p14="http://schemas.microsoft.com/office/powerpoint/2010/main" val="3244006819"/>
              </p:ext>
            </p:extLst>
          </p:nvPr>
        </p:nvGraphicFramePr>
        <p:xfrm>
          <a:off x="2048062" y="5524795"/>
          <a:ext cx="20360640" cy="3444240"/>
        </p:xfrm>
        <a:graphic>
          <a:graphicData uri="http://schemas.openxmlformats.org/drawingml/2006/table">
            <a:tbl>
              <a:tblPr firstRow="1" bandRow="1">
                <a:tableStyleId>{5DA37D80-6434-44D0-A028-1B22A696006F}</a:tableStyleId>
              </a:tblPr>
              <a:tblGrid>
                <a:gridCol w="3969966">
                  <a:extLst>
                    <a:ext uri="{9D8B030D-6E8A-4147-A177-3AD203B41FA5}">
                      <a16:colId xmlns:a16="http://schemas.microsoft.com/office/drawing/2014/main" val="2309367678"/>
                    </a:ext>
                  </a:extLst>
                </a:gridCol>
                <a:gridCol w="4174290">
                  <a:extLst>
                    <a:ext uri="{9D8B030D-6E8A-4147-A177-3AD203B41FA5}">
                      <a16:colId xmlns:a16="http://schemas.microsoft.com/office/drawing/2014/main" val="3038019309"/>
                    </a:ext>
                  </a:extLst>
                </a:gridCol>
                <a:gridCol w="4072128">
                  <a:extLst>
                    <a:ext uri="{9D8B030D-6E8A-4147-A177-3AD203B41FA5}">
                      <a16:colId xmlns:a16="http://schemas.microsoft.com/office/drawing/2014/main" val="1196320495"/>
                    </a:ext>
                  </a:extLst>
                </a:gridCol>
                <a:gridCol w="4072128">
                  <a:extLst>
                    <a:ext uri="{9D8B030D-6E8A-4147-A177-3AD203B41FA5}">
                      <a16:colId xmlns:a16="http://schemas.microsoft.com/office/drawing/2014/main" val="2308180271"/>
                    </a:ext>
                  </a:extLst>
                </a:gridCol>
                <a:gridCol w="4072128">
                  <a:extLst>
                    <a:ext uri="{9D8B030D-6E8A-4147-A177-3AD203B41FA5}">
                      <a16:colId xmlns:a16="http://schemas.microsoft.com/office/drawing/2014/main" val="4087417249"/>
                    </a:ext>
                  </a:extLst>
                </a:gridCol>
              </a:tblGrid>
              <a:tr h="370840">
                <a:tc>
                  <a:txBody>
                    <a:bodyPr/>
                    <a:lstStyle/>
                    <a:p>
                      <a:pPr algn="ctr"/>
                      <a:r>
                        <a:rPr lang="en-US" sz="3200"/>
                        <a:t>Structure</a:t>
                      </a:r>
                    </a:p>
                  </a:txBody>
                  <a:tcPr/>
                </a:tc>
                <a:tc>
                  <a:txBody>
                    <a:bodyPr/>
                    <a:lstStyle/>
                    <a:p>
                      <a:pPr algn="ctr"/>
                      <a:r>
                        <a:rPr lang="en-US" sz="3200"/>
                        <a:t>Pre-Tax Income</a:t>
                      </a:r>
                    </a:p>
                  </a:txBody>
                  <a:tcPr/>
                </a:tc>
                <a:tc>
                  <a:txBody>
                    <a:bodyPr/>
                    <a:lstStyle/>
                    <a:p>
                      <a:pPr algn="ctr"/>
                      <a:r>
                        <a:rPr lang="en-US" sz="3200"/>
                        <a:t>Total Federal </a:t>
                      </a:r>
                      <a:br>
                        <a:rPr lang="en-US" sz="3200"/>
                      </a:br>
                      <a:r>
                        <a:rPr lang="en-US" sz="3200"/>
                        <a:t>Tax Paid</a:t>
                      </a:r>
                    </a:p>
                  </a:txBody>
                  <a:tcPr/>
                </a:tc>
                <a:tc>
                  <a:txBody>
                    <a:bodyPr/>
                    <a:lstStyle/>
                    <a:p>
                      <a:pPr algn="ctr"/>
                      <a:r>
                        <a:rPr lang="en-US" sz="3200"/>
                        <a:t>Net to Owner</a:t>
                      </a:r>
                    </a:p>
                  </a:txBody>
                  <a:tcPr/>
                </a:tc>
                <a:tc>
                  <a:txBody>
                    <a:bodyPr/>
                    <a:lstStyle/>
                    <a:p>
                      <a:pPr algn="ctr"/>
                      <a:r>
                        <a:rPr lang="en-US" sz="3200"/>
                        <a:t>Effective Tax Rate</a:t>
                      </a:r>
                    </a:p>
                  </a:txBody>
                  <a:tcPr/>
                </a:tc>
                <a:extLst>
                  <a:ext uri="{0D108BD9-81ED-4DB2-BD59-A6C34878D82A}">
                    <a16:rowId xmlns:a16="http://schemas.microsoft.com/office/drawing/2014/main" val="3805758693"/>
                  </a:ext>
                </a:extLst>
              </a:tr>
              <a:tr h="370840">
                <a:tc>
                  <a:txBody>
                    <a:bodyPr/>
                    <a:lstStyle/>
                    <a:p>
                      <a:pPr algn="r"/>
                      <a:r>
                        <a:rPr lang="en-US"/>
                        <a:t>C Corporation</a:t>
                      </a:r>
                    </a:p>
                  </a:txBody>
                  <a:tcPr/>
                </a:tc>
                <a:tc>
                  <a:txBody>
                    <a:bodyPr/>
                    <a:lstStyle/>
                    <a:p>
                      <a:pPr algn="r"/>
                      <a:r>
                        <a:rPr lang="en-US"/>
                        <a:t>$200,000</a:t>
                      </a:r>
                    </a:p>
                  </a:txBody>
                  <a:tcPr/>
                </a:tc>
                <a:tc>
                  <a:txBody>
                    <a:bodyPr/>
                    <a:lstStyle/>
                    <a:p>
                      <a:pPr algn="r"/>
                      <a:r>
                        <a:rPr lang="en-US"/>
                        <a:t>$65,700</a:t>
                      </a:r>
                    </a:p>
                  </a:txBody>
                  <a:tcPr/>
                </a:tc>
                <a:tc>
                  <a:txBody>
                    <a:bodyPr/>
                    <a:lstStyle/>
                    <a:p>
                      <a:pPr algn="r"/>
                      <a:r>
                        <a:rPr lang="en-US"/>
                        <a:t>$134,300</a:t>
                      </a:r>
                    </a:p>
                  </a:txBody>
                  <a:tcPr/>
                </a:tc>
                <a:tc>
                  <a:txBody>
                    <a:bodyPr/>
                    <a:lstStyle/>
                    <a:p>
                      <a:pPr algn="r"/>
                      <a:r>
                        <a:rPr lang="en-US"/>
                        <a:t>32.85%</a:t>
                      </a:r>
                    </a:p>
                  </a:txBody>
                  <a:tcPr/>
                </a:tc>
                <a:extLst>
                  <a:ext uri="{0D108BD9-81ED-4DB2-BD59-A6C34878D82A}">
                    <a16:rowId xmlns:a16="http://schemas.microsoft.com/office/drawing/2014/main" val="2315021570"/>
                  </a:ext>
                </a:extLst>
              </a:tr>
              <a:tr h="370840">
                <a:tc>
                  <a:txBody>
                    <a:bodyPr/>
                    <a:lstStyle/>
                    <a:p>
                      <a:pPr algn="r"/>
                      <a:r>
                        <a:rPr lang="en-US"/>
                        <a:t>Partnership or S Corporation (QBID Eligible)</a:t>
                      </a:r>
                    </a:p>
                  </a:txBody>
                  <a:tcPr/>
                </a:tc>
                <a:tc>
                  <a:txBody>
                    <a:bodyPr/>
                    <a:lstStyle/>
                    <a:p>
                      <a:pPr algn="r"/>
                      <a:r>
                        <a:rPr lang="en-US"/>
                        <a:t>$200,000</a:t>
                      </a:r>
                    </a:p>
                  </a:txBody>
                  <a:tcPr/>
                </a:tc>
                <a:tc>
                  <a:txBody>
                    <a:bodyPr/>
                    <a:lstStyle/>
                    <a:p>
                      <a:pPr algn="r"/>
                      <a:r>
                        <a:rPr lang="en-US"/>
                        <a:t>$25,815</a:t>
                      </a:r>
                    </a:p>
                  </a:txBody>
                  <a:tcPr/>
                </a:tc>
                <a:tc>
                  <a:txBody>
                    <a:bodyPr/>
                    <a:lstStyle/>
                    <a:p>
                      <a:pPr algn="r"/>
                      <a:r>
                        <a:rPr lang="en-US"/>
                        <a:t>$174,185</a:t>
                      </a:r>
                    </a:p>
                  </a:txBody>
                  <a:tcPr/>
                </a:tc>
                <a:tc>
                  <a:txBody>
                    <a:bodyPr/>
                    <a:lstStyle/>
                    <a:p>
                      <a:pPr algn="r"/>
                      <a:r>
                        <a:rPr lang="en-US"/>
                        <a:t>12.91%</a:t>
                      </a:r>
                    </a:p>
                  </a:txBody>
                  <a:tcPr/>
                </a:tc>
                <a:extLst>
                  <a:ext uri="{0D108BD9-81ED-4DB2-BD59-A6C34878D82A}">
                    <a16:rowId xmlns:a16="http://schemas.microsoft.com/office/drawing/2014/main" val="554071550"/>
                  </a:ext>
                </a:extLst>
              </a:tr>
            </a:tbl>
          </a:graphicData>
        </a:graphic>
      </p:graphicFrame>
    </p:spTree>
    <p:extLst>
      <p:ext uri="{BB962C8B-B14F-4D97-AF65-F5344CB8AC3E}">
        <p14:creationId xmlns:p14="http://schemas.microsoft.com/office/powerpoint/2010/main" val="192122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9AF99-A771-8DBF-79DF-62446898A14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38D9EF-F9A3-76DB-1E79-5E7A4899CAFD}"/>
              </a:ext>
            </a:extLst>
          </p:cNvPr>
          <p:cNvSpPr>
            <a:spLocks noGrp="1"/>
          </p:cNvSpPr>
          <p:nvPr>
            <p:ph idx="1"/>
          </p:nvPr>
        </p:nvSpPr>
        <p:spPr>
          <a:xfrm>
            <a:off x="2336800" y="3624559"/>
            <a:ext cx="21146814" cy="10006969"/>
          </a:xfrm>
        </p:spPr>
        <p:txBody>
          <a:bodyPr vert="horz" lIns="91440" tIns="45720" rIns="91440" bIns="45720" rtlCol="0" anchor="t">
            <a:noAutofit/>
          </a:bodyPr>
          <a:lstStyle/>
          <a:p>
            <a:pPr marL="685165" indent="-685165">
              <a:lnSpc>
                <a:spcPct val="90000"/>
              </a:lnSpc>
              <a:buFont typeface="Wingdings" pitchFamily="18" charset="2"/>
              <a:buChar char="q"/>
            </a:pPr>
            <a:r>
              <a:rPr lang="en-US" sz="4800">
                <a:cs typeface="Segoe UI"/>
              </a:rPr>
              <a:t>Example $500,000 of business income</a:t>
            </a:r>
            <a:endParaRPr lang="en-US"/>
          </a:p>
          <a:p>
            <a:pPr marL="685165" indent="-685165">
              <a:lnSpc>
                <a:spcPct val="90000"/>
              </a:lnSpc>
              <a:buFont typeface="Wingdings" pitchFamily="18" charset="2"/>
              <a:buChar char="q"/>
            </a:pPr>
            <a:endParaRPr lang="en-US" sz="4800">
              <a:latin typeface="Segoe UI"/>
              <a:cs typeface="Segoe UI"/>
            </a:endParaRPr>
          </a:p>
          <a:p>
            <a:pPr marL="685165" indent="-685165">
              <a:lnSpc>
                <a:spcPct val="90000"/>
              </a:lnSpc>
              <a:buFont typeface="Wingdings" pitchFamily="18" charset="2"/>
              <a:buChar char="q"/>
            </a:pPr>
            <a:endParaRPr lang="en-US" sz="4800">
              <a:latin typeface="Segoe UI"/>
              <a:cs typeface="Segoe UI"/>
            </a:endParaRPr>
          </a:p>
          <a:p>
            <a:pPr marL="685165" indent="-685165">
              <a:lnSpc>
                <a:spcPct val="90000"/>
              </a:lnSpc>
              <a:buFont typeface="Wingdings" pitchFamily="18" charset="2"/>
              <a:buChar char="q"/>
            </a:pPr>
            <a:endParaRPr lang="en-US" sz="4800">
              <a:latin typeface="Segoe UI"/>
              <a:cs typeface="Segoe UI"/>
            </a:endParaRPr>
          </a:p>
          <a:p>
            <a:pPr marL="685165" indent="-685165">
              <a:lnSpc>
                <a:spcPct val="90000"/>
              </a:lnSpc>
              <a:buFont typeface="Wingdings" pitchFamily="18" charset="2"/>
              <a:buChar char="q"/>
            </a:pPr>
            <a:endParaRPr lang="en-US" sz="4800">
              <a:latin typeface="Segoe UI"/>
              <a:cs typeface="Segoe UI"/>
            </a:endParaRPr>
          </a:p>
          <a:p>
            <a:pPr marL="685165" indent="-685165">
              <a:lnSpc>
                <a:spcPct val="90000"/>
              </a:lnSpc>
              <a:buFont typeface="Wingdings" pitchFamily="18" charset="2"/>
              <a:buChar char="q"/>
            </a:pPr>
            <a:endParaRPr lang="en-US" sz="4800">
              <a:latin typeface="Segoe UI"/>
              <a:cs typeface="Segoe UI"/>
            </a:endParaRPr>
          </a:p>
          <a:p>
            <a:pPr marL="685165" indent="-685165">
              <a:lnSpc>
                <a:spcPct val="90000"/>
              </a:lnSpc>
              <a:buFont typeface="Wingdings" pitchFamily="18" charset="2"/>
              <a:buChar char="q"/>
            </a:pPr>
            <a:r>
              <a:rPr lang="en-US" sz="4800">
                <a:cs typeface="Segoe UI"/>
              </a:rPr>
              <a:t>Example with $2,000,000 of business income</a:t>
            </a:r>
          </a:p>
          <a:p>
            <a:pPr marL="685165" indent="-685165">
              <a:lnSpc>
                <a:spcPct val="90000"/>
              </a:lnSpc>
              <a:buFont typeface="Wingdings" pitchFamily="18" charset="2"/>
              <a:buChar char="q"/>
            </a:pPr>
            <a:endParaRPr lang="en-US" sz="4800">
              <a:latin typeface="Segoe UI"/>
              <a:cs typeface="Segoe UI"/>
            </a:endParaRPr>
          </a:p>
          <a:p>
            <a:pPr marL="685165" indent="-685165">
              <a:lnSpc>
                <a:spcPct val="90000"/>
              </a:lnSpc>
              <a:buFont typeface="Wingdings" pitchFamily="18" charset="2"/>
              <a:buChar char="q"/>
            </a:pPr>
            <a:endParaRPr lang="en-US" sz="4800">
              <a:latin typeface="Segoe UI"/>
              <a:cs typeface="Segoe UI"/>
            </a:endParaRPr>
          </a:p>
          <a:p>
            <a:pPr marL="685165" indent="-685165">
              <a:lnSpc>
                <a:spcPct val="150000"/>
              </a:lnSpc>
              <a:spcBef>
                <a:spcPts val="20"/>
              </a:spcBef>
              <a:buFont typeface="Wingdings" pitchFamily="18" charset="2"/>
              <a:buChar char="q"/>
            </a:pPr>
            <a:endParaRPr lang="en-US"/>
          </a:p>
        </p:txBody>
      </p:sp>
      <p:sp>
        <p:nvSpPr>
          <p:cNvPr id="3" name="Title 2">
            <a:extLst>
              <a:ext uri="{FF2B5EF4-FFF2-40B4-BE49-F238E27FC236}">
                <a16:creationId xmlns:a16="http://schemas.microsoft.com/office/drawing/2014/main" id="{2C000E8A-0ED0-EB50-052A-348006EDB88A}"/>
              </a:ext>
            </a:extLst>
          </p:cNvPr>
          <p:cNvSpPr>
            <a:spLocks noGrp="1"/>
          </p:cNvSpPr>
          <p:nvPr>
            <p:ph type="title"/>
          </p:nvPr>
        </p:nvSpPr>
        <p:spPr/>
        <p:txBody>
          <a:bodyPr/>
          <a:lstStyle/>
          <a:p>
            <a:r>
              <a:rPr lang="en-US">
                <a:cs typeface="Calibri"/>
              </a:rPr>
              <a:t>QBI Deduction Example</a:t>
            </a:r>
            <a:endParaRPr lang="en-US">
              <a:solidFill>
                <a:schemeClr val="tx2"/>
              </a:solidFill>
              <a:cs typeface="Calibri"/>
            </a:endParaRPr>
          </a:p>
        </p:txBody>
      </p:sp>
      <p:graphicFrame>
        <p:nvGraphicFramePr>
          <p:cNvPr id="5" name="Table 4">
            <a:extLst>
              <a:ext uri="{FF2B5EF4-FFF2-40B4-BE49-F238E27FC236}">
                <a16:creationId xmlns:a16="http://schemas.microsoft.com/office/drawing/2014/main" id="{BE3F7D0F-DC2B-EB20-F214-59B6FBAB1E68}"/>
              </a:ext>
            </a:extLst>
          </p:cNvPr>
          <p:cNvGraphicFramePr>
            <a:graphicFrameLocks noGrp="1"/>
          </p:cNvGraphicFramePr>
          <p:nvPr>
            <p:extLst>
              <p:ext uri="{D42A27DB-BD31-4B8C-83A1-F6EECF244321}">
                <p14:modId xmlns:p14="http://schemas.microsoft.com/office/powerpoint/2010/main" val="3165445377"/>
              </p:ext>
            </p:extLst>
          </p:nvPr>
        </p:nvGraphicFramePr>
        <p:xfrm>
          <a:off x="2329315" y="4678055"/>
          <a:ext cx="20688605" cy="2346960"/>
        </p:xfrm>
        <a:graphic>
          <a:graphicData uri="http://schemas.openxmlformats.org/drawingml/2006/table">
            <a:tbl>
              <a:tblPr firstRow="1" bandRow="1">
                <a:tableStyleId>{5DA37D80-6434-44D0-A028-1B22A696006F}</a:tableStyleId>
              </a:tblPr>
              <a:tblGrid>
                <a:gridCol w="4137721">
                  <a:extLst>
                    <a:ext uri="{9D8B030D-6E8A-4147-A177-3AD203B41FA5}">
                      <a16:colId xmlns:a16="http://schemas.microsoft.com/office/drawing/2014/main" val="2309367678"/>
                    </a:ext>
                  </a:extLst>
                </a:gridCol>
                <a:gridCol w="3612629">
                  <a:extLst>
                    <a:ext uri="{9D8B030D-6E8A-4147-A177-3AD203B41FA5}">
                      <a16:colId xmlns:a16="http://schemas.microsoft.com/office/drawing/2014/main" val="3038019309"/>
                    </a:ext>
                  </a:extLst>
                </a:gridCol>
                <a:gridCol w="5316279">
                  <a:extLst>
                    <a:ext uri="{9D8B030D-6E8A-4147-A177-3AD203B41FA5}">
                      <a16:colId xmlns:a16="http://schemas.microsoft.com/office/drawing/2014/main" val="1196320495"/>
                    </a:ext>
                  </a:extLst>
                </a:gridCol>
                <a:gridCol w="3484255">
                  <a:extLst>
                    <a:ext uri="{9D8B030D-6E8A-4147-A177-3AD203B41FA5}">
                      <a16:colId xmlns:a16="http://schemas.microsoft.com/office/drawing/2014/main" val="2308180271"/>
                    </a:ext>
                  </a:extLst>
                </a:gridCol>
                <a:gridCol w="4137721">
                  <a:extLst>
                    <a:ext uri="{9D8B030D-6E8A-4147-A177-3AD203B41FA5}">
                      <a16:colId xmlns:a16="http://schemas.microsoft.com/office/drawing/2014/main" val="4087417249"/>
                    </a:ext>
                  </a:extLst>
                </a:gridCol>
              </a:tblGrid>
              <a:tr h="370840">
                <a:tc>
                  <a:txBody>
                    <a:bodyPr/>
                    <a:lstStyle/>
                    <a:p>
                      <a:pPr algn="ctr"/>
                      <a:r>
                        <a:rPr lang="en-US" sz="2800"/>
                        <a:t>Structure</a:t>
                      </a:r>
                    </a:p>
                  </a:txBody>
                  <a:tcPr/>
                </a:tc>
                <a:tc>
                  <a:txBody>
                    <a:bodyPr/>
                    <a:lstStyle/>
                    <a:p>
                      <a:pPr algn="ctr"/>
                      <a:r>
                        <a:rPr lang="en-US" sz="2800"/>
                        <a:t>Pre-Tax Income</a:t>
                      </a:r>
                    </a:p>
                  </a:txBody>
                  <a:tcPr/>
                </a:tc>
                <a:tc>
                  <a:txBody>
                    <a:bodyPr/>
                    <a:lstStyle/>
                    <a:p>
                      <a:pPr algn="ctr"/>
                      <a:r>
                        <a:rPr lang="en-US" sz="2800"/>
                        <a:t>Total Federal Tax Paid</a:t>
                      </a:r>
                    </a:p>
                  </a:txBody>
                  <a:tcPr/>
                </a:tc>
                <a:tc>
                  <a:txBody>
                    <a:bodyPr/>
                    <a:lstStyle/>
                    <a:p>
                      <a:pPr algn="ctr"/>
                      <a:r>
                        <a:rPr lang="en-US" sz="2800"/>
                        <a:t>Net to Owner</a:t>
                      </a:r>
                    </a:p>
                  </a:txBody>
                  <a:tcPr/>
                </a:tc>
                <a:tc>
                  <a:txBody>
                    <a:bodyPr/>
                    <a:lstStyle/>
                    <a:p>
                      <a:pPr algn="ctr"/>
                      <a:r>
                        <a:rPr lang="en-US" sz="2800"/>
                        <a:t>Effective Tax Rate</a:t>
                      </a:r>
                    </a:p>
                  </a:txBody>
                  <a:tcPr/>
                </a:tc>
                <a:extLst>
                  <a:ext uri="{0D108BD9-81ED-4DB2-BD59-A6C34878D82A}">
                    <a16:rowId xmlns:a16="http://schemas.microsoft.com/office/drawing/2014/main" val="3805758693"/>
                  </a:ext>
                </a:extLst>
              </a:tr>
              <a:tr h="370840">
                <a:tc>
                  <a:txBody>
                    <a:bodyPr/>
                    <a:lstStyle/>
                    <a:p>
                      <a:pPr algn="r"/>
                      <a:r>
                        <a:rPr lang="en-US"/>
                        <a:t>C Corporation</a:t>
                      </a:r>
                    </a:p>
                  </a:txBody>
                  <a:tcPr/>
                </a:tc>
                <a:tc>
                  <a:txBody>
                    <a:bodyPr/>
                    <a:lstStyle/>
                    <a:p>
                      <a:pPr algn="r"/>
                      <a:r>
                        <a:rPr lang="en-US"/>
                        <a:t>$500,000</a:t>
                      </a:r>
                    </a:p>
                  </a:txBody>
                  <a:tcPr/>
                </a:tc>
                <a:tc>
                  <a:txBody>
                    <a:bodyPr/>
                    <a:lstStyle/>
                    <a:p>
                      <a:pPr algn="r"/>
                      <a:r>
                        <a:rPr lang="en-US"/>
                        <a:t>$164,250</a:t>
                      </a:r>
                    </a:p>
                  </a:txBody>
                  <a:tcPr/>
                </a:tc>
                <a:tc>
                  <a:txBody>
                    <a:bodyPr/>
                    <a:lstStyle/>
                    <a:p>
                      <a:pPr algn="r"/>
                      <a:r>
                        <a:rPr lang="en-US"/>
                        <a:t>$335,750</a:t>
                      </a:r>
                    </a:p>
                  </a:txBody>
                  <a:tcPr/>
                </a:tc>
                <a:tc>
                  <a:txBody>
                    <a:bodyPr/>
                    <a:lstStyle/>
                    <a:p>
                      <a:pPr algn="r"/>
                      <a:r>
                        <a:rPr lang="en-US"/>
                        <a:t>32.85%</a:t>
                      </a:r>
                    </a:p>
                  </a:txBody>
                  <a:tcPr/>
                </a:tc>
                <a:extLst>
                  <a:ext uri="{0D108BD9-81ED-4DB2-BD59-A6C34878D82A}">
                    <a16:rowId xmlns:a16="http://schemas.microsoft.com/office/drawing/2014/main" val="2315021570"/>
                  </a:ext>
                </a:extLst>
              </a:tr>
              <a:tr h="370840">
                <a:tc>
                  <a:txBody>
                    <a:bodyPr/>
                    <a:lstStyle/>
                    <a:p>
                      <a:pPr algn="r"/>
                      <a:r>
                        <a:rPr lang="en-US"/>
                        <a:t>Partnership or S Corporation (QBID)</a:t>
                      </a:r>
                    </a:p>
                  </a:txBody>
                  <a:tcPr/>
                </a:tc>
                <a:tc>
                  <a:txBody>
                    <a:bodyPr/>
                    <a:lstStyle/>
                    <a:p>
                      <a:pPr algn="r"/>
                      <a:r>
                        <a:rPr lang="en-US"/>
                        <a:t>$500,000</a:t>
                      </a:r>
                    </a:p>
                  </a:txBody>
                  <a:tcPr/>
                </a:tc>
                <a:tc>
                  <a:txBody>
                    <a:bodyPr/>
                    <a:lstStyle/>
                    <a:p>
                      <a:pPr algn="r"/>
                      <a:r>
                        <a:rPr lang="en-US"/>
                        <a:t>$85,664</a:t>
                      </a:r>
                    </a:p>
                  </a:txBody>
                  <a:tcPr/>
                </a:tc>
                <a:tc>
                  <a:txBody>
                    <a:bodyPr/>
                    <a:lstStyle/>
                    <a:p>
                      <a:pPr algn="r"/>
                      <a:r>
                        <a:rPr lang="en-US"/>
                        <a:t>$414,336</a:t>
                      </a:r>
                    </a:p>
                  </a:txBody>
                  <a:tcPr/>
                </a:tc>
                <a:tc>
                  <a:txBody>
                    <a:bodyPr/>
                    <a:lstStyle/>
                    <a:p>
                      <a:pPr algn="r"/>
                      <a:r>
                        <a:rPr lang="en-US"/>
                        <a:t>17.13%</a:t>
                      </a:r>
                    </a:p>
                  </a:txBody>
                  <a:tcPr/>
                </a:tc>
                <a:extLst>
                  <a:ext uri="{0D108BD9-81ED-4DB2-BD59-A6C34878D82A}">
                    <a16:rowId xmlns:a16="http://schemas.microsoft.com/office/drawing/2014/main" val="554071550"/>
                  </a:ext>
                </a:extLst>
              </a:tr>
            </a:tbl>
          </a:graphicData>
        </a:graphic>
      </p:graphicFrame>
      <p:graphicFrame>
        <p:nvGraphicFramePr>
          <p:cNvPr id="7" name="Table 6">
            <a:extLst>
              <a:ext uri="{FF2B5EF4-FFF2-40B4-BE49-F238E27FC236}">
                <a16:creationId xmlns:a16="http://schemas.microsoft.com/office/drawing/2014/main" id="{FDFE71AC-3898-AE6D-6175-10E220038695}"/>
              </a:ext>
            </a:extLst>
          </p:cNvPr>
          <p:cNvGraphicFramePr>
            <a:graphicFrameLocks noGrp="1"/>
          </p:cNvGraphicFramePr>
          <p:nvPr>
            <p:extLst>
              <p:ext uri="{D42A27DB-BD31-4B8C-83A1-F6EECF244321}">
                <p14:modId xmlns:p14="http://schemas.microsoft.com/office/powerpoint/2010/main" val="3847883063"/>
              </p:ext>
            </p:extLst>
          </p:nvPr>
        </p:nvGraphicFramePr>
        <p:xfrm>
          <a:off x="2327983" y="9582731"/>
          <a:ext cx="20709520" cy="2346960"/>
        </p:xfrm>
        <a:graphic>
          <a:graphicData uri="http://schemas.openxmlformats.org/drawingml/2006/table">
            <a:tbl>
              <a:tblPr firstRow="1" bandRow="1">
                <a:tableStyleId>{5DA37D80-6434-44D0-A028-1B22A696006F}</a:tableStyleId>
              </a:tblPr>
              <a:tblGrid>
                <a:gridCol w="4141904">
                  <a:extLst>
                    <a:ext uri="{9D8B030D-6E8A-4147-A177-3AD203B41FA5}">
                      <a16:colId xmlns:a16="http://schemas.microsoft.com/office/drawing/2014/main" val="2309367678"/>
                    </a:ext>
                  </a:extLst>
                </a:gridCol>
                <a:gridCol w="3758634">
                  <a:extLst>
                    <a:ext uri="{9D8B030D-6E8A-4147-A177-3AD203B41FA5}">
                      <a16:colId xmlns:a16="http://schemas.microsoft.com/office/drawing/2014/main" val="3038019309"/>
                    </a:ext>
                  </a:extLst>
                </a:gridCol>
                <a:gridCol w="5209953">
                  <a:extLst>
                    <a:ext uri="{9D8B030D-6E8A-4147-A177-3AD203B41FA5}">
                      <a16:colId xmlns:a16="http://schemas.microsoft.com/office/drawing/2014/main" val="1196320495"/>
                    </a:ext>
                  </a:extLst>
                </a:gridCol>
                <a:gridCol w="3457125">
                  <a:extLst>
                    <a:ext uri="{9D8B030D-6E8A-4147-A177-3AD203B41FA5}">
                      <a16:colId xmlns:a16="http://schemas.microsoft.com/office/drawing/2014/main" val="2308180271"/>
                    </a:ext>
                  </a:extLst>
                </a:gridCol>
                <a:gridCol w="4141904">
                  <a:extLst>
                    <a:ext uri="{9D8B030D-6E8A-4147-A177-3AD203B41FA5}">
                      <a16:colId xmlns:a16="http://schemas.microsoft.com/office/drawing/2014/main" val="4087417249"/>
                    </a:ext>
                  </a:extLst>
                </a:gridCol>
              </a:tblGrid>
              <a:tr h="370840">
                <a:tc>
                  <a:txBody>
                    <a:bodyPr/>
                    <a:lstStyle/>
                    <a:p>
                      <a:pPr algn="ctr"/>
                      <a:r>
                        <a:rPr lang="en-US" sz="2800"/>
                        <a:t>Structure</a:t>
                      </a:r>
                    </a:p>
                  </a:txBody>
                  <a:tcPr/>
                </a:tc>
                <a:tc>
                  <a:txBody>
                    <a:bodyPr/>
                    <a:lstStyle/>
                    <a:p>
                      <a:pPr algn="ctr"/>
                      <a:r>
                        <a:rPr lang="en-US" sz="2800"/>
                        <a:t>Pre-Tax Income</a:t>
                      </a:r>
                    </a:p>
                  </a:txBody>
                  <a:tcPr/>
                </a:tc>
                <a:tc>
                  <a:txBody>
                    <a:bodyPr/>
                    <a:lstStyle/>
                    <a:p>
                      <a:pPr algn="ctr"/>
                      <a:r>
                        <a:rPr lang="en-US" sz="2800"/>
                        <a:t>Total Federal Tax Paid</a:t>
                      </a:r>
                    </a:p>
                  </a:txBody>
                  <a:tcPr/>
                </a:tc>
                <a:tc>
                  <a:txBody>
                    <a:bodyPr/>
                    <a:lstStyle/>
                    <a:p>
                      <a:pPr algn="ctr"/>
                      <a:r>
                        <a:rPr lang="en-US" sz="2800"/>
                        <a:t>Net to Owner</a:t>
                      </a:r>
                    </a:p>
                  </a:txBody>
                  <a:tcPr/>
                </a:tc>
                <a:tc>
                  <a:txBody>
                    <a:bodyPr/>
                    <a:lstStyle/>
                    <a:p>
                      <a:pPr algn="ctr"/>
                      <a:r>
                        <a:rPr lang="en-US" sz="2800"/>
                        <a:t>Effective Tax Rate</a:t>
                      </a:r>
                    </a:p>
                  </a:txBody>
                  <a:tcPr/>
                </a:tc>
                <a:extLst>
                  <a:ext uri="{0D108BD9-81ED-4DB2-BD59-A6C34878D82A}">
                    <a16:rowId xmlns:a16="http://schemas.microsoft.com/office/drawing/2014/main" val="3805758693"/>
                  </a:ext>
                </a:extLst>
              </a:tr>
              <a:tr h="370840">
                <a:tc>
                  <a:txBody>
                    <a:bodyPr/>
                    <a:lstStyle/>
                    <a:p>
                      <a:pPr algn="r"/>
                      <a:r>
                        <a:rPr lang="en-US"/>
                        <a:t>C Corporation</a:t>
                      </a:r>
                    </a:p>
                  </a:txBody>
                  <a:tcPr/>
                </a:tc>
                <a:tc>
                  <a:txBody>
                    <a:bodyPr/>
                    <a:lstStyle/>
                    <a:p>
                      <a:pPr algn="r"/>
                      <a:r>
                        <a:rPr lang="en-US"/>
                        <a:t>$2,000,000</a:t>
                      </a:r>
                    </a:p>
                  </a:txBody>
                  <a:tcPr/>
                </a:tc>
                <a:tc>
                  <a:txBody>
                    <a:bodyPr/>
                    <a:lstStyle/>
                    <a:p>
                      <a:pPr algn="r"/>
                      <a:r>
                        <a:rPr lang="en-US"/>
                        <a:t>$796,040</a:t>
                      </a:r>
                    </a:p>
                  </a:txBody>
                  <a:tcPr/>
                </a:tc>
                <a:tc>
                  <a:txBody>
                    <a:bodyPr/>
                    <a:lstStyle/>
                    <a:p>
                      <a:pPr algn="r"/>
                      <a:r>
                        <a:rPr lang="en-US"/>
                        <a:t>$1,203,960</a:t>
                      </a:r>
                    </a:p>
                  </a:txBody>
                  <a:tcPr/>
                </a:tc>
                <a:tc>
                  <a:txBody>
                    <a:bodyPr/>
                    <a:lstStyle/>
                    <a:p>
                      <a:pPr algn="r"/>
                      <a:r>
                        <a:rPr lang="en-US"/>
                        <a:t>32.85%</a:t>
                      </a:r>
                    </a:p>
                  </a:txBody>
                  <a:tcPr/>
                </a:tc>
                <a:extLst>
                  <a:ext uri="{0D108BD9-81ED-4DB2-BD59-A6C34878D82A}">
                    <a16:rowId xmlns:a16="http://schemas.microsoft.com/office/drawing/2014/main" val="2315021570"/>
                  </a:ext>
                </a:extLst>
              </a:tr>
              <a:tr h="370840">
                <a:tc>
                  <a:txBody>
                    <a:bodyPr/>
                    <a:lstStyle/>
                    <a:p>
                      <a:pPr algn="r"/>
                      <a:r>
                        <a:rPr lang="en-US"/>
                        <a:t>Partnership or S Corporation (QBID)</a:t>
                      </a:r>
                    </a:p>
                  </a:txBody>
                  <a:tcPr/>
                </a:tc>
                <a:tc>
                  <a:txBody>
                    <a:bodyPr/>
                    <a:lstStyle/>
                    <a:p>
                      <a:pPr algn="r"/>
                      <a:r>
                        <a:rPr lang="en-US"/>
                        <a:t>$2,000,000</a:t>
                      </a:r>
                    </a:p>
                  </a:txBody>
                  <a:tcPr/>
                </a:tc>
                <a:tc>
                  <a:txBody>
                    <a:bodyPr/>
                    <a:lstStyle/>
                    <a:p>
                      <a:pPr algn="r"/>
                      <a:r>
                        <a:rPr lang="en-US"/>
                        <a:t>$592,000</a:t>
                      </a:r>
                    </a:p>
                  </a:txBody>
                  <a:tcPr/>
                </a:tc>
                <a:tc>
                  <a:txBody>
                    <a:bodyPr/>
                    <a:lstStyle/>
                    <a:p>
                      <a:pPr algn="r"/>
                      <a:r>
                        <a:rPr lang="en-US"/>
                        <a:t>$1,408,000</a:t>
                      </a:r>
                    </a:p>
                  </a:txBody>
                  <a:tcPr/>
                </a:tc>
                <a:tc>
                  <a:txBody>
                    <a:bodyPr/>
                    <a:lstStyle/>
                    <a:p>
                      <a:pPr algn="r"/>
                      <a:r>
                        <a:rPr lang="en-US"/>
                        <a:t>29.60%</a:t>
                      </a:r>
                    </a:p>
                  </a:txBody>
                  <a:tcPr/>
                </a:tc>
                <a:extLst>
                  <a:ext uri="{0D108BD9-81ED-4DB2-BD59-A6C34878D82A}">
                    <a16:rowId xmlns:a16="http://schemas.microsoft.com/office/drawing/2014/main" val="554071550"/>
                  </a:ext>
                </a:extLst>
              </a:tr>
            </a:tbl>
          </a:graphicData>
        </a:graphic>
      </p:graphicFrame>
    </p:spTree>
    <p:extLst>
      <p:ext uri="{BB962C8B-B14F-4D97-AF65-F5344CB8AC3E}">
        <p14:creationId xmlns:p14="http://schemas.microsoft.com/office/powerpoint/2010/main" val="1677860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B53BD7-3F04-0B3D-7928-05FF33197BFD}"/>
              </a:ext>
            </a:extLst>
          </p:cNvPr>
          <p:cNvSpPr>
            <a:spLocks noGrp="1"/>
          </p:cNvSpPr>
          <p:nvPr>
            <p:ph type="title"/>
          </p:nvPr>
        </p:nvSpPr>
        <p:spPr/>
        <p:txBody>
          <a:bodyPr/>
          <a:lstStyle/>
          <a:p>
            <a:r>
              <a:rPr lang="en-US"/>
              <a:t>Strategic Recommendations </a:t>
            </a:r>
          </a:p>
        </p:txBody>
      </p:sp>
      <p:sp>
        <p:nvSpPr>
          <p:cNvPr id="4" name="Text Placeholder 3">
            <a:extLst>
              <a:ext uri="{FF2B5EF4-FFF2-40B4-BE49-F238E27FC236}">
                <a16:creationId xmlns:a16="http://schemas.microsoft.com/office/drawing/2014/main" id="{4EBF9445-FDD5-E738-010B-E1EFCFDC765E}"/>
              </a:ext>
            </a:extLst>
          </p:cNvPr>
          <p:cNvSpPr>
            <a:spLocks noGrp="1"/>
          </p:cNvSpPr>
          <p:nvPr>
            <p:ph type="body" sz="quarter" idx="17"/>
          </p:nvPr>
        </p:nvSpPr>
        <p:spPr>
          <a:xfrm>
            <a:off x="2336800" y="3031456"/>
            <a:ext cx="20828000" cy="9293460"/>
          </a:xfrm>
        </p:spPr>
        <p:txBody>
          <a:bodyPr vert="horz" lIns="91440" tIns="45720" rIns="91440" bIns="45720" rtlCol="0" anchor="t">
            <a:noAutofit/>
          </a:bodyPr>
          <a:lstStyle/>
          <a:p>
            <a:pPr marL="571500" lvl="0" indent="-571500" algn="l">
              <a:lnSpc>
                <a:spcPct val="150000"/>
              </a:lnSpc>
              <a:buFont typeface="Wingdings" panose="020B0604020202020204" pitchFamily="34" charset="0"/>
              <a:buChar char="q"/>
            </a:pPr>
            <a:r>
              <a:rPr lang="en-US" sz="4800" b="0">
                <a:cs typeface="Calibri"/>
              </a:rPr>
              <a:t>Review U.S. tax exposure under new rules.</a:t>
            </a:r>
            <a:endParaRPr lang="en-US" sz="4800" b="0"/>
          </a:p>
          <a:p>
            <a:pPr marL="571500" lvl="0" indent="-571500" algn="l">
              <a:lnSpc>
                <a:spcPct val="150000"/>
              </a:lnSpc>
              <a:buFont typeface="Wingdings" panose="020B0604020202020204" pitchFamily="34" charset="0"/>
              <a:buChar char="q"/>
            </a:pPr>
            <a:r>
              <a:rPr lang="en-US" sz="4800" b="0">
                <a:cs typeface="Calibri"/>
              </a:rPr>
              <a:t>Structuring of inbound to US business.</a:t>
            </a:r>
            <a:endParaRPr lang="en-US" sz="4800" b="0"/>
          </a:p>
          <a:p>
            <a:pPr marL="1485265" lvl="1" indent="-570865">
              <a:lnSpc>
                <a:spcPct val="150000"/>
              </a:lnSpc>
              <a:buFont typeface="Wingdings" panose="02070309020205020404" pitchFamily="49" charset="0"/>
              <a:buChar char="§"/>
            </a:pPr>
            <a:r>
              <a:rPr lang="en-US">
                <a:cs typeface="Calibri"/>
              </a:rPr>
              <a:t>Branch/Corporation/LP (LLC and S-Corporation generally not advisable)</a:t>
            </a:r>
            <a:endParaRPr lang="en-US"/>
          </a:p>
          <a:p>
            <a:pPr marL="571500" lvl="0" indent="-571500" algn="l">
              <a:lnSpc>
                <a:spcPct val="150000"/>
              </a:lnSpc>
              <a:buFont typeface="Wingdings" panose="020B0604020202020204" pitchFamily="34" charset="0"/>
              <a:buChar char="q"/>
            </a:pPr>
            <a:r>
              <a:rPr lang="en-US" sz="4800" b="0">
                <a:cs typeface="Calibri"/>
              </a:rPr>
              <a:t>Model impact of cross-border cash flows (management fees, interest and loan repayments, dividends).</a:t>
            </a:r>
            <a:endParaRPr lang="en-US" sz="4800" b="0"/>
          </a:p>
          <a:p>
            <a:pPr marL="571500" lvl="0" indent="-571500" algn="l">
              <a:lnSpc>
                <a:spcPct val="150000"/>
              </a:lnSpc>
              <a:buFont typeface="Wingdings" panose="020B0604020202020204" pitchFamily="34" charset="0"/>
              <a:buChar char="q"/>
            </a:pPr>
            <a:r>
              <a:rPr lang="en-US" sz="4800" b="0">
                <a:cs typeface="Calibri"/>
              </a:rPr>
              <a:t>Review application of US-Canada Treaty</a:t>
            </a:r>
          </a:p>
          <a:p>
            <a:endParaRPr lang="en-US"/>
          </a:p>
        </p:txBody>
      </p:sp>
      <p:pic>
        <p:nvPicPr>
          <p:cNvPr id="8" name="Graphic 7" descr="Decorative circles">
            <a:extLst>
              <a:ext uri="{FF2B5EF4-FFF2-40B4-BE49-F238E27FC236}">
                <a16:creationId xmlns:a16="http://schemas.microsoft.com/office/drawing/2014/main" id="{6F94CAB9-3FBD-92F0-A6EB-EAAA97E338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50941" y="7157720"/>
            <a:ext cx="10320456" cy="10320456"/>
          </a:xfrm>
          <a:prstGeom prst="rect">
            <a:avLst/>
          </a:prstGeom>
        </p:spPr>
      </p:pic>
    </p:spTree>
    <p:extLst>
      <p:ext uri="{BB962C8B-B14F-4D97-AF65-F5344CB8AC3E}">
        <p14:creationId xmlns:p14="http://schemas.microsoft.com/office/powerpoint/2010/main" val="4228496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72D77C-2213-19F2-DBBC-543E866BD75A}"/>
              </a:ext>
            </a:extLst>
          </p:cNvPr>
          <p:cNvSpPr>
            <a:spLocks noGrp="1"/>
          </p:cNvSpPr>
          <p:nvPr>
            <p:ph type="title"/>
          </p:nvPr>
        </p:nvSpPr>
        <p:spPr>
          <a:xfrm>
            <a:off x="2336800" y="1110347"/>
            <a:ext cx="20828000" cy="1305328"/>
          </a:xfrm>
        </p:spPr>
        <p:txBody>
          <a:bodyPr/>
          <a:lstStyle/>
          <a:p>
            <a:r>
              <a:rPr lang="en-US"/>
              <a:t>Next Steps &amp; Resources </a:t>
            </a:r>
          </a:p>
        </p:txBody>
      </p:sp>
      <p:sp>
        <p:nvSpPr>
          <p:cNvPr id="5" name="Text Placeholder 4">
            <a:extLst>
              <a:ext uri="{FF2B5EF4-FFF2-40B4-BE49-F238E27FC236}">
                <a16:creationId xmlns:a16="http://schemas.microsoft.com/office/drawing/2014/main" id="{4E90159B-0BCB-777C-59C0-424AED40F101}"/>
              </a:ext>
            </a:extLst>
          </p:cNvPr>
          <p:cNvSpPr>
            <a:spLocks noGrp="1"/>
          </p:cNvSpPr>
          <p:nvPr>
            <p:ph type="body" sz="quarter" idx="18"/>
          </p:nvPr>
        </p:nvSpPr>
        <p:spPr>
          <a:xfrm>
            <a:off x="2336800" y="6217920"/>
            <a:ext cx="18892109" cy="2164080"/>
          </a:xfrm>
          <a:gradFill>
            <a:gsLst>
              <a:gs pos="0">
                <a:srgbClr val="002060"/>
              </a:gs>
              <a:gs pos="100000">
                <a:srgbClr val="005A65"/>
              </a:gs>
            </a:gsLst>
            <a:lin ang="5400000" scaled="1"/>
          </a:gradFill>
        </p:spPr>
        <p:txBody>
          <a:bodyPr anchor="ctr"/>
          <a:lstStyle/>
          <a:p>
            <a:r>
              <a:rPr lang="en-US" sz="4400">
                <a:solidFill>
                  <a:schemeClr val="bg1"/>
                </a:solidFill>
                <a:latin typeface="+mn-lt"/>
              </a:rPr>
              <a:t>Stay alert for technical corrections or state-level adjustments</a:t>
            </a:r>
          </a:p>
          <a:p>
            <a:endParaRPr lang="en-US"/>
          </a:p>
        </p:txBody>
      </p:sp>
    </p:spTree>
    <p:extLst>
      <p:ext uri="{BB962C8B-B14F-4D97-AF65-F5344CB8AC3E}">
        <p14:creationId xmlns:p14="http://schemas.microsoft.com/office/powerpoint/2010/main" val="939319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7AC32-7FAD-4A98-0A1A-3F4686119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B002AA-4865-398A-CCA7-DD82D9C63695}"/>
              </a:ext>
            </a:extLst>
          </p:cNvPr>
          <p:cNvSpPr>
            <a:spLocks noGrp="1"/>
          </p:cNvSpPr>
          <p:nvPr>
            <p:ph type="title"/>
          </p:nvPr>
        </p:nvSpPr>
        <p:spPr/>
        <p:txBody>
          <a:bodyPr/>
          <a:lstStyle/>
          <a:p>
            <a:r>
              <a:rPr lang="en-US">
                <a:solidFill>
                  <a:schemeClr val="accent2"/>
                </a:solidFill>
              </a:rPr>
              <a:t>Impact - US Tariffs</a:t>
            </a:r>
          </a:p>
        </p:txBody>
      </p:sp>
      <p:sp>
        <p:nvSpPr>
          <p:cNvPr id="3" name="TextBox 2">
            <a:extLst>
              <a:ext uri="{FF2B5EF4-FFF2-40B4-BE49-F238E27FC236}">
                <a16:creationId xmlns:a16="http://schemas.microsoft.com/office/drawing/2014/main" id="{05FBDE1C-3560-10C9-21CB-2C1210DDF9BF}"/>
              </a:ext>
            </a:extLst>
          </p:cNvPr>
          <p:cNvSpPr txBox="1"/>
          <p:nvPr/>
        </p:nvSpPr>
        <p:spPr>
          <a:xfrm>
            <a:off x="8077199" y="7591647"/>
            <a:ext cx="14357499" cy="1754326"/>
          </a:xfrm>
          <a:prstGeom prst="rect">
            <a:avLst/>
          </a:prstGeom>
          <a:noFill/>
        </p:spPr>
        <p:txBody>
          <a:bodyPr wrap="square" lIns="91440" tIns="45720" rIns="91440" bIns="45720" rtlCol="0" anchor="t">
            <a:spAutoFit/>
          </a:bodyPr>
          <a:lstStyle/>
          <a:p>
            <a:r>
              <a:rPr lang="en-US" sz="5400" i="1"/>
              <a:t>What Foreign Investors and Canadian Companies Need to Know About US Tariffs</a:t>
            </a:r>
          </a:p>
        </p:txBody>
      </p:sp>
    </p:spTree>
    <p:extLst>
      <p:ext uri="{BB962C8B-B14F-4D97-AF65-F5344CB8AC3E}">
        <p14:creationId xmlns:p14="http://schemas.microsoft.com/office/powerpoint/2010/main" val="168089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95FA8F-1EE4-28B1-AC29-DDB75ED02704}"/>
              </a:ext>
            </a:extLst>
          </p:cNvPr>
          <p:cNvSpPr>
            <a:spLocks noGrp="1"/>
          </p:cNvSpPr>
          <p:nvPr>
            <p:ph idx="1"/>
          </p:nvPr>
        </p:nvSpPr>
        <p:spPr>
          <a:xfrm>
            <a:off x="2336799" y="3854386"/>
            <a:ext cx="20668593" cy="8142454"/>
          </a:xfrm>
        </p:spPr>
        <p:txBody>
          <a:bodyPr vert="horz" lIns="91440" tIns="45720" rIns="91440" bIns="45720" numCol="1" rtlCol="0" anchor="t">
            <a:normAutofit/>
          </a:bodyPr>
          <a:lstStyle/>
          <a:p>
            <a:pPr marL="685165" indent="-685165">
              <a:lnSpc>
                <a:spcPct val="150000"/>
              </a:lnSpc>
              <a:buFont typeface="Wingdings" pitchFamily="18" charset="2"/>
              <a:buChar char="q"/>
            </a:pPr>
            <a:r>
              <a:rPr lang="en-US" sz="4800">
                <a:cs typeface="Calibri"/>
              </a:rPr>
              <a:t>Things have been changing seemingly every week</a:t>
            </a:r>
            <a:endParaRPr lang="en-US">
              <a:cs typeface="Calibri"/>
            </a:endParaRPr>
          </a:p>
          <a:p>
            <a:pPr marL="685165" indent="-685165">
              <a:lnSpc>
                <a:spcPct val="150000"/>
              </a:lnSpc>
              <a:buFont typeface="Wingdings" pitchFamily="18" charset="2"/>
              <a:buChar char="q"/>
            </a:pPr>
            <a:r>
              <a:rPr lang="en-US" sz="4800">
                <a:cs typeface="Calibri"/>
              </a:rPr>
              <a:t>The Supreme Court will soon consider whether the reciprocal tariffs are legal. </a:t>
            </a:r>
          </a:p>
          <a:p>
            <a:pPr marL="685165" indent="-685165">
              <a:lnSpc>
                <a:spcPct val="110000"/>
              </a:lnSpc>
              <a:buFont typeface="Wingdings" pitchFamily="18" charset="2"/>
              <a:buChar char="q"/>
            </a:pPr>
            <a:r>
              <a:rPr lang="en-US" sz="4800">
                <a:cs typeface="Calibri"/>
              </a:rPr>
              <a:t>If the Supreme Court rules them illegal, many companies could be eligible for </a:t>
            </a:r>
            <a:r>
              <a:rPr lang="en-US" sz="4800" b="1">
                <a:cs typeface="Calibri"/>
              </a:rPr>
              <a:t>refunds of duties</a:t>
            </a:r>
            <a:r>
              <a:rPr lang="en-US" sz="4800">
                <a:cs typeface="Calibri"/>
              </a:rPr>
              <a:t>. </a:t>
            </a:r>
          </a:p>
          <a:p>
            <a:pPr marL="685165" indent="-685165">
              <a:buFont typeface="Wingdings" pitchFamily="18" charset="2"/>
              <a:buChar char="q"/>
            </a:pPr>
            <a:r>
              <a:rPr lang="en-US" sz="4800">
                <a:cs typeface="Calibri"/>
              </a:rPr>
              <a:t>The Court is set to hear the Trump administration’s tariffs appeal on an expedited basis - hearings started in </a:t>
            </a:r>
            <a:r>
              <a:rPr lang="en-US" sz="4800" b="1">
                <a:cs typeface="Calibri"/>
              </a:rPr>
              <a:t>Nov 2025</a:t>
            </a:r>
          </a:p>
          <a:p>
            <a:pPr marL="685165" indent="-685165">
              <a:lnSpc>
                <a:spcPct val="150000"/>
              </a:lnSpc>
              <a:buFont typeface="Wingdings" pitchFamily="18" charset="2"/>
              <a:buChar char="q"/>
            </a:pPr>
            <a:r>
              <a:rPr lang="en-US" sz="4800"/>
              <a:t>Vast implications for the economy and presidential power</a:t>
            </a:r>
          </a:p>
        </p:txBody>
      </p:sp>
      <p:sp>
        <p:nvSpPr>
          <p:cNvPr id="3" name="Title 2">
            <a:extLst>
              <a:ext uri="{FF2B5EF4-FFF2-40B4-BE49-F238E27FC236}">
                <a16:creationId xmlns:a16="http://schemas.microsoft.com/office/drawing/2014/main" id="{8673E8E4-8318-476B-D69C-041CCE3163DA}"/>
              </a:ext>
            </a:extLst>
          </p:cNvPr>
          <p:cNvSpPr>
            <a:spLocks noGrp="1"/>
          </p:cNvSpPr>
          <p:nvPr>
            <p:ph type="title"/>
          </p:nvPr>
        </p:nvSpPr>
        <p:spPr/>
        <p:txBody>
          <a:bodyPr spcCol="457200" anchor="ctr">
            <a:normAutofit/>
          </a:bodyPr>
          <a:lstStyle/>
          <a:p>
            <a:r>
              <a:rPr lang="en-US"/>
              <a:t>Current Rules of the Game</a:t>
            </a:r>
          </a:p>
        </p:txBody>
      </p:sp>
    </p:spTree>
    <p:extLst>
      <p:ext uri="{BB962C8B-B14F-4D97-AF65-F5344CB8AC3E}">
        <p14:creationId xmlns:p14="http://schemas.microsoft.com/office/powerpoint/2010/main" val="3856313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95FA8F-1EE4-28B1-AC29-DDB75ED02704}"/>
              </a:ext>
            </a:extLst>
          </p:cNvPr>
          <p:cNvSpPr>
            <a:spLocks noGrp="1"/>
          </p:cNvSpPr>
          <p:nvPr>
            <p:ph idx="1"/>
          </p:nvPr>
        </p:nvSpPr>
        <p:spPr>
          <a:xfrm>
            <a:off x="2336800" y="4082507"/>
            <a:ext cx="21146814" cy="8142454"/>
          </a:xfrm>
        </p:spPr>
        <p:txBody>
          <a:bodyPr vert="horz" lIns="91440" tIns="45720" rIns="91440" bIns="45720" rtlCol="0" anchor="t">
            <a:noAutofit/>
          </a:bodyPr>
          <a:lstStyle/>
          <a:p>
            <a:pPr marL="685165" indent="-685165">
              <a:lnSpc>
                <a:spcPct val="90000"/>
              </a:lnSpc>
              <a:spcAft>
                <a:spcPts val="1800"/>
              </a:spcAft>
              <a:buFont typeface="Wingdings" pitchFamily="18" charset="2"/>
              <a:buChar char="q"/>
            </a:pPr>
            <a:r>
              <a:rPr lang="en-US" sz="4800">
                <a:latin typeface="+mj-lt"/>
              </a:rPr>
              <a:t>Canada-US trade relations are currently strained by new tariffs, but trade between the two countries remains mostly tariff-free due to the USMCA/CUSMA agreement (over </a:t>
            </a:r>
            <a:r>
              <a:rPr lang="en-US" sz="4800" b="1">
                <a:latin typeface="+mj-lt"/>
              </a:rPr>
              <a:t>85%</a:t>
            </a:r>
            <a:r>
              <a:rPr lang="en-US" sz="4800">
                <a:latin typeface="+mj-lt"/>
              </a:rPr>
              <a:t> of trade)</a:t>
            </a:r>
          </a:p>
          <a:p>
            <a:pPr marL="685165" indent="-685165">
              <a:lnSpc>
                <a:spcPct val="90000"/>
              </a:lnSpc>
              <a:spcAft>
                <a:spcPts val="1800"/>
              </a:spcAft>
              <a:buFont typeface="Wingdings" pitchFamily="18" charset="2"/>
              <a:buChar char="q"/>
            </a:pPr>
            <a:r>
              <a:rPr lang="en-US" sz="4800">
                <a:latin typeface="+mj-lt"/>
              </a:rPr>
              <a:t>As of late August 2025, Canada has removed retaliatory tariffs on most U.S. goods, effective </a:t>
            </a:r>
            <a:r>
              <a:rPr lang="en-US" sz="4800" b="1">
                <a:latin typeface="+mj-lt"/>
              </a:rPr>
              <a:t>September 1st, 2025</a:t>
            </a:r>
            <a:r>
              <a:rPr lang="en-US" sz="4800">
                <a:latin typeface="+mj-lt"/>
              </a:rPr>
              <a:t>, due to the U.S. allowing CUSMA-compliant goods tariff-free entry</a:t>
            </a:r>
          </a:p>
          <a:p>
            <a:pPr marL="685165" indent="-685165">
              <a:lnSpc>
                <a:spcPct val="90000"/>
              </a:lnSpc>
              <a:spcAft>
                <a:spcPts val="1800"/>
              </a:spcAft>
              <a:buFont typeface="Wingdings" pitchFamily="18" charset="2"/>
              <a:buChar char="q"/>
            </a:pPr>
            <a:r>
              <a:rPr lang="en-US" sz="4800">
                <a:latin typeface="+mj-lt"/>
              </a:rPr>
              <a:t>Tariffs and counter-tariffs on </a:t>
            </a:r>
            <a:r>
              <a:rPr lang="en-US" sz="4800" b="1">
                <a:latin typeface="+mj-lt"/>
              </a:rPr>
              <a:t>steel, aluminum</a:t>
            </a:r>
            <a:r>
              <a:rPr lang="en-US" sz="4800">
                <a:latin typeface="+mj-lt"/>
              </a:rPr>
              <a:t>, </a:t>
            </a:r>
            <a:r>
              <a:rPr lang="en-US" sz="4800" b="1">
                <a:latin typeface="+mj-lt"/>
              </a:rPr>
              <a:t>autos</a:t>
            </a:r>
            <a:r>
              <a:rPr lang="en-US" sz="4800">
                <a:latin typeface="+mj-lt"/>
              </a:rPr>
              <a:t>, and </a:t>
            </a:r>
            <a:r>
              <a:rPr lang="en-US" sz="4800" b="1">
                <a:latin typeface="+mj-lt"/>
              </a:rPr>
              <a:t>lumber</a:t>
            </a:r>
            <a:r>
              <a:rPr lang="en-US" sz="4800">
                <a:latin typeface="+mj-lt"/>
              </a:rPr>
              <a:t> remain in place pending ongoing negotiations</a:t>
            </a:r>
          </a:p>
          <a:p>
            <a:pPr marL="685165" indent="-685165">
              <a:lnSpc>
                <a:spcPct val="90000"/>
              </a:lnSpc>
              <a:spcAft>
                <a:spcPts val="1800"/>
              </a:spcAft>
              <a:buFont typeface="Wingdings" pitchFamily="18" charset="2"/>
              <a:buChar char="q"/>
            </a:pPr>
            <a:r>
              <a:rPr lang="en-US" sz="4800">
                <a:latin typeface="+mj-lt"/>
              </a:rPr>
              <a:t>Tariffs are generally calculated as a </a:t>
            </a:r>
            <a:r>
              <a:rPr lang="en-US" sz="4800" i="1">
                <a:latin typeface="+mj-lt"/>
              </a:rPr>
              <a:t>percentage of the inventory transaction</a:t>
            </a:r>
            <a:r>
              <a:rPr lang="en-US" sz="4800">
                <a:latin typeface="+mj-lt"/>
              </a:rPr>
              <a:t> value declared at the border</a:t>
            </a:r>
          </a:p>
        </p:txBody>
      </p:sp>
      <p:sp>
        <p:nvSpPr>
          <p:cNvPr id="3" name="Title 2">
            <a:extLst>
              <a:ext uri="{FF2B5EF4-FFF2-40B4-BE49-F238E27FC236}">
                <a16:creationId xmlns:a16="http://schemas.microsoft.com/office/drawing/2014/main" id="{8673E8E4-8318-476B-D69C-041CCE3163DA}"/>
              </a:ext>
            </a:extLst>
          </p:cNvPr>
          <p:cNvSpPr>
            <a:spLocks noGrp="1"/>
          </p:cNvSpPr>
          <p:nvPr>
            <p:ph type="title"/>
          </p:nvPr>
        </p:nvSpPr>
        <p:spPr/>
        <p:txBody>
          <a:bodyPr anchor="ctr">
            <a:normAutofit/>
          </a:bodyPr>
          <a:lstStyle/>
          <a:p>
            <a:r>
              <a:rPr lang="en-US"/>
              <a:t>Current Rules of the Game</a:t>
            </a:r>
          </a:p>
        </p:txBody>
      </p:sp>
    </p:spTree>
    <p:extLst>
      <p:ext uri="{BB962C8B-B14F-4D97-AF65-F5344CB8AC3E}">
        <p14:creationId xmlns:p14="http://schemas.microsoft.com/office/powerpoint/2010/main" val="575459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a:hlinkClick r:id="" action="ppaction://noaction" highlightClick="1"/>
            <a:extLst>
              <a:ext uri="{FF2B5EF4-FFF2-40B4-BE49-F238E27FC236}">
                <a16:creationId xmlns:a16="http://schemas.microsoft.com/office/drawing/2014/main" id="{BDB33054-43D5-29BE-23CD-7EFB65665CC2}"/>
              </a:ext>
            </a:extLst>
          </p:cNvPr>
          <p:cNvGraphicFramePr>
            <a:graphicFrameLocks noGrp="1"/>
          </p:cNvGraphicFramePr>
          <p:nvPr>
            <p:ph idx="1"/>
            <p:extLst>
              <p:ext uri="{D42A27DB-BD31-4B8C-83A1-F6EECF244321}">
                <p14:modId xmlns:p14="http://schemas.microsoft.com/office/powerpoint/2010/main" val="2984242344"/>
              </p:ext>
            </p:extLst>
          </p:nvPr>
        </p:nvGraphicFramePr>
        <p:xfrm>
          <a:off x="2017712" y="4356418"/>
          <a:ext cx="21147088" cy="8142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7EBD2AF-0C9F-E080-0D3D-C3562B363ADD}"/>
              </a:ext>
            </a:extLst>
          </p:cNvPr>
          <p:cNvSpPr>
            <a:spLocks noGrp="1"/>
          </p:cNvSpPr>
          <p:nvPr>
            <p:ph type="title"/>
          </p:nvPr>
        </p:nvSpPr>
        <p:spPr/>
        <p:txBody>
          <a:bodyPr anchor="t">
            <a:normAutofit/>
          </a:bodyPr>
          <a:lstStyle/>
          <a:p>
            <a:r>
              <a:rPr lang="en-US"/>
              <a:t>Strategy – Trade &amp; Duty Programs</a:t>
            </a:r>
          </a:p>
        </p:txBody>
      </p:sp>
    </p:spTree>
    <p:extLst>
      <p:ext uri="{BB962C8B-B14F-4D97-AF65-F5344CB8AC3E}">
        <p14:creationId xmlns:p14="http://schemas.microsoft.com/office/powerpoint/2010/main" val="1770347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Judge female outline">
            <a:extLst>
              <a:ext uri="{FF2B5EF4-FFF2-40B4-BE49-F238E27FC236}">
                <a16:creationId xmlns:a16="http://schemas.microsoft.com/office/drawing/2014/main" id="{F8CE256F-DCBB-5C65-3495-1F870D312FD7}"/>
              </a:ext>
            </a:extLst>
          </p:cNvPr>
          <p:cNvPicPr>
            <a:picLocks noGrp="1" noChangeAspect="1"/>
          </p:cNvPicPr>
          <p:nvPr>
            <p:ph type="pic" sz="quarter" idx="15"/>
          </p:nvPr>
        </p:nvPicPr>
        <p:blipFill>
          <a:blip r:embed="rId3">
            <a:extLst>
              <a:ext uri="{96DAC541-7B7A-43D3-8B79-37D633B846F1}">
                <asvg:svgBlip xmlns:asvg="http://schemas.microsoft.com/office/drawing/2016/SVG/main" r:embed="rId4"/>
              </a:ext>
            </a:extLst>
          </a:blip>
          <a:srcRect t="7330" b="7330"/>
          <a:stretch/>
        </p:blipFill>
        <p:spPr>
          <a:xfrm>
            <a:off x="18133685" y="5116190"/>
            <a:ext cx="3910833" cy="3422481"/>
          </a:xfrm>
          <a:prstGeom prst="rect">
            <a:avLst/>
          </a:prstGeom>
        </p:spPr>
      </p:pic>
      <p:sp>
        <p:nvSpPr>
          <p:cNvPr id="3" name="Text Placeholder 2">
            <a:extLst>
              <a:ext uri="{FF2B5EF4-FFF2-40B4-BE49-F238E27FC236}">
                <a16:creationId xmlns:a16="http://schemas.microsoft.com/office/drawing/2014/main" id="{7254D6FC-335C-5187-03A4-2AF4B03B5BEF}"/>
              </a:ext>
            </a:extLst>
          </p:cNvPr>
          <p:cNvSpPr>
            <a:spLocks noGrp="1"/>
          </p:cNvSpPr>
          <p:nvPr>
            <p:ph type="body" sz="quarter" idx="17"/>
          </p:nvPr>
        </p:nvSpPr>
        <p:spPr/>
        <p:txBody>
          <a:bodyPr vert="horz" lIns="91440" tIns="45720" rIns="91440" bIns="45720" rtlCol="0" anchor="t">
            <a:noAutofit/>
          </a:bodyPr>
          <a:lstStyle/>
          <a:p>
            <a:r>
              <a:rPr lang="en-US" sz="3600">
                <a:cs typeface="Calibri"/>
              </a:rPr>
              <a:t>Customs and Duties Experts</a:t>
            </a:r>
          </a:p>
        </p:txBody>
      </p:sp>
      <p:pic>
        <p:nvPicPr>
          <p:cNvPr id="10" name="Picture Placeholder 9" descr="Travel outline">
            <a:extLst>
              <a:ext uri="{FF2B5EF4-FFF2-40B4-BE49-F238E27FC236}">
                <a16:creationId xmlns:a16="http://schemas.microsoft.com/office/drawing/2014/main" id="{163CC11E-6C3F-12E3-05DA-085DC356C631}"/>
              </a:ext>
            </a:extLst>
          </p:cNvPr>
          <p:cNvPicPr>
            <a:picLocks noGrp="1" noChangeAspect="1"/>
          </p:cNvPicPr>
          <p:nvPr>
            <p:ph type="pic" sz="quarter" idx="18"/>
          </p:nvPr>
        </p:nvPicPr>
        <p:blipFill>
          <a:blip r:embed="rId5">
            <a:extLst>
              <a:ext uri="{96DAC541-7B7A-43D3-8B79-37D633B846F1}">
                <asvg:svgBlip xmlns:asvg="http://schemas.microsoft.com/office/drawing/2016/SVG/main" r:embed="rId6"/>
              </a:ext>
            </a:extLst>
          </a:blip>
          <a:srcRect t="7320" b="7320"/>
          <a:stretch/>
        </p:blipFill>
        <p:spPr>
          <a:xfrm>
            <a:off x="2901554" y="4988421"/>
            <a:ext cx="4291831" cy="3676480"/>
          </a:xfrm>
          <a:prstGeom prst="rect">
            <a:avLst/>
          </a:prstGeom>
        </p:spPr>
      </p:pic>
      <p:sp>
        <p:nvSpPr>
          <p:cNvPr id="6" name="Text Placeholder 5">
            <a:extLst>
              <a:ext uri="{FF2B5EF4-FFF2-40B4-BE49-F238E27FC236}">
                <a16:creationId xmlns:a16="http://schemas.microsoft.com/office/drawing/2014/main" id="{1D4A3817-E4CF-02D3-42E2-EDE498746AF4}"/>
              </a:ext>
            </a:extLst>
          </p:cNvPr>
          <p:cNvSpPr>
            <a:spLocks noGrp="1"/>
          </p:cNvSpPr>
          <p:nvPr>
            <p:ph type="body" sz="quarter" idx="20"/>
          </p:nvPr>
        </p:nvSpPr>
        <p:spPr/>
        <p:txBody>
          <a:bodyPr vert="horz" lIns="91440" tIns="45720" rIns="91440" bIns="45720" rtlCol="0" anchor="t">
            <a:noAutofit/>
          </a:bodyPr>
          <a:lstStyle/>
          <a:p>
            <a:r>
              <a:rPr lang="en-US" sz="3600">
                <a:cs typeface="Calibri"/>
              </a:rPr>
              <a:t>Transfer Pricing Experts</a:t>
            </a:r>
          </a:p>
        </p:txBody>
      </p:sp>
      <p:sp>
        <p:nvSpPr>
          <p:cNvPr id="7" name="Text Placeholder 6">
            <a:extLst>
              <a:ext uri="{FF2B5EF4-FFF2-40B4-BE49-F238E27FC236}">
                <a16:creationId xmlns:a16="http://schemas.microsoft.com/office/drawing/2014/main" id="{9BF52525-E6AC-51C3-F9E0-F428C0AA2298}"/>
              </a:ext>
            </a:extLst>
          </p:cNvPr>
          <p:cNvSpPr>
            <a:spLocks noGrp="1"/>
          </p:cNvSpPr>
          <p:nvPr>
            <p:ph type="body" sz="quarter" idx="21"/>
          </p:nvPr>
        </p:nvSpPr>
        <p:spPr/>
        <p:txBody>
          <a:bodyPr vert="horz" lIns="91440" tIns="45720" rIns="91440" bIns="45720" rtlCol="0" anchor="t">
            <a:noAutofit/>
          </a:bodyPr>
          <a:lstStyle/>
          <a:p>
            <a:r>
              <a:rPr lang="en-US" sz="3600">
                <a:cs typeface="Calibri"/>
              </a:rPr>
              <a:t>Trade Law Attorneys</a:t>
            </a:r>
          </a:p>
        </p:txBody>
      </p:sp>
      <p:sp>
        <p:nvSpPr>
          <p:cNvPr id="8" name="Title 7">
            <a:extLst>
              <a:ext uri="{FF2B5EF4-FFF2-40B4-BE49-F238E27FC236}">
                <a16:creationId xmlns:a16="http://schemas.microsoft.com/office/drawing/2014/main" id="{F7F46885-BDE3-91FA-F184-03FC512EED07}"/>
              </a:ext>
            </a:extLst>
          </p:cNvPr>
          <p:cNvSpPr>
            <a:spLocks noGrp="1"/>
          </p:cNvSpPr>
          <p:nvPr>
            <p:ph type="title"/>
          </p:nvPr>
        </p:nvSpPr>
        <p:spPr/>
        <p:txBody>
          <a:bodyPr/>
          <a:lstStyle/>
          <a:p>
            <a:r>
              <a:rPr lang="en-US"/>
              <a:t>Third Party Resources</a:t>
            </a:r>
          </a:p>
        </p:txBody>
      </p:sp>
      <p:pic>
        <p:nvPicPr>
          <p:cNvPr id="12" name="Graphic 11" descr="Dollar with solid fill">
            <a:extLst>
              <a:ext uri="{FF2B5EF4-FFF2-40B4-BE49-F238E27FC236}">
                <a16:creationId xmlns:a16="http://schemas.microsoft.com/office/drawing/2014/main" id="{1A8C636E-6336-0086-5439-5EDC7EDAEA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32535" y="5459686"/>
            <a:ext cx="2738581" cy="2738581"/>
          </a:xfrm>
          <a:prstGeom prst="rect">
            <a:avLst/>
          </a:prstGeom>
        </p:spPr>
      </p:pic>
      <p:pic>
        <p:nvPicPr>
          <p:cNvPr id="14" name="Graphic 13" descr="Transfer with solid fill">
            <a:extLst>
              <a:ext uri="{FF2B5EF4-FFF2-40B4-BE49-F238E27FC236}">
                <a16:creationId xmlns:a16="http://schemas.microsoft.com/office/drawing/2014/main" id="{12C27FB4-CD1E-290B-6AD4-6DA50BBD5B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10356796" y="5969162"/>
            <a:ext cx="2738581" cy="1740268"/>
          </a:xfrm>
          <a:prstGeom prst="rect">
            <a:avLst/>
          </a:prstGeom>
        </p:spPr>
      </p:pic>
    </p:spTree>
    <p:extLst>
      <p:ext uri="{BB962C8B-B14F-4D97-AF65-F5344CB8AC3E}">
        <p14:creationId xmlns:p14="http://schemas.microsoft.com/office/powerpoint/2010/main" val="3308711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89F9B-0BB0-1F15-B2E9-132D5A7A7D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58A6A5-2222-05D9-8201-A7B240F64FF5}"/>
              </a:ext>
            </a:extLst>
          </p:cNvPr>
          <p:cNvSpPr>
            <a:spLocks noGrp="1"/>
          </p:cNvSpPr>
          <p:nvPr>
            <p:ph type="title"/>
          </p:nvPr>
        </p:nvSpPr>
        <p:spPr/>
        <p:txBody>
          <a:bodyPr/>
          <a:lstStyle/>
          <a:p>
            <a:r>
              <a:rPr lang="en-US">
                <a:solidFill>
                  <a:schemeClr val="accent2"/>
                </a:solidFill>
              </a:rPr>
              <a:t>Impact - WA State and Local Tax </a:t>
            </a:r>
          </a:p>
        </p:txBody>
      </p:sp>
      <p:sp>
        <p:nvSpPr>
          <p:cNvPr id="3" name="TextBox 2">
            <a:extLst>
              <a:ext uri="{FF2B5EF4-FFF2-40B4-BE49-F238E27FC236}">
                <a16:creationId xmlns:a16="http://schemas.microsoft.com/office/drawing/2014/main" id="{539119B1-C920-4D98-3E6D-8C2A88DE2E82}"/>
              </a:ext>
            </a:extLst>
          </p:cNvPr>
          <p:cNvSpPr txBox="1"/>
          <p:nvPr/>
        </p:nvSpPr>
        <p:spPr>
          <a:xfrm>
            <a:off x="659219" y="7591647"/>
            <a:ext cx="21775479" cy="830997"/>
          </a:xfrm>
          <a:prstGeom prst="rect">
            <a:avLst/>
          </a:prstGeom>
          <a:noFill/>
        </p:spPr>
        <p:txBody>
          <a:bodyPr wrap="square" rtlCol="0">
            <a:spAutoFit/>
          </a:bodyPr>
          <a:lstStyle/>
          <a:p>
            <a:pPr algn="ctr"/>
            <a:r>
              <a:rPr lang="en-US" sz="4800" i="1"/>
              <a:t>Focus on Washington State and Local Tax (SALT)</a:t>
            </a:r>
            <a:endParaRPr lang="en-US" sz="4800"/>
          </a:p>
        </p:txBody>
      </p:sp>
    </p:spTree>
    <p:extLst>
      <p:ext uri="{BB962C8B-B14F-4D97-AF65-F5344CB8AC3E}">
        <p14:creationId xmlns:p14="http://schemas.microsoft.com/office/powerpoint/2010/main" val="2071071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2BBF2-4E7C-305B-288B-F32C471219EB}"/>
              </a:ext>
            </a:extLst>
          </p:cNvPr>
          <p:cNvSpPr>
            <a:spLocks noGrp="1"/>
          </p:cNvSpPr>
          <p:nvPr>
            <p:ph type="title"/>
          </p:nvPr>
        </p:nvSpPr>
        <p:spPr/>
        <p:txBody>
          <a:bodyPr/>
          <a:lstStyle/>
          <a:p>
            <a:r>
              <a:rPr lang="en-US">
                <a:solidFill>
                  <a:schemeClr val="accent2"/>
                </a:solidFill>
              </a:rPr>
              <a:t>Welcome and Introduction</a:t>
            </a:r>
          </a:p>
        </p:txBody>
      </p:sp>
    </p:spTree>
    <p:extLst>
      <p:ext uri="{BB962C8B-B14F-4D97-AF65-F5344CB8AC3E}">
        <p14:creationId xmlns:p14="http://schemas.microsoft.com/office/powerpoint/2010/main" val="2872737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Content Placeholder 1">
            <a:extLst>
              <a:ext uri="{FF2B5EF4-FFF2-40B4-BE49-F238E27FC236}">
                <a16:creationId xmlns:a16="http://schemas.microsoft.com/office/drawing/2014/main" id="{241CF2D8-5449-3C29-ED44-2C67A08F6B9B}"/>
              </a:ext>
            </a:extLst>
          </p:cNvPr>
          <p:cNvGraphicFramePr>
            <a:graphicFrameLocks noGrp="1"/>
          </p:cNvGraphicFramePr>
          <p:nvPr>
            <p:extLst>
              <p:ext uri="{D42A27DB-BD31-4B8C-83A1-F6EECF244321}">
                <p14:modId xmlns:p14="http://schemas.microsoft.com/office/powerpoint/2010/main" val="3943160808"/>
              </p:ext>
            </p:extLst>
          </p:nvPr>
        </p:nvGraphicFramePr>
        <p:xfrm>
          <a:off x="1339391" y="3186289"/>
          <a:ext cx="21696783" cy="9315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7A634B9-E5DF-C470-E55A-0DD3EDEA1C71}"/>
              </a:ext>
            </a:extLst>
          </p:cNvPr>
          <p:cNvSpPr>
            <a:spLocks noGrp="1"/>
          </p:cNvSpPr>
          <p:nvPr>
            <p:ph type="title"/>
          </p:nvPr>
        </p:nvSpPr>
        <p:spPr/>
        <p:txBody>
          <a:bodyPr/>
          <a:lstStyle/>
          <a:p>
            <a:r>
              <a:rPr lang="en-US">
                <a:cs typeface="Segoe UI"/>
              </a:rPr>
              <a:t>2025 Washington Bills Signed Into Law</a:t>
            </a:r>
          </a:p>
        </p:txBody>
      </p:sp>
    </p:spTree>
    <p:extLst>
      <p:ext uri="{BB962C8B-B14F-4D97-AF65-F5344CB8AC3E}">
        <p14:creationId xmlns:p14="http://schemas.microsoft.com/office/powerpoint/2010/main" val="2675203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web page&#10;&#10;AI-generated content may be incorrect.">
            <a:extLst>
              <a:ext uri="{FF2B5EF4-FFF2-40B4-BE49-F238E27FC236}">
                <a16:creationId xmlns:a16="http://schemas.microsoft.com/office/drawing/2014/main" id="{217C48ED-DC5A-720B-17E9-87B6436B44E3}"/>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196000"/>
                    </a14:imgEffect>
                    <a14:imgEffect>
                      <a14:brightnessContrast bright="-6000" contrast="-6000"/>
                    </a14:imgEffect>
                  </a14:imgLayer>
                </a14:imgProps>
              </a:ext>
            </a:extLst>
          </a:blip>
          <a:stretch>
            <a:fillRect/>
          </a:stretch>
        </p:blipFill>
        <p:spPr>
          <a:xfrm>
            <a:off x="3535679" y="3606458"/>
            <a:ext cx="19020541" cy="9353753"/>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B5E37384-170A-A232-99B0-044962AF71AF}"/>
              </a:ext>
            </a:extLst>
          </p:cNvPr>
          <p:cNvSpPr>
            <a:spLocks noGrp="1"/>
          </p:cNvSpPr>
          <p:nvPr>
            <p:ph type="title"/>
          </p:nvPr>
        </p:nvSpPr>
        <p:spPr>
          <a:xfrm>
            <a:off x="2336800" y="1719160"/>
            <a:ext cx="20828000" cy="1305328"/>
          </a:xfrm>
        </p:spPr>
        <p:txBody>
          <a:bodyPr anchor="t">
            <a:normAutofit/>
          </a:bodyPr>
          <a:lstStyle/>
          <a:p>
            <a:r>
              <a:rPr lang="en-US"/>
              <a:t>Washington B&amp;O – Rate Increases cont.</a:t>
            </a:r>
          </a:p>
        </p:txBody>
      </p:sp>
    </p:spTree>
    <p:extLst>
      <p:ext uri="{BB962C8B-B14F-4D97-AF65-F5344CB8AC3E}">
        <p14:creationId xmlns:p14="http://schemas.microsoft.com/office/powerpoint/2010/main" val="1298519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B0F1B3-DF70-0C1F-D856-ADDBA6B92AF9}"/>
              </a:ext>
            </a:extLst>
          </p:cNvPr>
          <p:cNvSpPr>
            <a:spLocks noGrp="1"/>
          </p:cNvSpPr>
          <p:nvPr>
            <p:ph idx="1"/>
          </p:nvPr>
        </p:nvSpPr>
        <p:spPr>
          <a:xfrm>
            <a:off x="2336800" y="3800394"/>
            <a:ext cx="21146814" cy="8142454"/>
          </a:xfrm>
        </p:spPr>
        <p:txBody>
          <a:bodyPr vert="horz" lIns="91440" tIns="45720" rIns="91440" bIns="45720" rtlCol="0" anchor="t">
            <a:noAutofit/>
          </a:bodyPr>
          <a:lstStyle/>
          <a:p>
            <a:pPr marL="685165" indent="-685165">
              <a:buFont typeface="Wingdings" pitchFamily="18" charset="2"/>
              <a:buChar char="q"/>
            </a:pPr>
            <a:r>
              <a:rPr lang="en-US" sz="4800">
                <a:solidFill>
                  <a:schemeClr val="tx1"/>
                </a:solidFill>
                <a:cs typeface="Calibri"/>
              </a:rPr>
              <a:t>Senate Bill 5814, effective Oct. 1, 2025</a:t>
            </a:r>
            <a:endParaRPr lang="en-US" sz="4800"/>
          </a:p>
          <a:p>
            <a:pPr marL="685165" indent="-685165">
              <a:buFont typeface="Wingdings" pitchFamily="18" charset="2"/>
              <a:buChar char="q"/>
            </a:pPr>
            <a:r>
              <a:rPr lang="en-US" sz="4800">
                <a:solidFill>
                  <a:schemeClr val="tx1"/>
                </a:solidFill>
                <a:cs typeface="Calibri"/>
              </a:rPr>
              <a:t>The following services now fall under the definition of ‘retail sales’:</a:t>
            </a:r>
          </a:p>
          <a:p>
            <a:pPr marL="685165" indent="-685165">
              <a:buFont typeface="Wingdings" pitchFamily="18" charset="2"/>
              <a:buChar char="q"/>
            </a:pPr>
            <a:endParaRPr lang="en-US" sz="4800">
              <a:solidFill>
                <a:srgbClr val="000000"/>
              </a:solidFill>
              <a:cs typeface="Calibri"/>
            </a:endParaRPr>
          </a:p>
        </p:txBody>
      </p:sp>
      <p:sp>
        <p:nvSpPr>
          <p:cNvPr id="3" name="Title 2">
            <a:extLst>
              <a:ext uri="{FF2B5EF4-FFF2-40B4-BE49-F238E27FC236}">
                <a16:creationId xmlns:a16="http://schemas.microsoft.com/office/drawing/2014/main" id="{0D8B7E5F-1B34-76C8-BF9D-34E5A0F35A58}"/>
              </a:ext>
            </a:extLst>
          </p:cNvPr>
          <p:cNvSpPr>
            <a:spLocks noGrp="1"/>
          </p:cNvSpPr>
          <p:nvPr>
            <p:ph type="title"/>
          </p:nvPr>
        </p:nvSpPr>
        <p:spPr/>
        <p:txBody>
          <a:bodyPr/>
          <a:lstStyle/>
          <a:p>
            <a:r>
              <a:rPr lang="en-US">
                <a:solidFill>
                  <a:srgbClr val="5B5045"/>
                </a:solidFill>
                <a:latin typeface="Segoe UI"/>
                <a:cs typeface="Calibri"/>
              </a:rPr>
              <a:t>New Sales Tax on Professional Services</a:t>
            </a:r>
          </a:p>
        </p:txBody>
      </p:sp>
      <p:pic>
        <p:nvPicPr>
          <p:cNvPr id="4" name="Picture 3" descr="A white text on a white background&#10;&#10;AI-generated content may be incorrect.">
            <a:extLst>
              <a:ext uri="{FF2B5EF4-FFF2-40B4-BE49-F238E27FC236}">
                <a16:creationId xmlns:a16="http://schemas.microsoft.com/office/drawing/2014/main" id="{D7E9AB46-590F-4A01-28FC-A13BE9265960}"/>
              </a:ext>
            </a:extLst>
          </p:cNvPr>
          <p:cNvPicPr>
            <a:picLocks noChangeAspect="1"/>
          </p:cNvPicPr>
          <p:nvPr/>
        </p:nvPicPr>
        <p:blipFill>
          <a:blip r:embed="rId3"/>
          <a:stretch>
            <a:fillRect/>
          </a:stretch>
        </p:blipFill>
        <p:spPr>
          <a:xfrm>
            <a:off x="2555746" y="6108480"/>
            <a:ext cx="20390108" cy="6265893"/>
          </a:xfrm>
          <a:prstGeom prst="rect">
            <a:avLst/>
          </a:prstGeom>
          <a:solidFill>
            <a:srgbClr val="FFFFFF">
              <a:shade val="85000"/>
            </a:srgbClr>
          </a:solidFill>
          <a:ln w="88900" cap="sq">
            <a:solidFill>
              <a:schemeClr val="accent2"/>
            </a:solidFill>
            <a:miter lim="800000"/>
          </a:ln>
          <a:effectLst>
            <a:outerShdw blurRad="180724" dist="106738"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7884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D99AB-DE22-97EC-BF64-E8BB57AFD0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AE00E-823B-9570-F6A2-2929314619F1}"/>
              </a:ext>
            </a:extLst>
          </p:cNvPr>
          <p:cNvSpPr>
            <a:spLocks noGrp="1"/>
          </p:cNvSpPr>
          <p:nvPr>
            <p:ph type="title"/>
          </p:nvPr>
        </p:nvSpPr>
        <p:spPr/>
        <p:txBody>
          <a:bodyPr/>
          <a:lstStyle/>
          <a:p>
            <a:r>
              <a:rPr lang="en-US">
                <a:solidFill>
                  <a:schemeClr val="accent2"/>
                </a:solidFill>
                <a:cs typeface="Calibri"/>
              </a:rPr>
              <a:t>State and Local Income Tax</a:t>
            </a:r>
            <a:endParaRPr lang="en-US">
              <a:solidFill>
                <a:schemeClr val="accent2"/>
              </a:solidFill>
            </a:endParaRPr>
          </a:p>
        </p:txBody>
      </p:sp>
    </p:spTree>
    <p:extLst>
      <p:ext uri="{BB962C8B-B14F-4D97-AF65-F5344CB8AC3E}">
        <p14:creationId xmlns:p14="http://schemas.microsoft.com/office/powerpoint/2010/main" val="3520158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screenshot of a phone">
            <a:extLst>
              <a:ext uri="{FF2B5EF4-FFF2-40B4-BE49-F238E27FC236}">
                <a16:creationId xmlns:a16="http://schemas.microsoft.com/office/drawing/2014/main" id="{0BC08C99-B268-A39E-0275-E3777B6AF3E5}"/>
              </a:ext>
            </a:extLst>
          </p:cNvPr>
          <p:cNvPicPr>
            <a:picLocks noGrp="1" noChangeAspect="1"/>
          </p:cNvPicPr>
          <p:nvPr>
            <p:ph idx="1"/>
          </p:nvPr>
        </p:nvPicPr>
        <p:blipFill>
          <a:blip r:embed="rId3"/>
          <a:stretch>
            <a:fillRect/>
          </a:stretch>
        </p:blipFill>
        <p:spPr>
          <a:xfrm>
            <a:off x="2668126" y="3107147"/>
            <a:ext cx="20484162" cy="8142454"/>
          </a:xfrm>
          <a:prstGeom prst="rect">
            <a:avLst/>
          </a:prstGeom>
          <a:noFill/>
        </p:spPr>
      </p:pic>
      <p:sp>
        <p:nvSpPr>
          <p:cNvPr id="5" name="TextBox 4">
            <a:extLst>
              <a:ext uri="{FF2B5EF4-FFF2-40B4-BE49-F238E27FC236}">
                <a16:creationId xmlns:a16="http://schemas.microsoft.com/office/drawing/2014/main" id="{01CB17FE-24CE-36C0-2DB1-97504B01C875}"/>
              </a:ext>
            </a:extLst>
          </p:cNvPr>
          <p:cNvSpPr txBox="1"/>
          <p:nvPr/>
        </p:nvSpPr>
        <p:spPr>
          <a:xfrm>
            <a:off x="2336800" y="1719160"/>
            <a:ext cx="20828000" cy="1305328"/>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defTabSz="914378">
              <a:spcBef>
                <a:spcPct val="0"/>
              </a:spcBef>
              <a:spcAft>
                <a:spcPts val="600"/>
              </a:spcAft>
            </a:pPr>
            <a:r>
              <a:rPr lang="en-US" sz="8000" b="0" i="0" kern="1200" baseline="0">
                <a:solidFill>
                  <a:schemeClr val="accent6"/>
                </a:solidFill>
                <a:latin typeface="+mn-lt"/>
                <a:ea typeface="+mj-ea"/>
                <a:cs typeface="Calibri" panose="020F0502020204030204" pitchFamily="34" charset="0"/>
              </a:rPr>
              <a:t>State &amp; Local Taxes (SALT) Overview</a:t>
            </a:r>
          </a:p>
        </p:txBody>
      </p:sp>
    </p:spTree>
    <p:extLst>
      <p:ext uri="{BB962C8B-B14F-4D97-AF65-F5344CB8AC3E}">
        <p14:creationId xmlns:p14="http://schemas.microsoft.com/office/powerpoint/2010/main" val="1099504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text boxes&#10;&#10;AI-generated content may be incorrect.">
            <a:extLst>
              <a:ext uri="{FF2B5EF4-FFF2-40B4-BE49-F238E27FC236}">
                <a16:creationId xmlns:a16="http://schemas.microsoft.com/office/drawing/2014/main" id="{2C64C2EE-1A9C-90BF-BB35-A80C9EA222B3}"/>
              </a:ext>
            </a:extLst>
          </p:cNvPr>
          <p:cNvPicPr>
            <a:picLocks noGrp="1" noChangeAspect="1"/>
          </p:cNvPicPr>
          <p:nvPr>
            <p:ph idx="1"/>
          </p:nvPr>
        </p:nvPicPr>
        <p:blipFill>
          <a:blip r:embed="rId3"/>
          <a:stretch>
            <a:fillRect/>
          </a:stretch>
        </p:blipFill>
        <p:spPr>
          <a:xfrm>
            <a:off x="2173838" y="3425702"/>
            <a:ext cx="21146814" cy="7505344"/>
          </a:xfrm>
          <a:prstGeom prst="rect">
            <a:avLst/>
          </a:prstGeom>
        </p:spPr>
      </p:pic>
      <p:sp>
        <p:nvSpPr>
          <p:cNvPr id="3" name="Title 2">
            <a:extLst>
              <a:ext uri="{FF2B5EF4-FFF2-40B4-BE49-F238E27FC236}">
                <a16:creationId xmlns:a16="http://schemas.microsoft.com/office/drawing/2014/main" id="{92694ED5-277C-14D9-D896-558946352738}"/>
              </a:ext>
            </a:extLst>
          </p:cNvPr>
          <p:cNvSpPr>
            <a:spLocks noGrp="1"/>
          </p:cNvSpPr>
          <p:nvPr>
            <p:ph type="title"/>
          </p:nvPr>
        </p:nvSpPr>
        <p:spPr/>
        <p:txBody>
          <a:bodyPr/>
          <a:lstStyle/>
          <a:p>
            <a:r>
              <a:rPr lang="en-US">
                <a:cs typeface="Calibri"/>
              </a:rPr>
              <a:t>State Income Sourcing Rules</a:t>
            </a:r>
            <a:endParaRPr lang="en-US"/>
          </a:p>
        </p:txBody>
      </p:sp>
      <p:pic>
        <p:nvPicPr>
          <p:cNvPr id="6" name="Picture 5" descr="A black background with white text&#10;&#10;AI-generated content may be incorrect.">
            <a:extLst>
              <a:ext uri="{FF2B5EF4-FFF2-40B4-BE49-F238E27FC236}">
                <a16:creationId xmlns:a16="http://schemas.microsoft.com/office/drawing/2014/main" id="{A7F87DD0-008A-4151-C5BA-D353EBA21113}"/>
              </a:ext>
            </a:extLst>
          </p:cNvPr>
          <p:cNvPicPr>
            <a:picLocks noChangeAspect="1"/>
          </p:cNvPicPr>
          <p:nvPr/>
        </p:nvPicPr>
        <p:blipFill>
          <a:blip r:embed="rId4"/>
          <a:stretch>
            <a:fillRect/>
          </a:stretch>
        </p:blipFill>
        <p:spPr>
          <a:xfrm>
            <a:off x="4217783" y="11866430"/>
            <a:ext cx="20373975" cy="1567669"/>
          </a:xfrm>
          <a:prstGeom prst="rect">
            <a:avLst/>
          </a:prstGeom>
        </p:spPr>
      </p:pic>
      <p:pic>
        <p:nvPicPr>
          <p:cNvPr id="7" name="Graphic 6" descr="Marker with solid fill">
            <a:extLst>
              <a:ext uri="{FF2B5EF4-FFF2-40B4-BE49-F238E27FC236}">
                <a16:creationId xmlns:a16="http://schemas.microsoft.com/office/drawing/2014/main" id="{8EF8831A-0E51-1A7D-F993-FAD230C273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5256" y="11206681"/>
            <a:ext cx="1785257" cy="1798865"/>
          </a:xfrm>
          <a:prstGeom prst="rect">
            <a:avLst/>
          </a:prstGeom>
        </p:spPr>
      </p:pic>
    </p:spTree>
    <p:extLst>
      <p:ext uri="{BB962C8B-B14F-4D97-AF65-F5344CB8AC3E}">
        <p14:creationId xmlns:p14="http://schemas.microsoft.com/office/powerpoint/2010/main" val="512376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map of the united states&#10;&#10;AI-generated content may be incorrect.">
            <a:extLst>
              <a:ext uri="{FF2B5EF4-FFF2-40B4-BE49-F238E27FC236}">
                <a16:creationId xmlns:a16="http://schemas.microsoft.com/office/drawing/2014/main" id="{CF5D1977-BFC6-1A9A-B782-B8981347F6F3}"/>
              </a:ext>
            </a:extLst>
          </p:cNvPr>
          <p:cNvPicPr>
            <a:picLocks noGrp="1" noChangeAspect="1"/>
          </p:cNvPicPr>
          <p:nvPr>
            <p:ph idx="1"/>
          </p:nvPr>
        </p:nvPicPr>
        <p:blipFill>
          <a:blip r:embed="rId3"/>
          <a:stretch>
            <a:fillRect/>
          </a:stretch>
        </p:blipFill>
        <p:spPr>
          <a:xfrm>
            <a:off x="2136395" y="667134"/>
            <a:ext cx="20575676" cy="12471035"/>
          </a:xfrm>
          <a:prstGeom prst="rect">
            <a:avLst/>
          </a:prstGeom>
        </p:spPr>
      </p:pic>
      <p:sp>
        <p:nvSpPr>
          <p:cNvPr id="3" name="Title 2">
            <a:extLst>
              <a:ext uri="{FF2B5EF4-FFF2-40B4-BE49-F238E27FC236}">
                <a16:creationId xmlns:a16="http://schemas.microsoft.com/office/drawing/2014/main" id="{1E804A6D-1A7E-6763-B8F0-A80D89893067}"/>
              </a:ext>
            </a:extLst>
          </p:cNvPr>
          <p:cNvSpPr>
            <a:spLocks noGrp="1"/>
          </p:cNvSpPr>
          <p:nvPr>
            <p:ph type="title"/>
          </p:nvPr>
        </p:nvSpPr>
        <p:spPr/>
        <p:txBody>
          <a:bodyPr/>
          <a:lstStyle/>
          <a:p>
            <a:r>
              <a:rPr lang="en-US">
                <a:cs typeface="Calibri"/>
              </a:rPr>
              <a:t>State Income Tax</a:t>
            </a:r>
            <a:endParaRPr lang="en-US"/>
          </a:p>
        </p:txBody>
      </p:sp>
      <p:pic>
        <p:nvPicPr>
          <p:cNvPr id="5" name="Picture 4" descr="A black background with white text&#10;&#10;AI-generated content may be incorrect.">
            <a:extLst>
              <a:ext uri="{FF2B5EF4-FFF2-40B4-BE49-F238E27FC236}">
                <a16:creationId xmlns:a16="http://schemas.microsoft.com/office/drawing/2014/main" id="{A401C3B5-A1F5-6CA8-F45C-0305737B130F}"/>
              </a:ext>
            </a:extLst>
          </p:cNvPr>
          <p:cNvPicPr>
            <a:picLocks noChangeAspect="1"/>
          </p:cNvPicPr>
          <p:nvPr/>
        </p:nvPicPr>
        <p:blipFill>
          <a:blip r:embed="rId4"/>
          <a:stretch>
            <a:fillRect/>
          </a:stretch>
        </p:blipFill>
        <p:spPr>
          <a:xfrm>
            <a:off x="2707803" y="11865445"/>
            <a:ext cx="22437725" cy="1825848"/>
          </a:xfrm>
          <a:prstGeom prst="rect">
            <a:avLst/>
          </a:prstGeom>
        </p:spPr>
      </p:pic>
    </p:spTree>
    <p:extLst>
      <p:ext uri="{BB962C8B-B14F-4D97-AF65-F5344CB8AC3E}">
        <p14:creationId xmlns:p14="http://schemas.microsoft.com/office/powerpoint/2010/main" val="2084035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black and yellow text on a black background&#10;&#10;AI-generated content may be incorrect.">
            <a:extLst>
              <a:ext uri="{FF2B5EF4-FFF2-40B4-BE49-F238E27FC236}">
                <a16:creationId xmlns:a16="http://schemas.microsoft.com/office/drawing/2014/main" id="{AB1C47EC-D56D-7C11-3663-82197FF860D9}"/>
              </a:ext>
            </a:extLst>
          </p:cNvPr>
          <p:cNvPicPr>
            <a:picLocks noGrp="1" noChangeAspect="1"/>
          </p:cNvPicPr>
          <p:nvPr>
            <p:ph idx="1"/>
          </p:nvPr>
        </p:nvPicPr>
        <p:blipFill>
          <a:blip r:embed="rId3"/>
          <a:stretch>
            <a:fillRect/>
          </a:stretch>
        </p:blipFill>
        <p:spPr>
          <a:xfrm>
            <a:off x="1901081" y="3032603"/>
            <a:ext cx="22483667" cy="10544869"/>
          </a:xfrm>
          <a:prstGeom prst="rect">
            <a:avLst/>
          </a:prstGeom>
        </p:spPr>
      </p:pic>
      <p:sp>
        <p:nvSpPr>
          <p:cNvPr id="3" name="Title 2">
            <a:extLst>
              <a:ext uri="{FF2B5EF4-FFF2-40B4-BE49-F238E27FC236}">
                <a16:creationId xmlns:a16="http://schemas.microsoft.com/office/drawing/2014/main" id="{0E670AFA-B1AF-6A34-2DA0-28CB3C7702C6}"/>
              </a:ext>
            </a:extLst>
          </p:cNvPr>
          <p:cNvSpPr>
            <a:spLocks noGrp="1"/>
          </p:cNvSpPr>
          <p:nvPr>
            <p:ph type="title"/>
          </p:nvPr>
        </p:nvSpPr>
        <p:spPr/>
        <p:txBody>
          <a:bodyPr/>
          <a:lstStyle/>
          <a:p>
            <a:r>
              <a:rPr lang="en-US">
                <a:cs typeface="Calibri"/>
              </a:rPr>
              <a:t>State Sales/Use Tax</a:t>
            </a:r>
            <a:endParaRPr lang="en-US"/>
          </a:p>
        </p:txBody>
      </p:sp>
    </p:spTree>
    <p:extLst>
      <p:ext uri="{BB962C8B-B14F-4D97-AF65-F5344CB8AC3E}">
        <p14:creationId xmlns:p14="http://schemas.microsoft.com/office/powerpoint/2010/main" val="1972602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90A9A-861D-464A-274D-3C7D18D225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F3F799-F416-3B05-AE39-FCFFCCAB4727}"/>
              </a:ext>
            </a:extLst>
          </p:cNvPr>
          <p:cNvSpPr>
            <a:spLocks noGrp="1"/>
          </p:cNvSpPr>
          <p:nvPr>
            <p:ph type="title"/>
          </p:nvPr>
        </p:nvSpPr>
        <p:spPr/>
        <p:txBody>
          <a:bodyPr/>
          <a:lstStyle/>
          <a:p>
            <a:r>
              <a:rPr lang="en-US">
                <a:cs typeface="Calibri"/>
              </a:rPr>
              <a:t>Other Important State Topics</a:t>
            </a:r>
            <a:endParaRPr lang="en-US"/>
          </a:p>
        </p:txBody>
      </p:sp>
      <p:sp>
        <p:nvSpPr>
          <p:cNvPr id="5" name="Content Placeholder 4">
            <a:extLst>
              <a:ext uri="{FF2B5EF4-FFF2-40B4-BE49-F238E27FC236}">
                <a16:creationId xmlns:a16="http://schemas.microsoft.com/office/drawing/2014/main" id="{7F6BBF7D-4A94-0C33-C6B8-53A97A12EF4E}"/>
              </a:ext>
            </a:extLst>
          </p:cNvPr>
          <p:cNvSpPr>
            <a:spLocks noGrp="1"/>
          </p:cNvSpPr>
          <p:nvPr>
            <p:ph idx="1"/>
          </p:nvPr>
        </p:nvSpPr>
        <p:spPr>
          <a:xfrm>
            <a:off x="2336800" y="3024488"/>
            <a:ext cx="21146814" cy="10387017"/>
          </a:xfrm>
        </p:spPr>
        <p:txBody>
          <a:bodyPr vert="horz" lIns="91440" tIns="45720" rIns="91440" bIns="45720" rtlCol="0" anchor="t">
            <a:noAutofit/>
          </a:bodyPr>
          <a:lstStyle/>
          <a:p>
            <a:pPr marL="685165" indent="-685165">
              <a:buFont typeface="Arial" pitchFamily="18" charset="2"/>
              <a:buChar char="•"/>
            </a:pPr>
            <a:r>
              <a:rPr lang="en-US" sz="4800" b="1">
                <a:cs typeface="Calibri"/>
              </a:rPr>
              <a:t>Payroll Taxes</a:t>
            </a:r>
            <a:endParaRPr lang="en-US" sz="4800" b="1"/>
          </a:p>
          <a:p>
            <a:pPr marL="1485265" lvl="1" indent="-570865">
              <a:buFont typeface="Courier New" pitchFamily="18" charset="2"/>
              <a:buChar char="o"/>
            </a:pPr>
            <a:r>
              <a:rPr lang="en-US" sz="4400">
                <a:cs typeface="Calibri"/>
              </a:rPr>
              <a:t>Important when opening up US sub</a:t>
            </a:r>
          </a:p>
          <a:p>
            <a:pPr marL="1485265" lvl="1" indent="-570865">
              <a:buFont typeface="Courier New" pitchFamily="18" charset="2"/>
              <a:buChar char="o"/>
            </a:pPr>
            <a:r>
              <a:rPr lang="en-US" sz="4400">
                <a:cs typeface="Calibri"/>
              </a:rPr>
              <a:t>Don't want to fall behind</a:t>
            </a:r>
          </a:p>
          <a:p>
            <a:pPr marL="1485265" lvl="1" indent="-570865">
              <a:buFont typeface="Courier New" pitchFamily="18" charset="2"/>
              <a:buChar char="o"/>
            </a:pPr>
            <a:r>
              <a:rPr lang="en-US" sz="4400">
                <a:cs typeface="Calibri"/>
              </a:rPr>
              <a:t>State and Federal</a:t>
            </a:r>
            <a:br>
              <a:rPr lang="en-US" sz="4400">
                <a:cs typeface="Calibri"/>
              </a:rPr>
            </a:br>
            <a:endParaRPr lang="en-US" sz="4400" b="1"/>
          </a:p>
          <a:p>
            <a:pPr marL="800118" indent="-685800">
              <a:buFont typeface="Arial" panose="020B0604020202020204" pitchFamily="34" charset="0"/>
              <a:buChar char="•"/>
            </a:pPr>
            <a:r>
              <a:rPr lang="en-US" sz="4800" b="1">
                <a:cs typeface="Calibri"/>
              </a:rPr>
              <a:t>Property Taxes</a:t>
            </a:r>
            <a:endParaRPr lang="en-US" sz="4800" b="1"/>
          </a:p>
          <a:p>
            <a:pPr marL="1714522" lvl="1" indent="-685800">
              <a:buFont typeface="Courier New" panose="02070309020205020404" pitchFamily="49" charset="0"/>
              <a:buChar char="o"/>
            </a:pPr>
            <a:r>
              <a:rPr lang="en-US" sz="4400">
                <a:cs typeface="Calibri"/>
              </a:rPr>
              <a:t>Not only real estate, but personal property as well</a:t>
            </a:r>
            <a:endParaRPr lang="en-US" sz="4400"/>
          </a:p>
          <a:p>
            <a:pPr marL="1714522" lvl="1" indent="-685800">
              <a:buFont typeface="Courier New" panose="02070309020205020404" pitchFamily="49" charset="0"/>
              <a:buChar char="o"/>
            </a:pPr>
            <a:r>
              <a:rPr lang="en-US" sz="4400">
                <a:cs typeface="Calibri"/>
              </a:rPr>
              <a:t>Applies to businesses, on assets involved in income generation </a:t>
            </a:r>
          </a:p>
          <a:p>
            <a:pPr marL="1714522" lvl="1" indent="-685800">
              <a:buFont typeface="Courier New" panose="02070309020205020404" pitchFamily="49" charset="0"/>
              <a:buChar char="o"/>
            </a:pPr>
            <a:r>
              <a:rPr lang="en-US" sz="4400">
                <a:cs typeface="Calibri"/>
              </a:rPr>
              <a:t>Could be many exemptions </a:t>
            </a:r>
            <a:br>
              <a:rPr lang="en-US" sz="4400">
                <a:cs typeface="Calibri"/>
              </a:rPr>
            </a:br>
            <a:endParaRPr lang="en-US" sz="4400" b="1"/>
          </a:p>
          <a:p>
            <a:pPr marL="685205" indent="-456565">
              <a:buFont typeface="Wingdings" pitchFamily="18" charset="2"/>
              <a:buChar char="§"/>
            </a:pPr>
            <a:r>
              <a:rPr lang="en-US" sz="4800" b="1">
                <a:cs typeface="Calibri"/>
              </a:rPr>
              <a:t>Voluntary Disclosure Programs</a:t>
            </a:r>
            <a:endParaRPr lang="en-US" sz="4800" b="1"/>
          </a:p>
          <a:p>
            <a:pPr marL="1714544" lvl="1" indent="-685800">
              <a:buFont typeface="Courier New" panose="02070309020205020404" pitchFamily="49" charset="0"/>
              <a:buChar char="o"/>
            </a:pPr>
            <a:r>
              <a:rPr lang="en-US" sz="4400">
                <a:cs typeface="Calibri"/>
              </a:rPr>
              <a:t>Helpful in getting caught up, reduce penalties, historical exposure</a:t>
            </a:r>
          </a:p>
          <a:p>
            <a:pPr marL="1714544" lvl="1" indent="-685800">
              <a:buFont typeface="Courier New" panose="02070309020205020404" pitchFamily="49" charset="0"/>
              <a:buChar char="o"/>
            </a:pPr>
            <a:r>
              <a:rPr lang="en-US" sz="4400">
                <a:cs typeface="Calibri"/>
              </a:rPr>
              <a:t>Sales and Income Taxes </a:t>
            </a:r>
            <a:endParaRPr lang="en-US" sz="4400"/>
          </a:p>
          <a:p>
            <a:pPr marL="3314700" lvl="3" indent="-571500">
              <a:buFont typeface="Courier New" panose="02070309020205020404" pitchFamily="49" charset="0"/>
              <a:buChar char="o"/>
            </a:pPr>
            <a:endParaRPr lang="en-US" sz="4800" b="1"/>
          </a:p>
          <a:p>
            <a:pPr marL="2285365" lvl="2" indent="-456565">
              <a:buFont typeface="Wingdings" pitchFamily="18" charset="2"/>
              <a:buChar char="§"/>
            </a:pPr>
            <a:endParaRPr lang="en-US" sz="4800" b="1"/>
          </a:p>
          <a:p>
            <a:pPr marL="2285365" lvl="2" indent="-456565">
              <a:buFont typeface="Wingdings" pitchFamily="18" charset="2"/>
              <a:buChar char="§"/>
            </a:pPr>
            <a:endParaRPr lang="en-US" sz="4800" b="1"/>
          </a:p>
          <a:p>
            <a:pPr marL="1485265" lvl="1" indent="-570865">
              <a:buFont typeface="Courier New" pitchFamily="18" charset="2"/>
              <a:buChar char="o"/>
            </a:pPr>
            <a:endParaRPr lang="en-US"/>
          </a:p>
        </p:txBody>
      </p:sp>
    </p:spTree>
    <p:extLst>
      <p:ext uri="{BB962C8B-B14F-4D97-AF65-F5344CB8AC3E}">
        <p14:creationId xmlns:p14="http://schemas.microsoft.com/office/powerpoint/2010/main" val="1330810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F2A6CD-33BD-F794-2AF2-B0F0D639685E}"/>
              </a:ext>
            </a:extLst>
          </p:cNvPr>
          <p:cNvSpPr>
            <a:spLocks noGrp="1"/>
          </p:cNvSpPr>
          <p:nvPr>
            <p:ph idx="1"/>
          </p:nvPr>
        </p:nvSpPr>
        <p:spPr>
          <a:xfrm>
            <a:off x="1765300" y="3039112"/>
            <a:ext cx="21718314" cy="9598417"/>
          </a:xfrm>
        </p:spPr>
        <p:txBody>
          <a:bodyPr vert="horz" lIns="91440" tIns="45720" rIns="91440" bIns="45720" rtlCol="0" anchor="t">
            <a:noAutofit/>
          </a:bodyPr>
          <a:lstStyle/>
          <a:p>
            <a:pPr marL="685165" indent="-685165">
              <a:buFont typeface="Wingdings" pitchFamily="18" charset="2"/>
              <a:buChar char="q"/>
            </a:pPr>
            <a:r>
              <a:rPr lang="en-US" sz="4800">
                <a:latin typeface="Segoe UI"/>
                <a:cs typeface="Segoe UI Light"/>
              </a:rPr>
              <a:t> Know what your client is doing in the US</a:t>
            </a:r>
            <a:endParaRPr lang="en-US" sz="4800">
              <a:latin typeface="Segoe UI"/>
            </a:endParaRPr>
          </a:p>
          <a:p>
            <a:pPr marL="685165" indent="-685165">
              <a:buNone/>
            </a:pPr>
            <a:r>
              <a:rPr lang="en-US" sz="3200">
                <a:latin typeface="Wingdings"/>
                <a:cs typeface="Calibri"/>
                <a:sym typeface="Wingdings"/>
              </a:rPr>
              <a:t>  q</a:t>
            </a:r>
            <a:r>
              <a:rPr lang="en-US" sz="4000">
                <a:latin typeface="Wingdings"/>
                <a:cs typeface="Calibri"/>
                <a:sym typeface="Wingdings"/>
              </a:rPr>
              <a:t> </a:t>
            </a:r>
            <a:r>
              <a:rPr lang="en-US" sz="4000">
                <a:cs typeface="Segoe UI Light"/>
              </a:rPr>
              <a:t>Before too much time has gone by!</a:t>
            </a:r>
            <a:endParaRPr lang="en-US" sz="4000"/>
          </a:p>
          <a:p>
            <a:pPr marL="685165" indent="-685165">
              <a:buNone/>
            </a:pPr>
            <a:endParaRPr lang="en-US" sz="3200">
              <a:latin typeface="Segoe UI Light"/>
              <a:cs typeface="Segoe UI Light"/>
            </a:endParaRPr>
          </a:p>
          <a:p>
            <a:pPr marL="685165" indent="-685165">
              <a:buNone/>
            </a:pPr>
            <a:r>
              <a:rPr lang="en-US" sz="4000">
                <a:latin typeface="Wingdings"/>
                <a:cs typeface="Calibri"/>
                <a:sym typeface="Wingdings"/>
              </a:rPr>
              <a:t>q </a:t>
            </a:r>
            <a:r>
              <a:rPr lang="en-US" sz="4800">
                <a:latin typeface="Segoe UI"/>
                <a:cs typeface="Segoe UI Light"/>
              </a:rPr>
              <a:t>Beware of intercompany transactions and timely filings</a:t>
            </a:r>
            <a:endParaRPr lang="en-US" sz="4800">
              <a:latin typeface="Segoe UI"/>
            </a:endParaRPr>
          </a:p>
          <a:p>
            <a:pPr marL="685165" indent="-685165">
              <a:buNone/>
            </a:pPr>
            <a:endParaRPr lang="en-US" sz="4000">
              <a:latin typeface="Segoe UI Light"/>
              <a:cs typeface="Segoe UI Light"/>
            </a:endParaRPr>
          </a:p>
          <a:p>
            <a:pPr marL="685165" indent="-685165">
              <a:buNone/>
            </a:pPr>
            <a:r>
              <a:rPr lang="en-US" sz="4000">
                <a:latin typeface="Wingdings"/>
                <a:cs typeface="Calibri"/>
                <a:sym typeface="Wingdings"/>
              </a:rPr>
              <a:t>q </a:t>
            </a:r>
            <a:r>
              <a:rPr lang="en-US" sz="4800">
                <a:latin typeface="Segoe UI"/>
                <a:cs typeface="Segoe UI Light"/>
              </a:rPr>
              <a:t>Include certain questions in your annual business questionnaire or as part    of tax planning?</a:t>
            </a:r>
            <a:endParaRPr lang="en-US" sz="4800">
              <a:latin typeface="Segoe UI"/>
            </a:endParaRPr>
          </a:p>
          <a:p>
            <a:pPr marL="685165" indent="-685165">
              <a:buNone/>
            </a:pPr>
            <a:r>
              <a:rPr lang="en-US" sz="3200">
                <a:latin typeface="Wingdings"/>
                <a:cs typeface="Calibri"/>
                <a:sym typeface="Wingdings"/>
              </a:rPr>
              <a:t>  q </a:t>
            </a:r>
            <a:r>
              <a:rPr lang="en-US" sz="4000">
                <a:cs typeface="Segoe UI Light"/>
              </a:rPr>
              <a:t>Physical presence of inventory, use of contractors, warehouses where inventory is stored,   real estate, </a:t>
            </a:r>
            <a:r>
              <a:rPr lang="en-US" sz="4000" err="1">
                <a:cs typeface="Segoe UI Light"/>
              </a:rPr>
              <a:t>etc</a:t>
            </a:r>
            <a:r>
              <a:rPr lang="en-US" sz="4000">
                <a:cs typeface="Segoe UI Light"/>
              </a:rPr>
              <a:t>?</a:t>
            </a:r>
            <a:endParaRPr lang="en-US" sz="4000"/>
          </a:p>
          <a:p>
            <a:pPr marL="685165" indent="-685165">
              <a:buNone/>
            </a:pPr>
            <a:r>
              <a:rPr lang="en-US" sz="3200">
                <a:latin typeface="Wingdings"/>
                <a:cs typeface="Calibri"/>
                <a:sym typeface="Wingdings"/>
              </a:rPr>
              <a:t>  q </a:t>
            </a:r>
            <a:r>
              <a:rPr lang="en-US" sz="4000">
                <a:cs typeface="Segoe UI Light"/>
              </a:rPr>
              <a:t>Volume of sales, broken down by state?</a:t>
            </a:r>
            <a:endParaRPr lang="en-US" sz="4000"/>
          </a:p>
          <a:p>
            <a:pPr marL="685165" indent="-685165">
              <a:buNone/>
            </a:pPr>
            <a:r>
              <a:rPr lang="en-US" sz="3200">
                <a:latin typeface="Wingdings"/>
                <a:cs typeface="Calibri"/>
                <a:sym typeface="Wingdings"/>
              </a:rPr>
              <a:t>  q </a:t>
            </a:r>
            <a:r>
              <a:rPr lang="en-US" sz="4000">
                <a:latin typeface="Segoe UI Light"/>
                <a:cs typeface="Segoe UI Light"/>
              </a:rPr>
              <a:t>Title</a:t>
            </a:r>
            <a:r>
              <a:rPr lang="en-US" sz="4000">
                <a:cs typeface="Segoe UI Light"/>
              </a:rPr>
              <a:t> transfer on sale of goods to US customers – in what country does it transfer?</a:t>
            </a:r>
            <a:endParaRPr lang="en-US" sz="4000"/>
          </a:p>
          <a:p>
            <a:pPr marL="685165" indent="-685165">
              <a:buNone/>
            </a:pPr>
            <a:r>
              <a:rPr lang="en-US" sz="3200">
                <a:latin typeface="Wingdings"/>
                <a:cs typeface="Calibri"/>
                <a:sym typeface="Wingdings"/>
              </a:rPr>
              <a:t>  q </a:t>
            </a:r>
            <a:r>
              <a:rPr lang="en-US" sz="4000">
                <a:cs typeface="Segoe UI Light"/>
              </a:rPr>
              <a:t>Plans for future expansion?</a:t>
            </a:r>
            <a:endParaRPr lang="en-US" sz="4000"/>
          </a:p>
          <a:p>
            <a:pPr marL="0" indent="0">
              <a:buNone/>
            </a:pPr>
            <a:endParaRPr lang="en-US"/>
          </a:p>
        </p:txBody>
      </p:sp>
      <p:sp>
        <p:nvSpPr>
          <p:cNvPr id="3" name="Title 2">
            <a:extLst>
              <a:ext uri="{FF2B5EF4-FFF2-40B4-BE49-F238E27FC236}">
                <a16:creationId xmlns:a16="http://schemas.microsoft.com/office/drawing/2014/main" id="{244A409B-D50D-D1A4-DC73-2CF363B8AA8D}"/>
              </a:ext>
            </a:extLst>
          </p:cNvPr>
          <p:cNvSpPr>
            <a:spLocks noGrp="1"/>
          </p:cNvSpPr>
          <p:nvPr>
            <p:ph type="title"/>
          </p:nvPr>
        </p:nvSpPr>
        <p:spPr/>
        <p:txBody>
          <a:bodyPr/>
          <a:lstStyle/>
          <a:p>
            <a:r>
              <a:rPr lang="en-US">
                <a:cs typeface="Calibri"/>
              </a:rPr>
              <a:t>Strategy for Canadian CPAs</a:t>
            </a:r>
            <a:endParaRPr lang="en-US"/>
          </a:p>
        </p:txBody>
      </p:sp>
    </p:spTree>
    <p:extLst>
      <p:ext uri="{BB962C8B-B14F-4D97-AF65-F5344CB8AC3E}">
        <p14:creationId xmlns:p14="http://schemas.microsoft.com/office/powerpoint/2010/main" val="252703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C7E4-F01E-8A90-31B2-5DECE01D9B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58F8C5-04CA-CFC6-5D13-A890F35E6F8C}"/>
              </a:ext>
            </a:extLst>
          </p:cNvPr>
          <p:cNvSpPr>
            <a:spLocks noGrp="1"/>
          </p:cNvSpPr>
          <p:nvPr>
            <p:ph type="title"/>
          </p:nvPr>
        </p:nvSpPr>
        <p:spPr>
          <a:xfrm>
            <a:off x="2336800" y="1719160"/>
            <a:ext cx="20828000" cy="1305328"/>
          </a:xfrm>
        </p:spPr>
        <p:txBody>
          <a:bodyPr anchor="t">
            <a:normAutofit/>
          </a:bodyPr>
          <a:lstStyle/>
          <a:p>
            <a:r>
              <a:rPr lang="en-US"/>
              <a:t>Our Team</a:t>
            </a:r>
          </a:p>
        </p:txBody>
      </p:sp>
      <p:pic>
        <p:nvPicPr>
          <p:cNvPr id="7" name="Picture 6" descr="A person smiling for a picture&#10;&#10;AI-generated content may be incorrect.">
            <a:extLst>
              <a:ext uri="{FF2B5EF4-FFF2-40B4-BE49-F238E27FC236}">
                <a16:creationId xmlns:a16="http://schemas.microsoft.com/office/drawing/2014/main" id="{79005048-4BEC-B019-196E-CEE9B1488552}"/>
              </a:ext>
            </a:extLst>
          </p:cNvPr>
          <p:cNvPicPr>
            <a:picLocks noChangeAspect="1"/>
          </p:cNvPicPr>
          <p:nvPr/>
        </p:nvPicPr>
        <p:blipFill>
          <a:blip r:embed="rId3"/>
          <a:srcRect l="-757" t="2297" r="379" b="10444"/>
          <a:stretch>
            <a:fillRect/>
          </a:stretch>
        </p:blipFill>
        <p:spPr>
          <a:xfrm>
            <a:off x="4257040" y="3559629"/>
            <a:ext cx="7648153" cy="7243061"/>
          </a:xfrm>
          <a:prstGeom prst="rect">
            <a:avLst/>
          </a:prstGeom>
        </p:spPr>
      </p:pic>
      <p:pic>
        <p:nvPicPr>
          <p:cNvPr id="9" name="Picture 8" descr="A person in a blue shirt&#10;&#10;AI-generated content may be incorrect.">
            <a:extLst>
              <a:ext uri="{FF2B5EF4-FFF2-40B4-BE49-F238E27FC236}">
                <a16:creationId xmlns:a16="http://schemas.microsoft.com/office/drawing/2014/main" id="{4EA71683-EE81-0E44-0855-98D776F7B331}"/>
              </a:ext>
            </a:extLst>
          </p:cNvPr>
          <p:cNvPicPr>
            <a:picLocks noChangeAspect="1"/>
          </p:cNvPicPr>
          <p:nvPr/>
        </p:nvPicPr>
        <p:blipFill>
          <a:blip r:embed="rId4"/>
          <a:srcRect r="-362" b="14331"/>
          <a:stretch>
            <a:fillRect/>
          </a:stretch>
        </p:blipFill>
        <p:spPr>
          <a:xfrm>
            <a:off x="13400770" y="3559629"/>
            <a:ext cx="7457330" cy="7243061"/>
          </a:xfrm>
          <a:prstGeom prst="rect">
            <a:avLst/>
          </a:prstGeom>
        </p:spPr>
      </p:pic>
      <p:sp>
        <p:nvSpPr>
          <p:cNvPr id="19" name="Text Placeholder 2">
            <a:extLst>
              <a:ext uri="{FF2B5EF4-FFF2-40B4-BE49-F238E27FC236}">
                <a16:creationId xmlns:a16="http://schemas.microsoft.com/office/drawing/2014/main" id="{E365D387-10FF-59B3-CD80-E5C05C736CCE}"/>
              </a:ext>
            </a:extLst>
          </p:cNvPr>
          <p:cNvSpPr txBox="1">
            <a:spLocks/>
          </p:cNvSpPr>
          <p:nvPr/>
        </p:nvSpPr>
        <p:spPr>
          <a:xfrm>
            <a:off x="5511783" y="11337831"/>
            <a:ext cx="5138666" cy="658489"/>
          </a:xfrm>
          <a:prstGeom prst="rect">
            <a:avLst/>
          </a:prstGeom>
        </p:spPr>
        <p:txBody>
          <a:bodyPr vert="horz" lIns="91440" tIns="45720" rIns="91440" bIns="45720" rtlCol="0" anchor="t">
            <a:noAutofit/>
          </a:bodyPr>
          <a:lstStyle>
            <a:lvl1pPr marL="0" indent="0" algn="ctr" defTabSz="914378" rtl="0" eaLnBrk="1" latinLnBrk="0" hangingPunct="1">
              <a:spcBef>
                <a:spcPts val="0"/>
              </a:spcBef>
              <a:buSzPct val="60000"/>
              <a:buFont typeface="Wingdings 2" pitchFamily="18" charset="2"/>
              <a:buNone/>
              <a:defRPr sz="2800" b="0" i="0" kern="1200" baseline="0">
                <a:solidFill>
                  <a:schemeClr val="tx1"/>
                </a:solidFill>
                <a:latin typeface="+mn-lt"/>
                <a:ea typeface="+mn-ea"/>
                <a:cs typeface="Calibri" panose="020F0502020204030204" pitchFamily="34" charset="0"/>
              </a:defRPr>
            </a:lvl1pPr>
            <a:lvl2pPr marL="1485864" indent="-571488" algn="l" defTabSz="914378" rtl="0" eaLnBrk="1" latinLnBrk="0" hangingPunct="1">
              <a:spcBef>
                <a:spcPct val="20000"/>
              </a:spcBef>
              <a:buSzPct val="60000"/>
              <a:buFont typeface="Wingdings 2" pitchFamily="18" charset="2"/>
              <a:buChar char="»"/>
              <a:defRPr sz="4800" b="0" i="0" kern="1200">
                <a:solidFill>
                  <a:schemeClr val="accent6"/>
                </a:solidFill>
                <a:latin typeface="+mj-lt"/>
                <a:ea typeface="+mn-ea"/>
                <a:cs typeface="Calibri" panose="020F0502020204030204" pitchFamily="34" charset="0"/>
              </a:defRPr>
            </a:lvl2pPr>
            <a:lvl3pPr marL="2285942" indent="-457188" algn="l" defTabSz="914378" rtl="0" eaLnBrk="1" latinLnBrk="0" hangingPunct="1">
              <a:spcBef>
                <a:spcPct val="20000"/>
              </a:spcBef>
              <a:buSzPct val="60000"/>
              <a:buFont typeface="Wingdings 2" pitchFamily="18" charset="2"/>
              <a:buChar char="»"/>
              <a:defRPr sz="4000" b="0" i="0" kern="1200">
                <a:solidFill>
                  <a:schemeClr val="accent6"/>
                </a:solidFill>
                <a:latin typeface="+mj-lt"/>
                <a:ea typeface="+mn-ea"/>
                <a:cs typeface="Calibri" panose="020F0502020204030204" pitchFamily="34" charset="0"/>
              </a:defRPr>
            </a:lvl3pPr>
            <a:lvl4pPr marL="3200320" indent="-457188" algn="l" defTabSz="914378" rtl="0" eaLnBrk="1" latinLnBrk="0" hangingPunct="1">
              <a:spcBef>
                <a:spcPct val="20000"/>
              </a:spcBef>
              <a:buSzPct val="60000"/>
              <a:buFont typeface="Wingdings 2" pitchFamily="18" charset="2"/>
              <a:buChar char="»"/>
              <a:defRPr sz="3600" b="0" i="0" kern="1200">
                <a:solidFill>
                  <a:schemeClr val="accent6"/>
                </a:solidFill>
                <a:latin typeface="+mj-lt"/>
                <a:ea typeface="+mn-ea"/>
                <a:cs typeface="Calibri" panose="020F0502020204030204" pitchFamily="34" charset="0"/>
              </a:defRPr>
            </a:lvl4pPr>
            <a:lvl5pPr marL="4114698" indent="-457188" algn="l" defTabSz="914378" rtl="0" eaLnBrk="1" latinLnBrk="0" hangingPunct="1">
              <a:spcBef>
                <a:spcPct val="20000"/>
              </a:spcBef>
              <a:buSzPct val="60000"/>
              <a:buFont typeface="Wingdings 2" pitchFamily="18" charset="2"/>
              <a:buChar char="»"/>
              <a:defRPr sz="3200" b="0" i="0" kern="1200">
                <a:solidFill>
                  <a:schemeClr val="accent6"/>
                </a:solidFill>
                <a:latin typeface="+mj-lt"/>
                <a:ea typeface="+mn-ea"/>
                <a:cs typeface="Calibri" panose="020F0502020204030204" pitchFamily="34" charset="0"/>
              </a:defRPr>
            </a:lvl5pPr>
            <a:lvl6pPr marL="5029074" indent="-457188" algn="l" defTabSz="914378" rtl="0" eaLnBrk="1" latinLnBrk="0" hangingPunct="1">
              <a:spcBef>
                <a:spcPct val="20000"/>
              </a:spcBef>
              <a:buFont typeface="Arial"/>
              <a:buChar char="•"/>
              <a:defRPr sz="4000" kern="1200">
                <a:solidFill>
                  <a:schemeClr val="tx1"/>
                </a:solidFill>
                <a:latin typeface="+mn-lt"/>
                <a:ea typeface="+mn-ea"/>
                <a:cs typeface="+mn-cs"/>
              </a:defRPr>
            </a:lvl6pPr>
            <a:lvl7pPr marL="5943452" indent="-457188" algn="l" defTabSz="914378" rtl="0" eaLnBrk="1" latinLnBrk="0" hangingPunct="1">
              <a:spcBef>
                <a:spcPct val="20000"/>
              </a:spcBef>
              <a:buFont typeface="Arial"/>
              <a:buChar char="•"/>
              <a:defRPr sz="4000" kern="1200">
                <a:solidFill>
                  <a:schemeClr val="tx1"/>
                </a:solidFill>
                <a:latin typeface="+mn-lt"/>
                <a:ea typeface="+mn-ea"/>
                <a:cs typeface="+mn-cs"/>
              </a:defRPr>
            </a:lvl7pPr>
            <a:lvl8pPr marL="6857828" indent="-457188" algn="l" defTabSz="914378" rtl="0" eaLnBrk="1" latinLnBrk="0" hangingPunct="1">
              <a:spcBef>
                <a:spcPct val="20000"/>
              </a:spcBef>
              <a:buFont typeface="Arial"/>
              <a:buChar char="•"/>
              <a:defRPr sz="4000" kern="1200">
                <a:solidFill>
                  <a:schemeClr val="tx1"/>
                </a:solidFill>
                <a:latin typeface="+mn-lt"/>
                <a:ea typeface="+mn-ea"/>
                <a:cs typeface="+mn-cs"/>
              </a:defRPr>
            </a:lvl8pPr>
            <a:lvl9pPr marL="7772206" indent="-457188" algn="l" defTabSz="914378" rtl="0" eaLnBrk="1" latinLnBrk="0" hangingPunct="1">
              <a:spcBef>
                <a:spcPct val="20000"/>
              </a:spcBef>
              <a:buFont typeface="Arial"/>
              <a:buChar char="•"/>
              <a:defRPr sz="4000" kern="1200">
                <a:solidFill>
                  <a:schemeClr val="tx1"/>
                </a:solidFill>
                <a:latin typeface="+mn-lt"/>
                <a:ea typeface="+mn-ea"/>
                <a:cs typeface="+mn-cs"/>
              </a:defRPr>
            </a:lvl9pPr>
          </a:lstStyle>
          <a:p>
            <a:r>
              <a:rPr lang="en-US" sz="3200" b="1">
                <a:cs typeface="Calibri"/>
              </a:rPr>
              <a:t>Drew Chapman</a:t>
            </a:r>
          </a:p>
          <a:p>
            <a:r>
              <a:rPr lang="en-US" sz="3200">
                <a:cs typeface="Calibri"/>
              </a:rPr>
              <a:t>Manager</a:t>
            </a:r>
            <a:endParaRPr lang="en-US"/>
          </a:p>
        </p:txBody>
      </p:sp>
      <p:sp>
        <p:nvSpPr>
          <p:cNvPr id="23" name="Text Placeholder 2">
            <a:extLst>
              <a:ext uri="{FF2B5EF4-FFF2-40B4-BE49-F238E27FC236}">
                <a16:creationId xmlns:a16="http://schemas.microsoft.com/office/drawing/2014/main" id="{25E2EFF2-B4A1-8D8E-705D-EE90838BF26A}"/>
              </a:ext>
            </a:extLst>
          </p:cNvPr>
          <p:cNvSpPr txBox="1">
            <a:spLocks/>
          </p:cNvSpPr>
          <p:nvPr/>
        </p:nvSpPr>
        <p:spPr>
          <a:xfrm>
            <a:off x="14560102" y="11337830"/>
            <a:ext cx="5138666" cy="658489"/>
          </a:xfrm>
          <a:prstGeom prst="rect">
            <a:avLst/>
          </a:prstGeom>
        </p:spPr>
        <p:txBody>
          <a:bodyPr vert="horz" lIns="91440" tIns="45720" rIns="91440" bIns="45720" rtlCol="0" anchor="t">
            <a:noAutofit/>
          </a:bodyPr>
          <a:lstStyle>
            <a:lvl1pPr marL="0" indent="0" algn="ctr" defTabSz="914378" rtl="0" eaLnBrk="1" latinLnBrk="0" hangingPunct="1">
              <a:spcBef>
                <a:spcPts val="0"/>
              </a:spcBef>
              <a:buSzPct val="60000"/>
              <a:buFont typeface="Wingdings 2" pitchFamily="18" charset="2"/>
              <a:buNone/>
              <a:defRPr sz="2800" b="0" i="0" kern="1200" baseline="0">
                <a:solidFill>
                  <a:schemeClr val="tx1"/>
                </a:solidFill>
                <a:latin typeface="+mn-lt"/>
                <a:ea typeface="+mn-ea"/>
                <a:cs typeface="Calibri" panose="020F0502020204030204" pitchFamily="34" charset="0"/>
              </a:defRPr>
            </a:lvl1pPr>
            <a:lvl2pPr marL="1485864" indent="-571488" algn="l" defTabSz="914378" rtl="0" eaLnBrk="1" latinLnBrk="0" hangingPunct="1">
              <a:spcBef>
                <a:spcPct val="20000"/>
              </a:spcBef>
              <a:buSzPct val="60000"/>
              <a:buFont typeface="Wingdings 2" pitchFamily="18" charset="2"/>
              <a:buChar char="»"/>
              <a:defRPr sz="4800" b="0" i="0" kern="1200">
                <a:solidFill>
                  <a:schemeClr val="accent6"/>
                </a:solidFill>
                <a:latin typeface="+mj-lt"/>
                <a:ea typeface="+mn-ea"/>
                <a:cs typeface="Calibri" panose="020F0502020204030204" pitchFamily="34" charset="0"/>
              </a:defRPr>
            </a:lvl2pPr>
            <a:lvl3pPr marL="2285942" indent="-457188" algn="l" defTabSz="914378" rtl="0" eaLnBrk="1" latinLnBrk="0" hangingPunct="1">
              <a:spcBef>
                <a:spcPct val="20000"/>
              </a:spcBef>
              <a:buSzPct val="60000"/>
              <a:buFont typeface="Wingdings 2" pitchFamily="18" charset="2"/>
              <a:buChar char="»"/>
              <a:defRPr sz="4000" b="0" i="0" kern="1200">
                <a:solidFill>
                  <a:schemeClr val="accent6"/>
                </a:solidFill>
                <a:latin typeface="+mj-lt"/>
                <a:ea typeface="+mn-ea"/>
                <a:cs typeface="Calibri" panose="020F0502020204030204" pitchFamily="34" charset="0"/>
              </a:defRPr>
            </a:lvl3pPr>
            <a:lvl4pPr marL="3200320" indent="-457188" algn="l" defTabSz="914378" rtl="0" eaLnBrk="1" latinLnBrk="0" hangingPunct="1">
              <a:spcBef>
                <a:spcPct val="20000"/>
              </a:spcBef>
              <a:buSzPct val="60000"/>
              <a:buFont typeface="Wingdings 2" pitchFamily="18" charset="2"/>
              <a:buChar char="»"/>
              <a:defRPr sz="3600" b="0" i="0" kern="1200">
                <a:solidFill>
                  <a:schemeClr val="accent6"/>
                </a:solidFill>
                <a:latin typeface="+mj-lt"/>
                <a:ea typeface="+mn-ea"/>
                <a:cs typeface="Calibri" panose="020F0502020204030204" pitchFamily="34" charset="0"/>
              </a:defRPr>
            </a:lvl4pPr>
            <a:lvl5pPr marL="4114698" indent="-457188" algn="l" defTabSz="914378" rtl="0" eaLnBrk="1" latinLnBrk="0" hangingPunct="1">
              <a:spcBef>
                <a:spcPct val="20000"/>
              </a:spcBef>
              <a:buSzPct val="60000"/>
              <a:buFont typeface="Wingdings 2" pitchFamily="18" charset="2"/>
              <a:buChar char="»"/>
              <a:defRPr sz="3200" b="0" i="0" kern="1200">
                <a:solidFill>
                  <a:schemeClr val="accent6"/>
                </a:solidFill>
                <a:latin typeface="+mj-lt"/>
                <a:ea typeface="+mn-ea"/>
                <a:cs typeface="Calibri" panose="020F0502020204030204" pitchFamily="34" charset="0"/>
              </a:defRPr>
            </a:lvl5pPr>
            <a:lvl6pPr marL="5029074" indent="-457188" algn="l" defTabSz="914378" rtl="0" eaLnBrk="1" latinLnBrk="0" hangingPunct="1">
              <a:spcBef>
                <a:spcPct val="20000"/>
              </a:spcBef>
              <a:buFont typeface="Arial"/>
              <a:buChar char="•"/>
              <a:defRPr sz="4000" kern="1200">
                <a:solidFill>
                  <a:schemeClr val="tx1"/>
                </a:solidFill>
                <a:latin typeface="+mn-lt"/>
                <a:ea typeface="+mn-ea"/>
                <a:cs typeface="+mn-cs"/>
              </a:defRPr>
            </a:lvl6pPr>
            <a:lvl7pPr marL="5943452" indent="-457188" algn="l" defTabSz="914378" rtl="0" eaLnBrk="1" latinLnBrk="0" hangingPunct="1">
              <a:spcBef>
                <a:spcPct val="20000"/>
              </a:spcBef>
              <a:buFont typeface="Arial"/>
              <a:buChar char="•"/>
              <a:defRPr sz="4000" kern="1200">
                <a:solidFill>
                  <a:schemeClr val="tx1"/>
                </a:solidFill>
                <a:latin typeface="+mn-lt"/>
                <a:ea typeface="+mn-ea"/>
                <a:cs typeface="+mn-cs"/>
              </a:defRPr>
            </a:lvl7pPr>
            <a:lvl8pPr marL="6857828" indent="-457188" algn="l" defTabSz="914378" rtl="0" eaLnBrk="1" latinLnBrk="0" hangingPunct="1">
              <a:spcBef>
                <a:spcPct val="20000"/>
              </a:spcBef>
              <a:buFont typeface="Arial"/>
              <a:buChar char="•"/>
              <a:defRPr sz="4000" kern="1200">
                <a:solidFill>
                  <a:schemeClr val="tx1"/>
                </a:solidFill>
                <a:latin typeface="+mn-lt"/>
                <a:ea typeface="+mn-ea"/>
                <a:cs typeface="+mn-cs"/>
              </a:defRPr>
            </a:lvl8pPr>
            <a:lvl9pPr marL="7772206" indent="-457188" algn="l" defTabSz="914378" rtl="0" eaLnBrk="1" latinLnBrk="0" hangingPunct="1">
              <a:spcBef>
                <a:spcPct val="20000"/>
              </a:spcBef>
              <a:buFont typeface="Arial"/>
              <a:buChar char="•"/>
              <a:defRPr sz="4000" kern="1200">
                <a:solidFill>
                  <a:schemeClr val="tx1"/>
                </a:solidFill>
                <a:latin typeface="+mn-lt"/>
                <a:ea typeface="+mn-ea"/>
                <a:cs typeface="+mn-cs"/>
              </a:defRPr>
            </a:lvl9pPr>
          </a:lstStyle>
          <a:p>
            <a:r>
              <a:rPr lang="en-US" sz="3200" b="1">
                <a:cs typeface="Calibri"/>
              </a:rPr>
              <a:t>Orion Mark</a:t>
            </a:r>
          </a:p>
          <a:p>
            <a:r>
              <a:rPr lang="en-US" sz="3200">
                <a:cs typeface="Calibri"/>
              </a:rPr>
              <a:t>Senior Manager</a:t>
            </a:r>
            <a:endParaRPr lang="en-US" sz="3200"/>
          </a:p>
        </p:txBody>
      </p:sp>
    </p:spTree>
    <p:extLst>
      <p:ext uri="{BB962C8B-B14F-4D97-AF65-F5344CB8AC3E}">
        <p14:creationId xmlns:p14="http://schemas.microsoft.com/office/powerpoint/2010/main" val="1981320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29717-1778-DF9B-D31F-3A0D2399EC4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91336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4441162-37DE-70AA-74E3-D3865356707E}"/>
              </a:ext>
            </a:extLst>
          </p:cNvPr>
          <p:cNvSpPr>
            <a:spLocks noGrp="1"/>
          </p:cNvSpPr>
          <p:nvPr>
            <p:ph type="title"/>
          </p:nvPr>
        </p:nvSpPr>
        <p:spPr/>
        <p:txBody>
          <a:bodyPr/>
          <a:lstStyle/>
          <a:p>
            <a:r>
              <a:rPr lang="en-US">
                <a:latin typeface="Segoe UI Light" panose="020B0502040204020203" pitchFamily="34" charset="0"/>
                <a:cs typeface="Segoe UI Light" panose="020B0502040204020203" pitchFamily="34" charset="0"/>
              </a:rPr>
              <a:t>About Larson Gross</a:t>
            </a:r>
          </a:p>
        </p:txBody>
      </p:sp>
    </p:spTree>
    <p:extLst>
      <p:ext uri="{BB962C8B-B14F-4D97-AF65-F5344CB8AC3E}">
        <p14:creationId xmlns:p14="http://schemas.microsoft.com/office/powerpoint/2010/main" val="3143259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F96A8-5B15-413C-45A4-66C291903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29619-06CE-EAED-AA84-3AC9B854600D}"/>
              </a:ext>
            </a:extLst>
          </p:cNvPr>
          <p:cNvSpPr>
            <a:spLocks noGrp="1"/>
          </p:cNvSpPr>
          <p:nvPr>
            <p:ph type="title"/>
          </p:nvPr>
        </p:nvSpPr>
        <p:spPr/>
        <p:txBody>
          <a:bodyPr/>
          <a:lstStyle/>
          <a:p>
            <a:r>
              <a:rPr lang="en-US">
                <a:solidFill>
                  <a:schemeClr val="accent2"/>
                </a:solidFill>
              </a:rPr>
              <a:t>Impact – OBBBA</a:t>
            </a:r>
          </a:p>
        </p:txBody>
      </p:sp>
      <p:sp>
        <p:nvSpPr>
          <p:cNvPr id="3" name="TextBox 2">
            <a:extLst>
              <a:ext uri="{FF2B5EF4-FFF2-40B4-BE49-F238E27FC236}">
                <a16:creationId xmlns:a16="http://schemas.microsoft.com/office/drawing/2014/main" id="{ED1EB569-AD12-B651-33F5-1A23053C2403}"/>
              </a:ext>
            </a:extLst>
          </p:cNvPr>
          <p:cNvSpPr txBox="1"/>
          <p:nvPr/>
        </p:nvSpPr>
        <p:spPr>
          <a:xfrm>
            <a:off x="8077199" y="7591647"/>
            <a:ext cx="14357499" cy="2585323"/>
          </a:xfrm>
          <a:prstGeom prst="rect">
            <a:avLst/>
          </a:prstGeom>
          <a:noFill/>
        </p:spPr>
        <p:txBody>
          <a:bodyPr wrap="square" lIns="91440" tIns="45720" rIns="91440" bIns="45720" rtlCol="0" anchor="t">
            <a:spAutoFit/>
          </a:bodyPr>
          <a:lstStyle/>
          <a:p>
            <a:r>
              <a:rPr lang="en-US" sz="5400" i="1"/>
              <a:t>What Foreign Investors and Canadian Companies Need to Know About the Impact of the OBBBA</a:t>
            </a:r>
            <a:endParaRPr lang="en-US" sz="5400"/>
          </a:p>
        </p:txBody>
      </p:sp>
    </p:spTree>
    <p:extLst>
      <p:ext uri="{BB962C8B-B14F-4D97-AF65-F5344CB8AC3E}">
        <p14:creationId xmlns:p14="http://schemas.microsoft.com/office/powerpoint/2010/main" val="3003036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2A2842-C379-D218-4712-614EE9A6B69B}"/>
              </a:ext>
            </a:extLst>
          </p:cNvPr>
          <p:cNvSpPr>
            <a:spLocks noGrp="1"/>
          </p:cNvSpPr>
          <p:nvPr>
            <p:ph type="title"/>
          </p:nvPr>
        </p:nvSpPr>
        <p:spPr/>
        <p:txBody>
          <a:bodyPr/>
          <a:lstStyle/>
          <a:p>
            <a:r>
              <a:rPr lang="en-US" sz="7200"/>
              <a:t>What is the One Big Beautiful Bill Act (OBBBA)? </a:t>
            </a:r>
          </a:p>
        </p:txBody>
      </p:sp>
      <p:pic>
        <p:nvPicPr>
          <p:cNvPr id="8" name="Graphic 7" descr="Decorative circles">
            <a:extLst>
              <a:ext uri="{FF2B5EF4-FFF2-40B4-BE49-F238E27FC236}">
                <a16:creationId xmlns:a16="http://schemas.microsoft.com/office/drawing/2014/main" id="{BD9FE791-2CC0-39E8-8D57-1C7D0328A7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4766" y="4840138"/>
            <a:ext cx="11218350" cy="11218350"/>
          </a:xfrm>
          <a:prstGeom prst="rect">
            <a:avLst/>
          </a:prstGeom>
        </p:spPr>
      </p:pic>
      <p:sp>
        <p:nvSpPr>
          <p:cNvPr id="4" name="Text Placeholder 3">
            <a:extLst>
              <a:ext uri="{FF2B5EF4-FFF2-40B4-BE49-F238E27FC236}">
                <a16:creationId xmlns:a16="http://schemas.microsoft.com/office/drawing/2014/main" id="{D7FD0996-5DB6-CF96-BD3F-35AEEBE8F615}"/>
              </a:ext>
            </a:extLst>
          </p:cNvPr>
          <p:cNvSpPr>
            <a:spLocks noGrp="1"/>
          </p:cNvSpPr>
          <p:nvPr>
            <p:ph type="body" sz="quarter" idx="17"/>
          </p:nvPr>
        </p:nvSpPr>
        <p:spPr>
          <a:xfrm>
            <a:off x="2336800" y="4361899"/>
            <a:ext cx="13037654" cy="8795131"/>
          </a:xfrm>
        </p:spPr>
        <p:txBody>
          <a:bodyPr vert="horz" lIns="91440" tIns="45720" rIns="91440" bIns="45720" rtlCol="0" anchor="t">
            <a:noAutofit/>
          </a:bodyPr>
          <a:lstStyle/>
          <a:p>
            <a:pPr marL="685800" lvl="0" indent="-685800" algn="l">
              <a:buFont typeface="Wingdings" panose="020B0604020202020204" pitchFamily="34" charset="0"/>
              <a:buChar char="q"/>
            </a:pPr>
            <a:r>
              <a:rPr lang="en-US" sz="5400" b="0"/>
              <a:t>Brief overview: Passed July 4, 2025.</a:t>
            </a:r>
            <a:endParaRPr lang="en-US" b="0"/>
          </a:p>
          <a:p>
            <a:pPr marL="685800" lvl="0" indent="-685800" algn="l">
              <a:buFont typeface="Wingdings" panose="020B0604020202020204" pitchFamily="34" charset="0"/>
              <a:buChar char="q"/>
            </a:pPr>
            <a:endParaRPr lang="en-US" sz="5400" b="0"/>
          </a:p>
          <a:p>
            <a:pPr marL="685800" lvl="0" indent="-685800" algn="l">
              <a:buFont typeface="Wingdings" panose="020B0604020202020204" pitchFamily="34" charset="0"/>
              <a:buChar char="q"/>
            </a:pPr>
            <a:r>
              <a:rPr lang="en-US" sz="5400" b="0"/>
              <a:t>Compared to the much larger “TCJA” from 2018, OBBBA is more of an extender, but with several new items thrown in.</a:t>
            </a:r>
          </a:p>
          <a:p>
            <a:pPr marL="685800" lvl="0" indent="-685800" algn="l">
              <a:buFont typeface="Wingdings" panose="020B0604020202020204" pitchFamily="34" charset="0"/>
              <a:buChar char="q"/>
            </a:pPr>
            <a:endParaRPr lang="en-US" sz="5400" b="0"/>
          </a:p>
          <a:p>
            <a:pPr marL="685800" lvl="0" indent="-685800" algn="l">
              <a:buFont typeface="Wingdings" panose="020B0604020202020204" pitchFamily="34" charset="0"/>
              <a:buChar char="q"/>
            </a:pPr>
            <a:r>
              <a:rPr lang="en-US" sz="5400" b="0"/>
              <a:t>Represents a shift in U.S. fiscal direction in several cases.</a:t>
            </a:r>
          </a:p>
          <a:p>
            <a:pPr marL="457200" indent="-457200">
              <a:buFont typeface="Wingdings" pitchFamily="18" charset="2"/>
              <a:buChar char="q"/>
            </a:pPr>
            <a:endParaRPr lang="en-US" b="0"/>
          </a:p>
        </p:txBody>
      </p:sp>
      <p:pic>
        <p:nvPicPr>
          <p:cNvPr id="9" name="Graphic 8" descr="Decorative circles">
            <a:extLst>
              <a:ext uri="{FF2B5EF4-FFF2-40B4-BE49-F238E27FC236}">
                <a16:creationId xmlns:a16="http://schemas.microsoft.com/office/drawing/2014/main" id="{F58C2705-D9EC-4D8A-15E9-25B37D6E8F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75771" y="2642287"/>
            <a:ext cx="15550096" cy="15550096"/>
          </a:xfrm>
          <a:prstGeom prst="rect">
            <a:avLst/>
          </a:prstGeom>
        </p:spPr>
      </p:pic>
    </p:spTree>
    <p:extLst>
      <p:ext uri="{BB962C8B-B14F-4D97-AF65-F5344CB8AC3E}">
        <p14:creationId xmlns:p14="http://schemas.microsoft.com/office/powerpoint/2010/main" val="4067590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82D0BC-B618-5017-1FC7-E6EC526F9846}"/>
              </a:ext>
            </a:extLst>
          </p:cNvPr>
          <p:cNvSpPr>
            <a:spLocks noGrp="1"/>
          </p:cNvSpPr>
          <p:nvPr>
            <p:ph idx="1"/>
          </p:nvPr>
        </p:nvSpPr>
        <p:spPr>
          <a:xfrm>
            <a:off x="2336800" y="3854386"/>
            <a:ext cx="21146814" cy="8142454"/>
          </a:xfrm>
        </p:spPr>
        <p:txBody>
          <a:bodyPr vert="horz" lIns="91440" tIns="45720" rIns="91440" bIns="45720" rtlCol="0" anchor="t">
            <a:noAutofit/>
          </a:bodyPr>
          <a:lstStyle/>
          <a:p>
            <a:pPr marL="685800" lvl="0" indent="-685800" algn="l">
              <a:lnSpc>
                <a:spcPct val="150000"/>
              </a:lnSpc>
              <a:buFont typeface="Wingdings" panose="020B0604020202020204" pitchFamily="34" charset="0"/>
              <a:buChar char="q"/>
            </a:pPr>
            <a:r>
              <a:rPr lang="en-US" sz="4800"/>
              <a:t>Corporate tax provisions extended (TCJA tax bracket rates preserved for both businesses and individuals)</a:t>
            </a:r>
          </a:p>
          <a:p>
            <a:pPr marL="685800" lvl="0" indent="-685800" algn="l">
              <a:lnSpc>
                <a:spcPct val="150000"/>
              </a:lnSpc>
              <a:buFont typeface="Wingdings" panose="020B0604020202020204" pitchFamily="34" charset="0"/>
              <a:buChar char="q"/>
            </a:pPr>
            <a:r>
              <a:rPr lang="en-US" sz="4800"/>
              <a:t>Big benefits in the business write-offs realm</a:t>
            </a:r>
          </a:p>
          <a:p>
            <a:pPr marL="685800" lvl="0" indent="-685800" algn="l">
              <a:lnSpc>
                <a:spcPct val="150000"/>
              </a:lnSpc>
              <a:buFont typeface="Wingdings" panose="020B0604020202020204" pitchFamily="34" charset="0"/>
              <a:buChar char="q"/>
            </a:pPr>
            <a:r>
              <a:rPr lang="en-US" sz="4800"/>
              <a:t>No punitive taxes on foreign persons or entities (those were removed)</a:t>
            </a:r>
          </a:p>
          <a:p>
            <a:pPr marL="685800" lvl="0" indent="-685800" algn="l">
              <a:lnSpc>
                <a:spcPct val="150000"/>
              </a:lnSpc>
              <a:buFont typeface="Wingdings" panose="020B0604020202020204" pitchFamily="34" charset="0"/>
              <a:buChar char="q"/>
            </a:pPr>
            <a:r>
              <a:rPr lang="en-US" sz="4800"/>
              <a:t>Most changes start with 2025 or fiscal years beginning after 1/1/2025</a:t>
            </a:r>
          </a:p>
          <a:p>
            <a:pPr marL="685800" lvl="0" indent="-685800" algn="l">
              <a:lnSpc>
                <a:spcPct val="150000"/>
              </a:lnSpc>
              <a:buFont typeface="Wingdings" panose="020B0604020202020204" pitchFamily="34" charset="0"/>
              <a:buChar char="q"/>
            </a:pPr>
            <a:r>
              <a:rPr lang="en-US" sz="4800"/>
              <a:t>Reduction/phaseout of many energy credits from Biden’s prior bill</a:t>
            </a:r>
          </a:p>
          <a:p>
            <a:pPr marL="457200" indent="-457200" algn="l">
              <a:lnSpc>
                <a:spcPct val="150000"/>
              </a:lnSpc>
              <a:buFont typeface="Wingdings" pitchFamily="18" charset="2"/>
              <a:buChar char="q"/>
            </a:pPr>
            <a:endParaRPr lang="en-US"/>
          </a:p>
        </p:txBody>
      </p:sp>
      <p:sp>
        <p:nvSpPr>
          <p:cNvPr id="3" name="Title 2">
            <a:extLst>
              <a:ext uri="{FF2B5EF4-FFF2-40B4-BE49-F238E27FC236}">
                <a16:creationId xmlns:a16="http://schemas.microsoft.com/office/drawing/2014/main" id="{A47F0C96-04A7-7303-6D61-E119B5072FAB}"/>
              </a:ext>
            </a:extLst>
          </p:cNvPr>
          <p:cNvSpPr>
            <a:spLocks noGrp="1"/>
          </p:cNvSpPr>
          <p:nvPr>
            <p:ph type="title"/>
          </p:nvPr>
        </p:nvSpPr>
        <p:spPr/>
        <p:txBody>
          <a:bodyPr/>
          <a:lstStyle/>
          <a:p>
            <a:r>
              <a:rPr lang="en-US"/>
              <a:t>Key Provisions Relevant to Inbound Businesses </a:t>
            </a:r>
          </a:p>
        </p:txBody>
      </p:sp>
    </p:spTree>
    <p:extLst>
      <p:ext uri="{BB962C8B-B14F-4D97-AF65-F5344CB8AC3E}">
        <p14:creationId xmlns:p14="http://schemas.microsoft.com/office/powerpoint/2010/main" val="4287383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C11D3-0B13-D3E9-CD43-71FA7FB857D9}"/>
              </a:ext>
            </a:extLst>
          </p:cNvPr>
          <p:cNvSpPr>
            <a:spLocks noGrp="1"/>
          </p:cNvSpPr>
          <p:nvPr>
            <p:ph type="title"/>
          </p:nvPr>
        </p:nvSpPr>
        <p:spPr/>
        <p:txBody>
          <a:bodyPr/>
          <a:lstStyle/>
          <a:p>
            <a:r>
              <a:rPr lang="en-US"/>
              <a:t>General Impacts on Foreign Companies Expanding to the U.S. </a:t>
            </a:r>
          </a:p>
        </p:txBody>
      </p:sp>
      <p:sp>
        <p:nvSpPr>
          <p:cNvPr id="4" name="Text Placeholder 3">
            <a:extLst>
              <a:ext uri="{FF2B5EF4-FFF2-40B4-BE49-F238E27FC236}">
                <a16:creationId xmlns:a16="http://schemas.microsoft.com/office/drawing/2014/main" id="{439FBB82-0A93-E5C4-0354-A8FA3AA3203B}"/>
              </a:ext>
            </a:extLst>
          </p:cNvPr>
          <p:cNvSpPr>
            <a:spLocks noGrp="1"/>
          </p:cNvSpPr>
          <p:nvPr>
            <p:ph idx="1"/>
          </p:nvPr>
        </p:nvSpPr>
        <p:spPr>
          <a:xfrm>
            <a:off x="2017984" y="4599483"/>
            <a:ext cx="9686329" cy="943964"/>
          </a:xfrm>
          <a:solidFill>
            <a:schemeClr val="accent2"/>
          </a:solidFill>
        </p:spPr>
        <p:txBody>
          <a:bodyPr/>
          <a:lstStyle/>
          <a:p>
            <a:pPr marL="0" indent="0">
              <a:buNone/>
            </a:pPr>
            <a:r>
              <a:rPr lang="en-US" sz="4400"/>
              <a:t>Business Deductions</a:t>
            </a:r>
          </a:p>
        </p:txBody>
      </p:sp>
      <p:sp>
        <p:nvSpPr>
          <p:cNvPr id="7" name="TextBox 6">
            <a:extLst>
              <a:ext uri="{FF2B5EF4-FFF2-40B4-BE49-F238E27FC236}">
                <a16:creationId xmlns:a16="http://schemas.microsoft.com/office/drawing/2014/main" id="{E60087B1-E490-44A1-8DB2-430631662BBC}"/>
              </a:ext>
            </a:extLst>
          </p:cNvPr>
          <p:cNvSpPr txBox="1"/>
          <p:nvPr/>
        </p:nvSpPr>
        <p:spPr>
          <a:xfrm>
            <a:off x="1536462" y="5756807"/>
            <a:ext cx="21146816" cy="7478970"/>
          </a:xfrm>
          <a:prstGeom prst="rect">
            <a:avLst/>
          </a:prstGeom>
          <a:noFill/>
        </p:spPr>
        <p:txBody>
          <a:bodyPr wrap="square" lIns="91440" tIns="45720" rIns="91440" bIns="45720" rtlCol="0" anchor="t">
            <a:spAutoFit/>
          </a:bodyPr>
          <a:lstStyle/>
          <a:p>
            <a:pPr marL="1485900" lvl="1" indent="-571500">
              <a:buSzPct val="60000"/>
              <a:buFont typeface="Wingdings" panose="020B0604020202020204" pitchFamily="34" charset="0"/>
              <a:buChar char="q"/>
            </a:pPr>
            <a:r>
              <a:rPr lang="en-US" sz="4800">
                <a:latin typeface="+mj-lt"/>
              </a:rPr>
              <a:t>Bonus depreciation reverts to 100% (from phasing down 40%) and is made permanent.</a:t>
            </a:r>
            <a:endParaRPr lang="en-US" sz="4800">
              <a:latin typeface="+mj-lt"/>
              <a:cs typeface="Segoe UI"/>
            </a:endParaRPr>
          </a:p>
          <a:p>
            <a:pPr marL="1485900" lvl="1" indent="-571500">
              <a:buSzPct val="60000"/>
              <a:buFont typeface="Wingdings" panose="020B0604020202020204" pitchFamily="34" charset="0"/>
              <a:buChar char="q"/>
            </a:pPr>
            <a:endParaRPr lang="en-US" sz="4800">
              <a:latin typeface="+mj-lt"/>
              <a:cs typeface="Segoe UI"/>
            </a:endParaRPr>
          </a:p>
          <a:p>
            <a:pPr marL="1485900" lvl="1" indent="-571500">
              <a:buSzPct val="60000"/>
              <a:buFont typeface="Wingdings" panose="020B0604020202020204" pitchFamily="34" charset="0"/>
              <a:buChar char="q"/>
            </a:pPr>
            <a:r>
              <a:rPr lang="en-US" sz="4800">
                <a:latin typeface="+mj-lt"/>
              </a:rPr>
              <a:t>Increased Sec 179 immediate expensing limits - $2.5mil expensing limit/$4mil in service phase down threshold.</a:t>
            </a:r>
            <a:endParaRPr lang="en-US" sz="4800">
              <a:latin typeface="+mj-lt"/>
              <a:cs typeface="Segoe UI"/>
            </a:endParaRPr>
          </a:p>
          <a:p>
            <a:pPr marL="1485900" lvl="1" indent="-571500">
              <a:buSzPct val="60000"/>
              <a:buFont typeface="Wingdings" panose="020B0604020202020204" pitchFamily="34" charset="0"/>
              <a:buChar char="q"/>
            </a:pPr>
            <a:endParaRPr lang="en-US" sz="4800">
              <a:latin typeface="+mj-lt"/>
              <a:cs typeface="Segoe UI"/>
            </a:endParaRPr>
          </a:p>
          <a:p>
            <a:pPr marL="1485900" lvl="1" indent="-571500">
              <a:buSzPct val="60000"/>
              <a:buFont typeface="Wingdings" panose="020B0604020202020204" pitchFamily="34" charset="0"/>
              <a:buChar char="q"/>
            </a:pPr>
            <a:r>
              <a:rPr lang="en-US" sz="4800">
                <a:latin typeface="+mj-lt"/>
              </a:rPr>
              <a:t>Bonus depreciation on real property owned and used by the taxpayer to manufacture products in the US (e.g. manufacturing facility warehouse).  Leasing out the property to a </a:t>
            </a:r>
            <a:r>
              <a:rPr lang="en-US" sz="4800" err="1">
                <a:latin typeface="+mj-lt"/>
              </a:rPr>
              <a:t>mfr</a:t>
            </a:r>
            <a:r>
              <a:rPr lang="en-US" sz="4800">
                <a:latin typeface="+mj-lt"/>
              </a:rPr>
              <a:t> doesn’t qualify; original </a:t>
            </a:r>
            <a:r>
              <a:rPr lang="en-US" sz="4800" err="1">
                <a:latin typeface="+mj-lt"/>
              </a:rPr>
              <a:t>mfg</a:t>
            </a:r>
            <a:r>
              <a:rPr lang="en-US" sz="4800">
                <a:latin typeface="+mj-lt"/>
              </a:rPr>
              <a:t> use begins with taxpayer.  (QPP)</a:t>
            </a:r>
            <a:endParaRPr lang="en-US" sz="4800">
              <a:latin typeface="+mj-lt"/>
              <a:cs typeface="Segoe UI"/>
            </a:endParaRPr>
          </a:p>
        </p:txBody>
      </p:sp>
    </p:spTree>
    <p:extLst>
      <p:ext uri="{BB962C8B-B14F-4D97-AF65-F5344CB8AC3E}">
        <p14:creationId xmlns:p14="http://schemas.microsoft.com/office/powerpoint/2010/main" val="1210677673"/>
      </p:ext>
    </p:extLst>
  </p:cSld>
  <p:clrMapOvr>
    <a:masterClrMapping/>
  </p:clrMapOvr>
</p:sld>
</file>

<file path=ppt/theme/theme1.xml><?xml version="1.0" encoding="utf-8"?>
<a:theme xmlns:a="http://schemas.openxmlformats.org/drawingml/2006/main" name="LG Computer">
  <a:themeElements>
    <a:clrScheme name="Custom 1">
      <a:dk1>
        <a:srgbClr val="5B5045"/>
      </a:dk1>
      <a:lt1>
        <a:sysClr val="window" lastClr="FFFFFF"/>
      </a:lt1>
      <a:dk2>
        <a:srgbClr val="005A65"/>
      </a:dk2>
      <a:lt2>
        <a:srgbClr val="94B7BB"/>
      </a:lt2>
      <a:accent1>
        <a:srgbClr val="5B5045"/>
      </a:accent1>
      <a:accent2>
        <a:srgbClr val="EDCD82"/>
      </a:accent2>
      <a:accent3>
        <a:srgbClr val="EDB72B"/>
      </a:accent3>
      <a:accent4>
        <a:srgbClr val="4D736E"/>
      </a:accent4>
      <a:accent5>
        <a:srgbClr val="868678"/>
      </a:accent5>
      <a:accent6>
        <a:srgbClr val="5B5045"/>
      </a:accent6>
      <a:hlink>
        <a:srgbClr val="FFFFFF"/>
      </a:hlink>
      <a:folHlink>
        <a:srgbClr val="868678"/>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mythe OBBBA_ (1)  -  Read-Only" id="{826A217B-4238-884F-AD9E-531050E72134}" vid="{3C4CFB03-EF98-FE47-B754-76260176B7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4345d5c-ba86-414c-a4d5-dbc3f01445c5">
      <Terms xmlns="http://schemas.microsoft.com/office/infopath/2007/PartnerControls"/>
    </lcf76f155ced4ddcb4097134ff3c332f>
    <MediaLengthInSeconds xmlns="e4345d5c-ba86-414c-a4d5-dbc3f01445c5" xsi:nil="true"/>
    <SharedWithUsers xmlns="150cf026-f1f3-4a02-a66c-bcb338227e95">
      <UserInfo>
        <DisplayName>Chad Coleman</DisplayName>
        <AccountId>1972</AccountId>
        <AccountType/>
      </UserInfo>
      <UserInfo>
        <DisplayName>Judy L. Upham</DisplayName>
        <AccountId>173</AccountId>
        <AccountType/>
      </UserInfo>
      <UserInfo>
        <DisplayName>Haley Nichols</DisplayName>
        <AccountId>1421</AccountId>
        <AccountType/>
      </UserInfo>
      <UserInfo>
        <DisplayName>Jaemi Allen</DisplayName>
        <AccountId>786</AccountId>
        <AccountType/>
      </UserInfo>
      <UserInfo>
        <DisplayName>Logan Browne</DisplayName>
        <AccountId>2449</AccountId>
        <AccountType/>
      </UserInfo>
      <UserInfo>
        <DisplayName>Kelli Visser</DisplayName>
        <AccountId>25</AccountId>
        <AccountType/>
      </UserInfo>
    </SharedWithUsers>
    <TaxCatchAll xmlns="150cf026-f1f3-4a02-a66c-bcb338227e9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EF5E475EDF794D89E8B71CAD48B9DF" ma:contentTypeVersion="18" ma:contentTypeDescription="Create a new document." ma:contentTypeScope="" ma:versionID="bfd8daed4895da6b68cfa0a3e4fe6c32">
  <xsd:schema xmlns:xsd="http://www.w3.org/2001/XMLSchema" xmlns:xs="http://www.w3.org/2001/XMLSchema" xmlns:p="http://schemas.microsoft.com/office/2006/metadata/properties" xmlns:ns2="e4345d5c-ba86-414c-a4d5-dbc3f01445c5" xmlns:ns3="150cf026-f1f3-4a02-a66c-bcb338227e95" targetNamespace="http://schemas.microsoft.com/office/2006/metadata/properties" ma:root="true" ma:fieldsID="9035b9274baa39b81528ac0fc46f0c9f" ns2:_="" ns3:_="">
    <xsd:import namespace="e4345d5c-ba86-414c-a4d5-dbc3f01445c5"/>
    <xsd:import namespace="150cf026-f1f3-4a02-a66c-bcb338227e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345d5c-ba86-414c-a4d5-dbc3f01445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5a278ac-9077-4809-a64e-01933b116a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0cf026-f1f3-4a02-a66c-bcb338227e9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0f1fc53-716e-4c17-a411-038799ef4939}" ma:internalName="TaxCatchAll" ma:showField="CatchAllData" ma:web="150cf026-f1f3-4a02-a66c-bcb338227e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4C2F9D-801C-4B6D-8DD4-565D4452D670}">
  <ds:schemaRefs>
    <ds:schemaRef ds:uri="150cf026-f1f3-4a02-a66c-bcb338227e95"/>
    <ds:schemaRef ds:uri="e4345d5c-ba86-414c-a4d5-dbc3f01445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3F0C26D-186F-479D-BA46-1039E91538A1}">
  <ds:schemaRefs>
    <ds:schemaRef ds:uri="150cf026-f1f3-4a02-a66c-bcb338227e95"/>
    <ds:schemaRef ds:uri="e4345d5c-ba86-414c-a4d5-dbc3f01445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635E42D-CAE3-4B06-BF85-04DDF5E98C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LG Computer</Template>
  <TotalTime>0</TotalTime>
  <Words>4504</Words>
  <Application>Microsoft Office PowerPoint</Application>
  <PresentationFormat>Custom</PresentationFormat>
  <Paragraphs>426</Paragraphs>
  <Slides>40</Slides>
  <Notes>39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Arial</vt:lpstr>
      <vt:lpstr>Calibri</vt:lpstr>
      <vt:lpstr>Courier New</vt:lpstr>
      <vt:lpstr>Courier New,monospace</vt:lpstr>
      <vt:lpstr>Segoe UI</vt:lpstr>
      <vt:lpstr>Segoe UI Light</vt:lpstr>
      <vt:lpstr>Segoe UI Semibold</vt:lpstr>
      <vt:lpstr>Whitney Book</vt:lpstr>
      <vt:lpstr>Whitney Semibold</vt:lpstr>
      <vt:lpstr>Wingdings</vt:lpstr>
      <vt:lpstr>Wingdings 2</vt:lpstr>
      <vt:lpstr>LG Computer</vt:lpstr>
      <vt:lpstr>Cross Border  Business Landscape   </vt:lpstr>
      <vt:lpstr>Agenda</vt:lpstr>
      <vt:lpstr>Welcome and Introduction</vt:lpstr>
      <vt:lpstr>Our Team</vt:lpstr>
      <vt:lpstr>About Larson Gross</vt:lpstr>
      <vt:lpstr>Impact – OBBBA</vt:lpstr>
      <vt:lpstr>What is the One Big Beautiful Bill Act (OBBBA)? </vt:lpstr>
      <vt:lpstr>Key Provisions Relevant to Inbound Businesses </vt:lpstr>
      <vt:lpstr>General Impacts on Foreign Companies Expanding to the U.S. </vt:lpstr>
      <vt:lpstr>General Impacts on Foreign Companies Expanding to the U.S. </vt:lpstr>
      <vt:lpstr>Qualified Production Property </vt:lpstr>
      <vt:lpstr>General Impacts on Foreign Companies Expanding to the U.S. </vt:lpstr>
      <vt:lpstr>General Impacts on Foreign Companies Expanding to the U.S. </vt:lpstr>
      <vt:lpstr>R&amp;D Immediate Expensing</vt:lpstr>
      <vt:lpstr>Other Items of Note </vt:lpstr>
      <vt:lpstr>Other Items of Note </vt:lpstr>
      <vt:lpstr>50-State Conformity Hot Spots:</vt:lpstr>
      <vt:lpstr>Qualified Business Income Deduction (QBID) or Section 199A Deduction</vt:lpstr>
      <vt:lpstr>Key QBI Deduction Changes</vt:lpstr>
      <vt:lpstr>Qualified Business Income Deduction (QBID)</vt:lpstr>
      <vt:lpstr>QBI Deduction Example</vt:lpstr>
      <vt:lpstr>Strategic Recommendations </vt:lpstr>
      <vt:lpstr>Next Steps &amp; Resources </vt:lpstr>
      <vt:lpstr>Impact - US Tariffs</vt:lpstr>
      <vt:lpstr>Current Rules of the Game</vt:lpstr>
      <vt:lpstr>Current Rules of the Game</vt:lpstr>
      <vt:lpstr>Strategy – Trade &amp; Duty Programs</vt:lpstr>
      <vt:lpstr>Third Party Resources</vt:lpstr>
      <vt:lpstr>Impact - WA State and Local Tax </vt:lpstr>
      <vt:lpstr>2025 Washington Bills Signed Into Law</vt:lpstr>
      <vt:lpstr>Washington B&amp;O – Rate Increases cont.</vt:lpstr>
      <vt:lpstr>New Sales Tax on Professional Services</vt:lpstr>
      <vt:lpstr>State and Local Income Tax</vt:lpstr>
      <vt:lpstr>PowerPoint Presentation</vt:lpstr>
      <vt:lpstr>State Income Sourcing Rules</vt:lpstr>
      <vt:lpstr>State Income Tax</vt:lpstr>
      <vt:lpstr>State Sales/Use Tax</vt:lpstr>
      <vt:lpstr>Other Important State Topics</vt:lpstr>
      <vt:lpstr>Strategy for Canadian CPAs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Logan Browne</dc:creator>
  <cp:lastModifiedBy>Executive Coordinator FVCPAA</cp:lastModifiedBy>
  <cp:revision>2</cp:revision>
  <dcterms:created xsi:type="dcterms:W3CDTF">2025-11-06T18:14:15Z</dcterms:created>
  <dcterms:modified xsi:type="dcterms:W3CDTF">2025-11-14T22:44:59Z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0x01010070EF5E475EDF794D89E8B71CAD48B9DF</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od396dd744c74d5780d4bc5518eed6ff">
    <vt:lpwstr/>
  </property>
  <property fmtid="{D5CDD505-2E9C-101B-9397-08002B2CF9AE}" pid="11" name="PolicyDepartmentOwner">
    <vt:lpwstr>141;#Marketing|8e676367-167e-4b18-9806-33acb7da7e05</vt:lpwstr>
  </property>
  <property fmtid="{D5CDD505-2E9C-101B-9397-08002B2CF9AE}" pid="12" name="o0cae0bc0e11455a87c4d8e10f31e1cd">
    <vt:lpwstr>Marketing|8e676367-167e-4b18-9806-33acb7da7e05</vt:lpwstr>
  </property>
  <property fmtid="{D5CDD505-2E9C-101B-9397-08002B2CF9AE}" pid="13" name="TypeOfDocument">
    <vt:lpwstr/>
  </property>
  <property fmtid="{D5CDD505-2E9C-101B-9397-08002B2CF9AE}" pid="14" name="DocType">
    <vt:lpwstr/>
  </property>
  <property fmtid="{D5CDD505-2E9C-101B-9397-08002B2CF9AE}" pid="15" name="DepartmentPolicies">
    <vt:lpwstr/>
  </property>
  <property fmtid="{D5CDD505-2E9C-101B-9397-08002B2CF9AE}" pid="16" name="lc5b801032f840f9bc56f0d334ec867a">
    <vt:lpwstr/>
  </property>
  <property fmtid="{D5CDD505-2E9C-101B-9397-08002B2CF9AE}" pid="17" name="k8626f8396fc4321b5a96bc4ced9308c">
    <vt:lpwstr/>
  </property>
</Properties>
</file>