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42" r:id="rId1"/>
  </p:sldMasterIdLst>
  <p:notesMasterIdLst>
    <p:notesMasterId r:id="rId29"/>
  </p:notesMasterIdLst>
  <p:handoutMasterIdLst>
    <p:handoutMasterId r:id="rId30"/>
  </p:handoutMasterIdLst>
  <p:sldIdLst>
    <p:sldId id="256" r:id="rId2"/>
    <p:sldId id="257" r:id="rId3"/>
    <p:sldId id="298" r:id="rId4"/>
    <p:sldId id="299" r:id="rId5"/>
    <p:sldId id="297" r:id="rId6"/>
    <p:sldId id="306" r:id="rId7"/>
    <p:sldId id="259" r:id="rId8"/>
    <p:sldId id="305" r:id="rId9"/>
    <p:sldId id="260" r:id="rId10"/>
    <p:sldId id="261" r:id="rId11"/>
    <p:sldId id="300" r:id="rId12"/>
    <p:sldId id="303" r:id="rId13"/>
    <p:sldId id="304" r:id="rId14"/>
    <p:sldId id="262" r:id="rId15"/>
    <p:sldId id="263" r:id="rId16"/>
    <p:sldId id="267" r:id="rId17"/>
    <p:sldId id="264" r:id="rId18"/>
    <p:sldId id="265" r:id="rId19"/>
    <p:sldId id="302" r:id="rId20"/>
    <p:sldId id="301" r:id="rId21"/>
    <p:sldId id="266" r:id="rId22"/>
    <p:sldId id="292" r:id="rId23"/>
    <p:sldId id="293" r:id="rId24"/>
    <p:sldId id="294" r:id="rId25"/>
    <p:sldId id="286" r:id="rId26"/>
    <p:sldId id="287" r:id="rId27"/>
    <p:sldId id="29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6" autoAdjust="0"/>
    <p:restoredTop sz="49048" autoAdjust="0"/>
  </p:normalViewPr>
  <p:slideViewPr>
    <p:cSldViewPr>
      <p:cViewPr varScale="1">
        <p:scale>
          <a:sx n="42" d="100"/>
          <a:sy n="42" d="100"/>
        </p:scale>
        <p:origin x="3582" y="27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3222" y="-1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685218"/>
            <a:ext cx="2971800" cy="457200"/>
          </a:xfrm>
          <a:prstGeom prst="rect">
            <a:avLst/>
          </a:prstGeom>
        </p:spPr>
        <p:txBody>
          <a:bodyPr vert="horz" lIns="91393" tIns="45693" rIns="91393" bIns="45693" rtlCol="0" anchor="b"/>
          <a:lstStyle>
            <a:lvl1pPr algn="l">
              <a:defRPr sz="1300"/>
            </a:lvl1pPr>
          </a:lstStyle>
          <a:p>
            <a:endParaRPr lang="en-US" dirty="0"/>
          </a:p>
        </p:txBody>
      </p:sp>
      <p:sp>
        <p:nvSpPr>
          <p:cNvPr id="5" name="Slide Number Placeholder 4"/>
          <p:cNvSpPr>
            <a:spLocks noGrp="1"/>
          </p:cNvSpPr>
          <p:nvPr>
            <p:ph type="sldNum" sz="quarter" idx="3"/>
          </p:nvPr>
        </p:nvSpPr>
        <p:spPr>
          <a:xfrm>
            <a:off x="3884613" y="8685218"/>
            <a:ext cx="2971800" cy="457200"/>
          </a:xfrm>
          <a:prstGeom prst="rect">
            <a:avLst/>
          </a:prstGeom>
        </p:spPr>
        <p:txBody>
          <a:bodyPr vert="horz" lIns="91393" tIns="45693" rIns="91393" bIns="45693" rtlCol="0" anchor="b"/>
          <a:lstStyle>
            <a:lvl1pPr algn="r">
              <a:defRPr sz="1300"/>
            </a:lvl1pPr>
          </a:lstStyle>
          <a:p>
            <a:fld id="{E70863BC-9C6A-473A-B3DD-3A8A3B75BE5C}" type="slidenum">
              <a:rPr lang="en-US" smtClean="0"/>
              <a:pPr/>
              <a:t>‹#›</a:t>
            </a:fld>
            <a:endParaRPr lang="en-US" dirty="0"/>
          </a:p>
        </p:txBody>
      </p:sp>
    </p:spTree>
    <p:extLst>
      <p:ext uri="{BB962C8B-B14F-4D97-AF65-F5344CB8AC3E}">
        <p14:creationId xmlns:p14="http://schemas.microsoft.com/office/powerpoint/2010/main" val="41359553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2971800" cy="457200"/>
          </a:xfrm>
          <a:prstGeom prst="rect">
            <a:avLst/>
          </a:prstGeom>
        </p:spPr>
        <p:txBody>
          <a:bodyPr vert="horz" lIns="91393" tIns="45693" rIns="91393" bIns="45693" rtlCol="0"/>
          <a:lstStyle>
            <a:lvl1pPr algn="l">
              <a:defRPr sz="1300"/>
            </a:lvl1pPr>
          </a:lstStyle>
          <a:p>
            <a:endParaRPr lang="en-US" dirty="0"/>
          </a:p>
        </p:txBody>
      </p:sp>
      <p:sp>
        <p:nvSpPr>
          <p:cNvPr id="3" name="Date Placeholder 2"/>
          <p:cNvSpPr>
            <a:spLocks noGrp="1"/>
          </p:cNvSpPr>
          <p:nvPr>
            <p:ph type="dt" idx="1"/>
          </p:nvPr>
        </p:nvSpPr>
        <p:spPr>
          <a:xfrm>
            <a:off x="3884613" y="5"/>
            <a:ext cx="2971800" cy="457200"/>
          </a:xfrm>
          <a:prstGeom prst="rect">
            <a:avLst/>
          </a:prstGeom>
        </p:spPr>
        <p:txBody>
          <a:bodyPr vert="horz" lIns="91393" tIns="45693" rIns="91393" bIns="45693" rtlCol="0"/>
          <a:lstStyle>
            <a:lvl1pPr algn="r">
              <a:defRPr sz="1300"/>
            </a:lvl1pPr>
          </a:lstStyle>
          <a:p>
            <a:fld id="{300E79C6-F2BF-4C62-BD08-07DB559F6A85}" type="datetimeFigureOut">
              <a:rPr lang="en-US" smtClean="0"/>
              <a:pPr/>
              <a:t>11/15/2025</a:t>
            </a:fld>
            <a:endParaRPr lang="en-US" dirty="0"/>
          </a:p>
        </p:txBody>
      </p:sp>
      <p:sp>
        <p:nvSpPr>
          <p:cNvPr id="4" name="Slide Image Placeholder 3"/>
          <p:cNvSpPr>
            <a:spLocks noGrp="1" noRot="1" noChangeAspect="1"/>
          </p:cNvSpPr>
          <p:nvPr>
            <p:ph type="sldImg" idx="2"/>
          </p:nvPr>
        </p:nvSpPr>
        <p:spPr>
          <a:xfrm>
            <a:off x="1141413" y="685800"/>
            <a:ext cx="4575175" cy="3432175"/>
          </a:xfrm>
          <a:prstGeom prst="rect">
            <a:avLst/>
          </a:prstGeom>
          <a:noFill/>
          <a:ln w="12700">
            <a:solidFill>
              <a:prstClr val="black"/>
            </a:solidFill>
          </a:ln>
        </p:spPr>
        <p:txBody>
          <a:bodyPr vert="horz" lIns="91393" tIns="45693" rIns="91393" bIns="45693"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393" tIns="45693" rIns="91393" bIns="4569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8"/>
            <a:ext cx="2971800" cy="457200"/>
          </a:xfrm>
          <a:prstGeom prst="rect">
            <a:avLst/>
          </a:prstGeom>
        </p:spPr>
        <p:txBody>
          <a:bodyPr vert="horz" lIns="91393" tIns="45693" rIns="91393" bIns="45693" rtlCol="0" anchor="b"/>
          <a:lstStyle>
            <a:lvl1pPr algn="l">
              <a:defRPr sz="1300"/>
            </a:lvl1pPr>
          </a:lstStyle>
          <a:p>
            <a:endParaRPr lang="en-US" dirty="0"/>
          </a:p>
        </p:txBody>
      </p:sp>
      <p:sp>
        <p:nvSpPr>
          <p:cNvPr id="7" name="Slide Number Placeholder 6"/>
          <p:cNvSpPr>
            <a:spLocks noGrp="1"/>
          </p:cNvSpPr>
          <p:nvPr>
            <p:ph type="sldNum" sz="quarter" idx="5"/>
          </p:nvPr>
        </p:nvSpPr>
        <p:spPr>
          <a:xfrm>
            <a:off x="3884613" y="8685218"/>
            <a:ext cx="2971800" cy="457200"/>
          </a:xfrm>
          <a:prstGeom prst="rect">
            <a:avLst/>
          </a:prstGeom>
        </p:spPr>
        <p:txBody>
          <a:bodyPr vert="horz" lIns="91393" tIns="45693" rIns="91393" bIns="45693" rtlCol="0" anchor="b"/>
          <a:lstStyle>
            <a:lvl1pPr algn="r">
              <a:defRPr sz="1300"/>
            </a:lvl1pPr>
          </a:lstStyle>
          <a:p>
            <a:fld id="{D7AFF1A4-030D-4677-A390-1B1F2CAE26E3}" type="slidenum">
              <a:rPr lang="en-US" smtClean="0"/>
              <a:pPr/>
              <a:t>‹#›</a:t>
            </a:fld>
            <a:endParaRPr lang="en-US" dirty="0"/>
          </a:p>
        </p:txBody>
      </p:sp>
    </p:spTree>
    <p:extLst>
      <p:ext uri="{BB962C8B-B14F-4D97-AF65-F5344CB8AC3E}">
        <p14:creationId xmlns:p14="http://schemas.microsoft.com/office/powerpoint/2010/main" val="38388178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AFF1A4-030D-4677-A390-1B1F2CAE26E3}" type="slidenum">
              <a:rPr lang="en-US" smtClean="0"/>
              <a:pPr/>
              <a:t>1</a:t>
            </a:fld>
            <a:endParaRPr lang="en-US" dirty="0"/>
          </a:p>
        </p:txBody>
      </p:sp>
    </p:spTree>
    <p:extLst>
      <p:ext uri="{BB962C8B-B14F-4D97-AF65-F5344CB8AC3E}">
        <p14:creationId xmlns:p14="http://schemas.microsoft.com/office/powerpoint/2010/main" val="1070886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3917">
              <a:defRPr/>
            </a:pPr>
            <a:r>
              <a:rPr lang="en-US" sz="1100" dirty="0">
                <a:latin typeface="Trebuchet MS" pitchFamily="34" charset="0"/>
              </a:rPr>
              <a:t>Where a person “substantially renovates” a residential complex, it is treated as a new residential property and the vendor must charge GST on the sale price. A “substantial renovation” is where more than 90% of the original property has been taken down to the studs and foundation and rebuilt (eg: wiring, plumbing, drywall, flooring and insulation replaced). An addition to the original property is NOT considered a “substantial renovation” if the original structure has not been renovated to the 90% extent. CRA has a GST Technical Information Bulletin TIB-092 addressing the issue of “substantial completion”. </a:t>
            </a:r>
          </a:p>
          <a:p>
            <a:pPr defTabSz="913917">
              <a:defRPr/>
            </a:pPr>
            <a:endParaRPr lang="en-US" sz="1100" dirty="0">
              <a:latin typeface="Trebuchet MS" pitchFamily="34" charset="0"/>
            </a:endParaRPr>
          </a:p>
          <a:p>
            <a:pPr defTabSz="913917">
              <a:defRPr/>
            </a:pPr>
            <a:r>
              <a:rPr lang="en-US" sz="1100" dirty="0">
                <a:latin typeface="Trebuchet MS" pitchFamily="34" charset="0"/>
              </a:rPr>
              <a:t>New residential rental property requires self-assessment and remittance of GST by landlord. This is frequently missed. The landlord is entitled to claim input tax credits or a rebate for GST paid on construction costs, but cannot recover the self-assessed GST.</a:t>
            </a:r>
          </a:p>
          <a:p>
            <a:pPr defTabSz="913917">
              <a:defRPr/>
            </a:pPr>
            <a:endParaRPr lang="en-US" sz="1100" dirty="0">
              <a:latin typeface="Trebuchet MS" pitchFamily="34" charset="0"/>
            </a:endParaRPr>
          </a:p>
          <a:p>
            <a:pPr defTabSz="913917">
              <a:defRPr/>
            </a:pPr>
            <a:r>
              <a:rPr lang="en-US" sz="1100" dirty="0">
                <a:latin typeface="Trebuchet MS" pitchFamily="34" charset="0"/>
              </a:rPr>
              <a:t>New residential rental property rebate may be applied for by landlord.</a:t>
            </a:r>
          </a:p>
          <a:p>
            <a:pPr defTabSz="913917">
              <a:defRPr/>
            </a:pPr>
            <a:endParaRPr lang="en-US" sz="1100" dirty="0">
              <a:latin typeface="Trebuchet MS" pitchFamily="34" charset="0"/>
            </a:endParaRPr>
          </a:p>
          <a:p>
            <a:pPr defTabSz="913917">
              <a:defRPr/>
            </a:pPr>
            <a:r>
              <a:rPr lang="en-US" sz="1100" dirty="0">
                <a:latin typeface="Trebuchet MS" pitchFamily="34" charset="0"/>
              </a:rPr>
              <a:t>Note that fair market value used for self-assessment includes both land </a:t>
            </a:r>
            <a:r>
              <a:rPr lang="en-US" sz="1100" u="sng" dirty="0">
                <a:latin typeface="Trebuchet MS" pitchFamily="34" charset="0"/>
              </a:rPr>
              <a:t>and</a:t>
            </a:r>
            <a:r>
              <a:rPr lang="en-US" sz="1100" dirty="0">
                <a:latin typeface="Trebuchet MS" pitchFamily="34" charset="0"/>
              </a:rPr>
              <a:t> building. </a:t>
            </a:r>
          </a:p>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10</a:t>
            </a:fld>
            <a:endParaRPr lang="en-US" dirty="0"/>
          </a:p>
        </p:txBody>
      </p:sp>
    </p:spTree>
    <p:extLst>
      <p:ext uri="{BB962C8B-B14F-4D97-AF65-F5344CB8AC3E}">
        <p14:creationId xmlns:p14="http://schemas.microsoft.com/office/powerpoint/2010/main" val="1427797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baseline="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11</a:t>
            </a:fld>
            <a:endParaRPr lang="en-US" dirty="0"/>
          </a:p>
        </p:txBody>
      </p:sp>
    </p:spTree>
    <p:extLst>
      <p:ext uri="{BB962C8B-B14F-4D97-AF65-F5344CB8AC3E}">
        <p14:creationId xmlns:p14="http://schemas.microsoft.com/office/powerpoint/2010/main" val="3010144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baseline="0" dirty="0">
                <a:latin typeface="Trebuchet MS" pitchFamily="34" charset="0"/>
              </a:rPr>
              <a:t>The home must be the FTHB’s primary residence.</a:t>
            </a:r>
          </a:p>
          <a:p>
            <a:endParaRPr lang="en-US" sz="1800" baseline="0" dirty="0">
              <a:latin typeface="Trebuchet MS" pitchFamily="34" charset="0"/>
            </a:endParaRPr>
          </a:p>
          <a:p>
            <a:r>
              <a:rPr lang="en-US" sz="1800" baseline="0" dirty="0">
                <a:latin typeface="Trebuchet MS" pitchFamily="34" charset="0"/>
              </a:rPr>
              <a:t>The buyer must be the first occupant of the property.</a:t>
            </a:r>
          </a:p>
          <a:p>
            <a:endParaRPr lang="en-US" sz="1800" baseline="0" dirty="0">
              <a:latin typeface="Trebuchet MS" pitchFamily="34" charset="0"/>
            </a:endParaRPr>
          </a:p>
          <a:p>
            <a:r>
              <a:rPr lang="en-US" sz="1800" baseline="0" dirty="0">
                <a:latin typeface="Trebuchet MS" pitchFamily="34" charset="0"/>
              </a:rPr>
              <a:t>FTHB must:</a:t>
            </a:r>
          </a:p>
          <a:p>
            <a:pPr marL="285750" indent="-285750">
              <a:buFont typeface="Arial" panose="020B0604020202020204" pitchFamily="34" charset="0"/>
              <a:buChar char="•"/>
            </a:pPr>
            <a:r>
              <a:rPr lang="en-US" sz="1800" baseline="0" dirty="0">
                <a:latin typeface="Trebuchet MS" pitchFamily="34" charset="0"/>
              </a:rPr>
              <a:t>Be at least 18 years old</a:t>
            </a:r>
          </a:p>
          <a:p>
            <a:pPr marL="285750" indent="-285750">
              <a:buFont typeface="Arial" panose="020B0604020202020204" pitchFamily="34" charset="0"/>
              <a:buChar char="•"/>
            </a:pPr>
            <a:r>
              <a:rPr lang="en-US" sz="1800" baseline="0" dirty="0">
                <a:latin typeface="Trebuchet MS" pitchFamily="34" charset="0"/>
              </a:rPr>
              <a:t>Be a Canadian citizen or permanent resident.</a:t>
            </a:r>
          </a:p>
          <a:p>
            <a:pPr marL="285750" indent="-285750">
              <a:buFont typeface="Arial" panose="020B0604020202020204" pitchFamily="34" charset="0"/>
              <a:buChar char="•"/>
            </a:pPr>
            <a:r>
              <a:rPr lang="en-US" sz="1800" baseline="0" dirty="0">
                <a:latin typeface="Trebuchet MS" pitchFamily="34" charset="0"/>
              </a:rPr>
              <a:t>Not have owned a home or lived in a home owned by a spouse or common-law partner in the current or previous 4 calendar years.</a:t>
            </a:r>
          </a:p>
        </p:txBody>
      </p:sp>
      <p:sp>
        <p:nvSpPr>
          <p:cNvPr id="4" name="Slide Number Placeholder 3"/>
          <p:cNvSpPr>
            <a:spLocks noGrp="1"/>
          </p:cNvSpPr>
          <p:nvPr>
            <p:ph type="sldNum" sz="quarter" idx="10"/>
          </p:nvPr>
        </p:nvSpPr>
        <p:spPr/>
        <p:txBody>
          <a:bodyPr/>
          <a:lstStyle/>
          <a:p>
            <a:fld id="{D7AFF1A4-030D-4677-A390-1B1F2CAE26E3}" type="slidenum">
              <a:rPr lang="en-US" smtClean="0"/>
              <a:pPr/>
              <a:t>12</a:t>
            </a:fld>
            <a:endParaRPr lang="en-US" dirty="0"/>
          </a:p>
        </p:txBody>
      </p:sp>
    </p:spTree>
    <p:extLst>
      <p:ext uri="{BB962C8B-B14F-4D97-AF65-F5344CB8AC3E}">
        <p14:creationId xmlns:p14="http://schemas.microsoft.com/office/powerpoint/2010/main" val="717083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endParaRPr lang="en-US" sz="1800" baseline="0" dirty="0"/>
          </a:p>
          <a:p>
            <a:pPr marL="0" indent="0">
              <a:buFont typeface="Arial" panose="020B0604020202020204" pitchFamily="34" charset="0"/>
              <a:buNone/>
            </a:pPr>
            <a:endParaRPr lang="en-US" sz="1800" baseline="0" dirty="0"/>
          </a:p>
          <a:p>
            <a:r>
              <a:rPr lang="en-US" sz="1800" baseline="0" dirty="0"/>
              <a:t>The Enhanced GST Rental Rebate does </a:t>
            </a:r>
            <a:r>
              <a:rPr lang="en-US" sz="1800" b="1" baseline="0" dirty="0"/>
              <a:t>not</a:t>
            </a:r>
            <a:r>
              <a:rPr lang="en-US" sz="1800" baseline="0" dirty="0"/>
              <a:t> apply to individually owned condominium units and single-unit homes (among others), or for substantial renovations to existing residential complexes. </a:t>
            </a:r>
            <a:endParaRPr lang="en-US" sz="1800" baseline="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13</a:t>
            </a:fld>
            <a:endParaRPr lang="en-US" dirty="0"/>
          </a:p>
        </p:txBody>
      </p:sp>
    </p:spTree>
    <p:extLst>
      <p:ext uri="{BB962C8B-B14F-4D97-AF65-F5344CB8AC3E}">
        <p14:creationId xmlns:p14="http://schemas.microsoft.com/office/powerpoint/2010/main" val="1739839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Changing the use of a property from one type of taxable use (eg: inventory for resale) to another taxable use (eg: commercial rental) is not a triggering event for GST.</a:t>
            </a:r>
          </a:p>
          <a:p>
            <a:endParaRPr lang="en-US" sz="1100" dirty="0">
              <a:latin typeface="Trebuchet MS" pitchFamily="34" charset="0"/>
            </a:endParaRPr>
          </a:p>
          <a:p>
            <a:r>
              <a:rPr lang="en-US" sz="1100" dirty="0">
                <a:latin typeface="Trebuchet MS" pitchFamily="34" charset="0"/>
              </a:rPr>
              <a:t>Special rules relate to the conversion of a property from a taxable use (eg: hotel/condo used in commercial rental pool) to a residential complex; the owner is deemed to have sold the property at fair market value and must remit GST based on this value. </a:t>
            </a:r>
          </a:p>
          <a:p>
            <a:endParaRPr lang="en-US" sz="1100" dirty="0">
              <a:latin typeface="Trebuchet MS" pitchFamily="34" charset="0"/>
            </a:endParaRPr>
          </a:p>
          <a:p>
            <a:r>
              <a:rPr lang="en-US" sz="1100" dirty="0">
                <a:latin typeface="Trebuchet MS" pitchFamily="34" charset="0"/>
              </a:rPr>
              <a:t>Other changes in use from taxable to exempt (eg: a doctor had been renting a building to a commercial tenant but starts using it as an office for his medical practice) require the owner to self-assess and remit any GST or GST they paid in the past and had recovered as an input tax credit or rebate.</a:t>
            </a:r>
          </a:p>
          <a:p>
            <a:endParaRPr lang="en-US" sz="1100" dirty="0">
              <a:latin typeface="Trebuchet MS" pitchFamily="34" charset="0"/>
            </a:endParaRPr>
          </a:p>
          <a:p>
            <a:r>
              <a:rPr lang="en-US" sz="1100" dirty="0">
                <a:latin typeface="Trebuchet MS" pitchFamily="34" charset="0"/>
              </a:rPr>
              <a:t>If you have a property that was acquired or used for non-taxable purposes (eg: a residential complex) and you commence using it in taxable activities (eg: making supplies of short-term occupancy through a rental pool, or selling a vacant property that has been severed or subdivided), the owner can often recover GST they paid.</a:t>
            </a:r>
          </a:p>
        </p:txBody>
      </p:sp>
      <p:sp>
        <p:nvSpPr>
          <p:cNvPr id="4" name="Slide Number Placeholder 3"/>
          <p:cNvSpPr>
            <a:spLocks noGrp="1"/>
          </p:cNvSpPr>
          <p:nvPr>
            <p:ph type="sldNum" sz="quarter" idx="10"/>
          </p:nvPr>
        </p:nvSpPr>
        <p:spPr/>
        <p:txBody>
          <a:bodyPr/>
          <a:lstStyle/>
          <a:p>
            <a:fld id="{D7AFF1A4-030D-4677-A390-1B1F2CAE26E3}" type="slidenum">
              <a:rPr lang="en-US" smtClean="0"/>
              <a:pPr/>
              <a:t>14</a:t>
            </a:fld>
            <a:endParaRPr lang="en-US" dirty="0"/>
          </a:p>
        </p:txBody>
      </p:sp>
    </p:spTree>
    <p:extLst>
      <p:ext uri="{BB962C8B-B14F-4D97-AF65-F5344CB8AC3E}">
        <p14:creationId xmlns:p14="http://schemas.microsoft.com/office/powerpoint/2010/main" val="16213227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Normally, a GST registrant who acquires property exclusively (more than 90%) for use in “commercial activities” can recover this GST paid by claiming an input tax credit for the amount. The self-assessed tax is reported on the purchaser’s GST return and is offset by an equal input tax credit claim, so no cash outlay is required for the GST component.</a:t>
            </a:r>
          </a:p>
          <a:p>
            <a:endParaRPr lang="en-US" sz="1100" dirty="0">
              <a:latin typeface="Trebuchet MS" pitchFamily="34" charset="0"/>
            </a:endParaRPr>
          </a:p>
          <a:p>
            <a:r>
              <a:rPr lang="en-US" sz="1100" dirty="0">
                <a:latin typeface="Trebuchet MS" pitchFamily="34" charset="0"/>
              </a:rPr>
              <a:t>GST paid for use other than in commercial (taxable) activities is considered a tax on the end-user and normally represents an out-of-pocket cost to the consumer. For example, the sale of a newly-constructed residential cottage may have tax charged and the purchaser cannot get this tax back, as they are not using the cottage in commercial activities.</a:t>
            </a:r>
          </a:p>
          <a:p>
            <a:endParaRPr lang="en-US" sz="1100" dirty="0">
              <a:latin typeface="Trebuchet MS" pitchFamily="34" charset="0"/>
            </a:endParaRPr>
          </a:p>
          <a:p>
            <a:r>
              <a:rPr lang="en-US" sz="1100" dirty="0">
                <a:latin typeface="Trebuchet MS" pitchFamily="34" charset="0"/>
              </a:rPr>
              <a:t>It is not uncommon for people (usually acting for the vendor) to recommend a purchaser to register for GST to avail themselves of the special ‘self-assessment’ rule applicable to a purchase of real property. What they don’t realize is that you are not eligible to claim an input tax credit in this situation, since you are not using the property in commercial activities. CRA requires this tax to be reported on a special form (GST60) and the tax remitted to them in the month following the purchase.</a:t>
            </a:r>
          </a:p>
        </p:txBody>
      </p:sp>
      <p:sp>
        <p:nvSpPr>
          <p:cNvPr id="4" name="Slide Number Placeholder 3"/>
          <p:cNvSpPr>
            <a:spLocks noGrp="1"/>
          </p:cNvSpPr>
          <p:nvPr>
            <p:ph type="sldNum" sz="quarter" idx="10"/>
          </p:nvPr>
        </p:nvSpPr>
        <p:spPr/>
        <p:txBody>
          <a:bodyPr/>
          <a:lstStyle/>
          <a:p>
            <a:fld id="{D7AFF1A4-030D-4677-A390-1B1F2CAE26E3}" type="slidenum">
              <a:rPr lang="en-US" smtClean="0"/>
              <a:pPr/>
              <a:t>15</a:t>
            </a:fld>
            <a:endParaRPr lang="en-US" dirty="0"/>
          </a:p>
        </p:txBody>
      </p:sp>
    </p:spTree>
    <p:extLst>
      <p:ext uri="{BB962C8B-B14F-4D97-AF65-F5344CB8AC3E}">
        <p14:creationId xmlns:p14="http://schemas.microsoft.com/office/powerpoint/2010/main" val="38684565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If the purchaser is not registered for GST on the purchase date of a taxable real estate transaction, they must pay the GST to the vendor. If the purchaser intends to use the property in commercial activities and register for GST after the purchase date, they will be prevented from claiming an input tax credit upon registration if they are not a ‘small supplier’ at the time of registration,</a:t>
            </a:r>
            <a:r>
              <a:rPr lang="en-US" sz="1100" baseline="0" dirty="0">
                <a:latin typeface="Trebuchet MS" pitchFamily="34" charset="0"/>
              </a:rPr>
              <a:t> per S.171 of the </a:t>
            </a:r>
            <a:r>
              <a:rPr lang="en-US" sz="1100" i="1" baseline="0" dirty="0">
                <a:latin typeface="Trebuchet MS" pitchFamily="34" charset="0"/>
              </a:rPr>
              <a:t>Excise Tax Act</a:t>
            </a:r>
            <a:r>
              <a:rPr lang="en-US" sz="1100" baseline="0" dirty="0">
                <a:latin typeface="Trebuchet MS" pitchFamily="34" charset="0"/>
              </a:rPr>
              <a:t>.</a:t>
            </a:r>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16</a:t>
            </a:fld>
            <a:endParaRPr lang="en-US" dirty="0"/>
          </a:p>
        </p:txBody>
      </p:sp>
    </p:spTree>
    <p:extLst>
      <p:ext uri="{BB962C8B-B14F-4D97-AF65-F5344CB8AC3E}">
        <p14:creationId xmlns:p14="http://schemas.microsoft.com/office/powerpoint/2010/main" val="25399858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6220" y="4343400"/>
            <a:ext cx="5859741" cy="4114800"/>
          </a:xfrm>
        </p:spPr>
        <p:txBody>
          <a:bodyPr>
            <a:normAutofit/>
          </a:bodyPr>
          <a:lstStyle/>
          <a:p>
            <a:r>
              <a:rPr lang="en-US" sz="1100" dirty="0">
                <a:latin typeface="Trebuchet MS" pitchFamily="34" charset="0"/>
              </a:rPr>
              <a:t>See details in slide. </a:t>
            </a:r>
          </a:p>
          <a:p>
            <a:endParaRPr lang="en-US" sz="1100" dirty="0">
              <a:latin typeface="Trebuchet MS" pitchFamily="34" charset="0"/>
            </a:endParaRPr>
          </a:p>
          <a:p>
            <a:endParaRPr lang="en-US" sz="1100" dirty="0">
              <a:latin typeface="Trebuchet MS" pitchFamily="34" charset="0"/>
            </a:endParaRPr>
          </a:p>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17</a:t>
            </a:fld>
            <a:endParaRPr lang="en-US" dirty="0"/>
          </a:p>
        </p:txBody>
      </p:sp>
    </p:spTree>
    <p:extLst>
      <p:ext uri="{BB962C8B-B14F-4D97-AF65-F5344CB8AC3E}">
        <p14:creationId xmlns:p14="http://schemas.microsoft.com/office/powerpoint/2010/main" val="1542164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39522" y="4124663"/>
            <a:ext cx="6378958" cy="4697036"/>
          </a:xfrm>
        </p:spPr>
        <p:txBody>
          <a:bodyPr>
            <a:normAutofit/>
          </a:bodyPr>
          <a:lstStyle/>
          <a:p>
            <a:r>
              <a:rPr lang="en-US" sz="1100" dirty="0">
                <a:latin typeface="Trebuchet MS" pitchFamily="34" charset="0"/>
              </a:rPr>
              <a:t>The </a:t>
            </a:r>
            <a:r>
              <a:rPr lang="en-US" sz="1100" baseline="0" dirty="0">
                <a:latin typeface="Trebuchet MS" pitchFamily="34" charset="0"/>
              </a:rPr>
              <a:t>item quoted above is from the “Information” section of the November 2023 standard </a:t>
            </a:r>
            <a:r>
              <a:rPr lang="en-US" sz="1100" u="sng" baseline="0" dirty="0">
                <a:latin typeface="Trebuchet MS" pitchFamily="34" charset="0"/>
              </a:rPr>
              <a:t>Contract and Purchase of and Sale </a:t>
            </a:r>
            <a:r>
              <a:rPr lang="en-US" sz="1100" baseline="0" dirty="0">
                <a:latin typeface="Trebuchet MS" pitchFamily="34" charset="0"/>
              </a:rPr>
              <a:t>as prepared by the British Columbia Real Estate Association and the Canadian Bar Association (British Columbia Branch).</a:t>
            </a:r>
          </a:p>
          <a:p>
            <a:endParaRPr lang="en-US" sz="1100" baseline="0" dirty="0">
              <a:latin typeface="Trebuchet MS" pitchFamily="34" charset="0"/>
            </a:endParaRPr>
          </a:p>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18</a:t>
            </a:fld>
            <a:endParaRPr lang="en-US" dirty="0"/>
          </a:p>
        </p:txBody>
      </p:sp>
    </p:spTree>
    <p:extLst>
      <p:ext uri="{BB962C8B-B14F-4D97-AF65-F5344CB8AC3E}">
        <p14:creationId xmlns:p14="http://schemas.microsoft.com/office/powerpoint/2010/main" val="19389766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39522" y="4124663"/>
            <a:ext cx="6378958" cy="4697036"/>
          </a:xfrm>
        </p:spPr>
        <p:txBody>
          <a:bodyPr>
            <a:normAutofit/>
          </a:bodyPr>
          <a:lstStyle/>
          <a:p>
            <a:r>
              <a:rPr lang="en-US" sz="1100" dirty="0">
                <a:latin typeface="Trebuchet MS" pitchFamily="34" charset="0"/>
              </a:rPr>
              <a:t>The </a:t>
            </a:r>
            <a:r>
              <a:rPr lang="en-US" sz="1100" baseline="0" dirty="0">
                <a:latin typeface="Trebuchet MS" pitchFamily="34" charset="0"/>
              </a:rPr>
              <a:t>item quoted above is from the “terms and conditions” section of the November 2023 standard </a:t>
            </a:r>
            <a:r>
              <a:rPr lang="en-US" sz="1100" u="sng" baseline="0" dirty="0">
                <a:latin typeface="Trebuchet MS" pitchFamily="34" charset="0"/>
              </a:rPr>
              <a:t>Contract and Purchase of and Sale </a:t>
            </a:r>
            <a:r>
              <a:rPr lang="en-US" sz="1100" baseline="0" dirty="0">
                <a:latin typeface="Trebuchet MS" pitchFamily="34" charset="0"/>
              </a:rPr>
              <a:t>as prepared by the British Columbia Real Estate Association and the Canadian Bar Association (British Columbia Branch).</a:t>
            </a:r>
          </a:p>
          <a:p>
            <a:endParaRPr lang="en-US" sz="1100" baseline="0" dirty="0">
              <a:latin typeface="Trebuchet MS" pitchFamily="34" charset="0"/>
            </a:endParaRPr>
          </a:p>
          <a:p>
            <a:endParaRPr lang="en-US" sz="1100" baseline="0" dirty="0">
              <a:latin typeface="Trebuchet MS" pitchFamily="34" charset="0"/>
            </a:endParaRPr>
          </a:p>
          <a:p>
            <a:endParaRPr lang="en-US" sz="1100" baseline="0" dirty="0">
              <a:latin typeface="Trebuchet MS" pitchFamily="34" charset="0"/>
            </a:endParaRPr>
          </a:p>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19</a:t>
            </a:fld>
            <a:endParaRPr lang="en-US" dirty="0"/>
          </a:p>
        </p:txBody>
      </p:sp>
    </p:spTree>
    <p:extLst>
      <p:ext uri="{BB962C8B-B14F-4D97-AF65-F5344CB8AC3E}">
        <p14:creationId xmlns:p14="http://schemas.microsoft.com/office/powerpoint/2010/main" val="1047496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AFF1A4-030D-4677-A390-1B1F2CAE26E3}" type="slidenum">
              <a:rPr lang="en-US" smtClean="0"/>
              <a:pPr/>
              <a:t>2</a:t>
            </a:fld>
            <a:endParaRPr lang="en-US" dirty="0"/>
          </a:p>
        </p:txBody>
      </p:sp>
    </p:spTree>
    <p:extLst>
      <p:ext uri="{BB962C8B-B14F-4D97-AF65-F5344CB8AC3E}">
        <p14:creationId xmlns:p14="http://schemas.microsoft.com/office/powerpoint/2010/main" val="2217015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39522" y="4124663"/>
            <a:ext cx="6378958" cy="4697036"/>
          </a:xfrm>
        </p:spPr>
        <p:txBody>
          <a:bodyPr>
            <a:normAutofit fontScale="92500"/>
          </a:bodyPr>
          <a:lstStyle/>
          <a:p>
            <a:r>
              <a:rPr lang="en-US" sz="1100" dirty="0">
                <a:latin typeface="Trebuchet MS" pitchFamily="34" charset="0"/>
              </a:rPr>
              <a:t>Because of the special self-assessment rule related to real property, a purchaser who is registered for GST is required to self-assess the tax and can immediately recover this tax as an input tax credit. </a:t>
            </a:r>
          </a:p>
          <a:p>
            <a:endParaRPr lang="en-US" sz="1100" dirty="0">
              <a:latin typeface="Trebuchet MS" pitchFamily="34" charset="0"/>
            </a:endParaRPr>
          </a:p>
          <a:p>
            <a:r>
              <a:rPr lang="en-US" sz="1100" dirty="0">
                <a:latin typeface="Trebuchet MS" pitchFamily="34" charset="0"/>
              </a:rPr>
              <a:t>Example, sale price of $200,000, GST included. If the sale is taxable, the actual sale price is $190,476 plus $9,524 of GST. The purchaser can pay the vendor $190,476 for the property and may get to ‘keep’ the $9,524 of GST, leaving the vendor short of what they expected to receive for the property.</a:t>
            </a:r>
          </a:p>
          <a:p>
            <a:endParaRPr lang="en-US" sz="1100" dirty="0">
              <a:latin typeface="Trebuchet MS" pitchFamily="34" charset="0"/>
            </a:endParaRPr>
          </a:p>
          <a:p>
            <a:r>
              <a:rPr lang="en-US" sz="1100" dirty="0">
                <a:latin typeface="Trebuchet MS" pitchFamily="34" charset="0"/>
              </a:rPr>
              <a:t>If there is some question of whether or not the property sale is subject to GST, you may be able to have the agreement state that any GST will be </a:t>
            </a:r>
            <a:r>
              <a:rPr lang="en-US" sz="1100" u="sng" dirty="0">
                <a:latin typeface="Trebuchet MS" pitchFamily="34" charset="0"/>
              </a:rPr>
              <a:t>in addition to </a:t>
            </a:r>
            <a:r>
              <a:rPr lang="en-US" sz="1100" dirty="0">
                <a:latin typeface="Trebuchet MS" pitchFamily="34" charset="0"/>
              </a:rPr>
              <a:t>the sale price.  In some cases a purchaser will not mind, provided they are registered for GST and are acquiring the property for use in commercial activities.</a:t>
            </a:r>
          </a:p>
          <a:p>
            <a:endParaRPr lang="en-US" sz="1100" dirty="0">
              <a:latin typeface="Trebuchet MS" pitchFamily="34" charset="0"/>
            </a:endParaRPr>
          </a:p>
          <a:p>
            <a:r>
              <a:rPr lang="en-US" sz="1100" dirty="0">
                <a:latin typeface="Trebuchet MS" pitchFamily="34" charset="0"/>
              </a:rPr>
              <a:t>Tax Court of Canada 2006 case (Brose):</a:t>
            </a:r>
          </a:p>
          <a:p>
            <a:pPr lvl="1">
              <a:buFont typeface="Arial" pitchFamily="34" charset="0"/>
              <a:buChar char="•"/>
            </a:pPr>
            <a:r>
              <a:rPr lang="en-US" sz="1100" dirty="0">
                <a:latin typeface="Trebuchet MS" pitchFamily="34" charset="0"/>
              </a:rPr>
              <a:t> The appellants had purchased a farm property for commercial purposes and it included a house. </a:t>
            </a:r>
          </a:p>
          <a:p>
            <a:pPr lvl="1">
              <a:buFont typeface="Arial" pitchFamily="34" charset="0"/>
              <a:buChar char="•"/>
            </a:pPr>
            <a:r>
              <a:rPr lang="en-US" sz="1100" dirty="0">
                <a:latin typeface="Trebuchet MS" pitchFamily="34" charset="0"/>
              </a:rPr>
              <a:t> Agreement of Purchase and Sale indicated that “If this transaction is subject to GST, such tax shall be included in the Purchase Price”</a:t>
            </a:r>
          </a:p>
          <a:p>
            <a:pPr lvl="1">
              <a:buFont typeface="Arial" pitchFamily="34" charset="0"/>
              <a:buChar char="•"/>
            </a:pPr>
            <a:r>
              <a:rPr lang="en-US" sz="1100" dirty="0">
                <a:latin typeface="Trebuchet MS" pitchFamily="34" charset="0"/>
              </a:rPr>
              <a:t> Price was allocated $365,000 for commercial land and $95,000 for the used house. </a:t>
            </a:r>
          </a:p>
          <a:p>
            <a:pPr lvl="1">
              <a:buFont typeface="Arial" pitchFamily="34" charset="0"/>
              <a:buChar char="•"/>
            </a:pPr>
            <a:r>
              <a:rPr lang="en-US" sz="1100" dirty="0">
                <a:latin typeface="Trebuchet MS" pitchFamily="34" charset="0"/>
              </a:rPr>
              <a:t> Purchaser registered for GST after-closing, therefore no self-assessment on purchase. </a:t>
            </a:r>
          </a:p>
          <a:p>
            <a:pPr lvl="1">
              <a:buFont typeface="Arial" pitchFamily="34" charset="0"/>
              <a:buChar char="•"/>
            </a:pPr>
            <a:r>
              <a:rPr lang="en-US" sz="1100" dirty="0">
                <a:latin typeface="Trebuchet MS" pitchFamily="34" charset="0"/>
              </a:rPr>
              <a:t> Purchaser claimed ITC when upon registration per subsection 171(1) that allows a small supplier to claim ITCs upon registration. </a:t>
            </a:r>
          </a:p>
          <a:p>
            <a:pPr lvl="1">
              <a:buFont typeface="Arial" pitchFamily="34" charset="0"/>
              <a:buChar char="•"/>
            </a:pPr>
            <a:r>
              <a:rPr lang="en-US" sz="1100" dirty="0">
                <a:latin typeface="Trebuchet MS" pitchFamily="34" charset="0"/>
              </a:rPr>
              <a:t> Purchasers reassessed to disallow input tax credits claimed as CRA took position they did not pay GST. Vendor had not remitted any GST. </a:t>
            </a:r>
          </a:p>
          <a:p>
            <a:pPr lvl="1">
              <a:buFont typeface="Arial" pitchFamily="34" charset="0"/>
              <a:buChar char="•"/>
            </a:pPr>
            <a:r>
              <a:rPr lang="en-US" sz="1100" dirty="0">
                <a:latin typeface="Trebuchet MS" pitchFamily="34" charset="0"/>
              </a:rPr>
              <a:t> Appeal by purchaser allowed. Agreement clearly stated that GST was included if the transaction was taxable, which it was. </a:t>
            </a:r>
          </a:p>
          <a:p>
            <a:pPr lvl="1">
              <a:buFont typeface="Arial" pitchFamily="34" charset="0"/>
              <a:buChar char="•"/>
            </a:pPr>
            <a:r>
              <a:rPr lang="en-US" sz="1100" dirty="0">
                <a:latin typeface="Trebuchet MS" pitchFamily="34" charset="0"/>
              </a:rPr>
              <a:t> Vendor, through her solicitor, signed a declaration that the sale of the property was not subject to GST and also indemnified the purchaser. </a:t>
            </a:r>
          </a:p>
          <a:p>
            <a:pPr lvl="1">
              <a:buFont typeface="Arial" pitchFamily="34" charset="0"/>
              <a:buChar char="•"/>
            </a:pPr>
            <a:r>
              <a:rPr lang="en-US" sz="1100" dirty="0">
                <a:latin typeface="Trebuchet MS" pitchFamily="34" charset="0"/>
              </a:rPr>
              <a:t> Vendor indicated it was never explained to her and she had no idea there was a GST issue until the day of closing. Vendor was liable to remit GST. </a:t>
            </a:r>
          </a:p>
        </p:txBody>
      </p:sp>
      <p:sp>
        <p:nvSpPr>
          <p:cNvPr id="4" name="Slide Number Placeholder 3"/>
          <p:cNvSpPr>
            <a:spLocks noGrp="1"/>
          </p:cNvSpPr>
          <p:nvPr>
            <p:ph type="sldNum" sz="quarter" idx="10"/>
          </p:nvPr>
        </p:nvSpPr>
        <p:spPr/>
        <p:txBody>
          <a:bodyPr/>
          <a:lstStyle/>
          <a:p>
            <a:fld id="{D7AFF1A4-030D-4677-A390-1B1F2CAE26E3}" type="slidenum">
              <a:rPr lang="en-US" smtClean="0"/>
              <a:pPr/>
              <a:t>20</a:t>
            </a:fld>
            <a:endParaRPr lang="en-US" dirty="0"/>
          </a:p>
        </p:txBody>
      </p:sp>
    </p:spTree>
    <p:extLst>
      <p:ext uri="{BB962C8B-B14F-4D97-AF65-F5344CB8AC3E}">
        <p14:creationId xmlns:p14="http://schemas.microsoft.com/office/powerpoint/2010/main" val="18819740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Normally, the recipient of a supply is liable to pay any GST if the vendor should have charged GST but failed to do so. </a:t>
            </a:r>
          </a:p>
          <a:p>
            <a:endParaRPr lang="en-US" sz="1100" dirty="0">
              <a:latin typeface="Trebuchet MS" pitchFamily="34" charset="0"/>
            </a:endParaRPr>
          </a:p>
          <a:p>
            <a:r>
              <a:rPr lang="en-US" sz="1100" dirty="0">
                <a:latin typeface="Trebuchet MS" pitchFamily="34" charset="0"/>
              </a:rPr>
              <a:t>Section 194 provides special protection for the purchaser of real property from an unexpected assessment for GST. In most cases, the vendor is the only one who really knows how the property was used and can therefore determine whether GST would be applicable to the sale price. Therefore, the GST risk of making an incorrect statement should remain with the vendor. </a:t>
            </a:r>
          </a:p>
        </p:txBody>
      </p:sp>
      <p:sp>
        <p:nvSpPr>
          <p:cNvPr id="4" name="Slide Number Placeholder 3"/>
          <p:cNvSpPr>
            <a:spLocks noGrp="1"/>
          </p:cNvSpPr>
          <p:nvPr>
            <p:ph type="sldNum" sz="quarter" idx="10"/>
          </p:nvPr>
        </p:nvSpPr>
        <p:spPr/>
        <p:txBody>
          <a:bodyPr/>
          <a:lstStyle/>
          <a:p>
            <a:fld id="{D7AFF1A4-030D-4677-A390-1B1F2CAE26E3}" type="slidenum">
              <a:rPr lang="en-US" smtClean="0"/>
              <a:pPr/>
              <a:t>21</a:t>
            </a:fld>
            <a:endParaRPr lang="en-US" dirty="0"/>
          </a:p>
        </p:txBody>
      </p:sp>
    </p:spTree>
    <p:extLst>
      <p:ext uri="{BB962C8B-B14F-4D97-AF65-F5344CB8AC3E}">
        <p14:creationId xmlns:p14="http://schemas.microsoft.com/office/powerpoint/2010/main" val="2513154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S.136(2) of the Excise Tax Act deems a supply of a particular parcel of property to be two separate transactions where only a portion of the property is a “residential complex.”</a:t>
            </a:r>
          </a:p>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22</a:t>
            </a:fld>
            <a:endParaRPr lang="en-US" dirty="0"/>
          </a:p>
        </p:txBody>
      </p:sp>
    </p:spTree>
    <p:extLst>
      <p:ext uri="{BB962C8B-B14F-4D97-AF65-F5344CB8AC3E}">
        <p14:creationId xmlns:p14="http://schemas.microsoft.com/office/powerpoint/2010/main" val="33414372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Examples:</a:t>
            </a:r>
          </a:p>
          <a:p>
            <a:endParaRPr lang="en-US" sz="1100" dirty="0">
              <a:latin typeface="Trebuchet MS" pitchFamily="34" charset="0"/>
            </a:endParaRPr>
          </a:p>
          <a:p>
            <a:r>
              <a:rPr lang="en-US" sz="1100" dirty="0">
                <a:latin typeface="Trebuchet MS" pitchFamily="34" charset="0"/>
              </a:rPr>
              <a:t>Bed &amp; breakfast</a:t>
            </a:r>
          </a:p>
          <a:p>
            <a:endParaRPr lang="en-US" sz="1100" dirty="0">
              <a:latin typeface="Trebuchet MS" pitchFamily="34" charset="0"/>
            </a:endParaRPr>
          </a:p>
          <a:p>
            <a:r>
              <a:rPr lang="en-US" sz="1100" dirty="0">
                <a:latin typeface="Trebuchet MS" pitchFamily="34" charset="0"/>
              </a:rPr>
              <a:t>Residential trailer park</a:t>
            </a:r>
          </a:p>
          <a:p>
            <a:endParaRPr lang="en-US" sz="1100" dirty="0">
              <a:latin typeface="Trebuchet MS" pitchFamily="34" charset="0"/>
            </a:endParaRPr>
          </a:p>
          <a:p>
            <a:r>
              <a:rPr lang="en-US" sz="1100" dirty="0">
                <a:latin typeface="Trebuchet MS" pitchFamily="34" charset="0"/>
              </a:rPr>
              <a:t>Hobby farms</a:t>
            </a:r>
          </a:p>
        </p:txBody>
      </p:sp>
      <p:sp>
        <p:nvSpPr>
          <p:cNvPr id="4" name="Slide Number Placeholder 3"/>
          <p:cNvSpPr>
            <a:spLocks noGrp="1"/>
          </p:cNvSpPr>
          <p:nvPr>
            <p:ph type="sldNum" sz="quarter" idx="10"/>
          </p:nvPr>
        </p:nvSpPr>
        <p:spPr/>
        <p:txBody>
          <a:bodyPr/>
          <a:lstStyle/>
          <a:p>
            <a:fld id="{D7AFF1A4-030D-4677-A390-1B1F2CAE26E3}" type="slidenum">
              <a:rPr lang="en-US" smtClean="0"/>
              <a:pPr/>
              <a:t>23</a:t>
            </a:fld>
            <a:endParaRPr lang="en-US" dirty="0"/>
          </a:p>
        </p:txBody>
      </p:sp>
    </p:spTree>
    <p:extLst>
      <p:ext uri="{BB962C8B-B14F-4D97-AF65-F5344CB8AC3E}">
        <p14:creationId xmlns:p14="http://schemas.microsoft.com/office/powerpoint/2010/main" val="38210343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24</a:t>
            </a:fld>
            <a:endParaRPr lang="en-US" dirty="0"/>
          </a:p>
        </p:txBody>
      </p:sp>
    </p:spTree>
    <p:extLst>
      <p:ext uri="{BB962C8B-B14F-4D97-AF65-F5344CB8AC3E}">
        <p14:creationId xmlns:p14="http://schemas.microsoft.com/office/powerpoint/2010/main" val="8049273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7600" y="693738"/>
            <a:ext cx="4572000" cy="3430587"/>
          </a:xfrm>
        </p:spPr>
      </p:sp>
      <p:sp>
        <p:nvSpPr>
          <p:cNvPr id="3" name="Notes Placeholder 2"/>
          <p:cNvSpPr>
            <a:spLocks noGrp="1"/>
          </p:cNvSpPr>
          <p:nvPr>
            <p:ph type="body" idx="1"/>
          </p:nvPr>
        </p:nvSpPr>
        <p:spPr>
          <a:xfrm>
            <a:off x="685800" y="4273776"/>
            <a:ext cx="5486400" cy="4398812"/>
          </a:xfrm>
        </p:spPr>
        <p:txBody>
          <a:bodyPr>
            <a:normAutofit/>
          </a:bodyPr>
          <a:lstStyle/>
          <a:p>
            <a:r>
              <a:rPr lang="en-US" sz="1100" dirty="0">
                <a:latin typeface="Trebuchet MS" pitchFamily="34" charset="0"/>
              </a:rPr>
              <a:t>Is ownership of real estate jointly a partnership?  An entity is a partnership for GST purposes of they are a partnership pursuant to the relevant provincial legislation.</a:t>
            </a:r>
          </a:p>
          <a:p>
            <a:pPr marL="669226" lvl="1" indent="-223075"/>
            <a:endParaRPr lang="en-US" sz="1100" dirty="0">
              <a:latin typeface="Trebuchet MS" pitchFamily="34" charset="0"/>
            </a:endParaRPr>
          </a:p>
          <a:p>
            <a:pPr marL="223075" indent="-223075"/>
            <a:r>
              <a:rPr lang="en-US" sz="1100" dirty="0">
                <a:latin typeface="Trebuchet MS" pitchFamily="34" charset="0"/>
              </a:rPr>
              <a:t>Partnership – can register for GST and account for GST with one registration number. </a:t>
            </a:r>
          </a:p>
          <a:p>
            <a:pPr marL="223075" indent="-223075"/>
            <a:endParaRPr lang="en-US" sz="1100" dirty="0">
              <a:latin typeface="Trebuchet MS" pitchFamily="34" charset="0"/>
            </a:endParaRPr>
          </a:p>
          <a:p>
            <a:pPr marL="223075" indent="-223075"/>
            <a:r>
              <a:rPr lang="en-US" sz="1100" dirty="0">
                <a:latin typeface="Trebuchet MS" pitchFamily="34" charset="0"/>
              </a:rPr>
              <a:t>Co-owned commercial real estate – each co-owner needs to register for GST before closing and each must account for their share of the GST collected and GST paid on their respective GST returns. </a:t>
            </a:r>
          </a:p>
          <a:p>
            <a:pPr marL="223075" indent="-223075"/>
            <a:endParaRPr lang="en-US" sz="1100" dirty="0">
              <a:latin typeface="Trebuchet MS" pitchFamily="34" charset="0"/>
            </a:endParaRPr>
          </a:p>
          <a:p>
            <a:pPr marL="223075" indent="-223075"/>
            <a:r>
              <a:rPr lang="en-US" sz="1100" dirty="0">
                <a:latin typeface="Trebuchet MS" pitchFamily="34" charset="0"/>
              </a:rPr>
              <a:t>Joint Ventures – Complicated area and need to get professional advice if wish to appoint one of the parties (operator) to account for GST on behalf of joint venture by way of a joint venture election. Operator must have managerial/operational control and not simply hold title,</a:t>
            </a:r>
            <a:r>
              <a:rPr lang="en-US" sz="1100" baseline="0" dirty="0">
                <a:latin typeface="Trebuchet MS" pitchFamily="34" charset="0"/>
              </a:rPr>
              <a:t> under current rules.  (Proposed changes would eliminate this requirement.”  Currently not required to file the JV Election with CRA, but proposed changes will require the election form to be filed with CRA.</a:t>
            </a:r>
            <a:endParaRPr lang="en-US" sz="1100" dirty="0">
              <a:latin typeface="Trebuchet MS" pitchFamily="34" charset="0"/>
            </a:endParaRPr>
          </a:p>
          <a:p>
            <a:pPr marL="223075" indent="-223075"/>
            <a:r>
              <a:rPr lang="en-US" sz="1100" dirty="0">
                <a:latin typeface="Trebuchet MS" pitchFamily="34" charset="0"/>
              </a:rPr>
              <a:t>	</a:t>
            </a:r>
          </a:p>
          <a:p>
            <a:pPr marL="223075" indent="-223075"/>
            <a:r>
              <a:rPr lang="en-US" sz="1100" dirty="0">
                <a:latin typeface="Trebuchet MS" pitchFamily="34" charset="0"/>
              </a:rPr>
              <a:t>	</a:t>
            </a:r>
          </a:p>
        </p:txBody>
      </p:sp>
      <p:sp>
        <p:nvSpPr>
          <p:cNvPr id="4" name="Slide Number Placeholder 3"/>
          <p:cNvSpPr>
            <a:spLocks noGrp="1"/>
          </p:cNvSpPr>
          <p:nvPr>
            <p:ph type="sldNum" sz="quarter" idx="10"/>
          </p:nvPr>
        </p:nvSpPr>
        <p:spPr/>
        <p:txBody>
          <a:bodyPr/>
          <a:lstStyle/>
          <a:p>
            <a:fld id="{D7AFF1A4-030D-4677-A390-1B1F2CAE26E3}" type="slidenum">
              <a:rPr lang="en-US" smtClean="0"/>
              <a:pPr/>
              <a:t>25</a:t>
            </a:fld>
            <a:endParaRPr lang="en-US" dirty="0"/>
          </a:p>
        </p:txBody>
      </p:sp>
    </p:spTree>
    <p:extLst>
      <p:ext uri="{BB962C8B-B14F-4D97-AF65-F5344CB8AC3E}">
        <p14:creationId xmlns:p14="http://schemas.microsoft.com/office/powerpoint/2010/main" val="6588506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273776"/>
            <a:ext cx="5486400" cy="4398812"/>
          </a:xfrm>
        </p:spPr>
        <p:txBody>
          <a:bodyPr>
            <a:normAutofit fontScale="92500" lnSpcReduction="20000"/>
          </a:bodyPr>
          <a:lstStyle/>
          <a:p>
            <a:pPr marL="223075" indent="-223075"/>
            <a:r>
              <a:rPr lang="en-US" sz="1100" dirty="0">
                <a:latin typeface="Trebuchet MS" pitchFamily="34" charset="0"/>
              </a:rPr>
              <a:t>Bare trusts can be useful tools for commercial purposes. A “person” for GST includes a trust, but not a bare trust. If intention is to create a bare trust then it is very important to document it. </a:t>
            </a:r>
          </a:p>
          <a:p>
            <a:pPr marL="223075" indent="-223075"/>
            <a:endParaRPr lang="en-US" sz="1100" dirty="0">
              <a:latin typeface="Trebuchet MS" pitchFamily="34" charset="0"/>
            </a:endParaRPr>
          </a:p>
          <a:p>
            <a:pPr marL="223075" indent="-223075"/>
            <a:r>
              <a:rPr lang="en-US" sz="1100" dirty="0">
                <a:latin typeface="Trebuchet MS" pitchFamily="34" charset="0"/>
              </a:rPr>
              <a:t>Beneficial owner is true owner – carries on commercial activity and required to register for GST.  Will account for GST collected and paid. </a:t>
            </a:r>
          </a:p>
          <a:p>
            <a:pPr marL="223075" indent="-223075"/>
            <a:endParaRPr lang="en-US" sz="1100" dirty="0">
              <a:latin typeface="Trebuchet MS" pitchFamily="34" charset="0"/>
            </a:endParaRPr>
          </a:p>
          <a:p>
            <a:pPr marL="223075" indent="-223075"/>
            <a:r>
              <a:rPr lang="en-US" sz="1100" dirty="0">
                <a:latin typeface="Trebuchet MS" pitchFamily="34" charset="0"/>
              </a:rPr>
              <a:t>Agency relationship – trustee can also be the agent of the beneficial owner in dealing with the property. Again, need proper documentation to support agency relationship. Agency is ignored for taxation purposes and principal reports all income, expenses, GST, etc. </a:t>
            </a:r>
          </a:p>
          <a:p>
            <a:pPr marL="223075" indent="-223075"/>
            <a:endParaRPr lang="en-US" sz="1100" dirty="0">
              <a:latin typeface="Trebuchet MS" pitchFamily="34" charset="0"/>
            </a:endParaRPr>
          </a:p>
          <a:p>
            <a:pPr marL="223075" indent="-223075"/>
            <a:r>
              <a:rPr lang="en-US" sz="1100" dirty="0">
                <a:latin typeface="Trebuchet MS" pitchFamily="34" charset="0"/>
              </a:rPr>
              <a:t>Difficult to distinguish between a normal trust and a combined bare trust and agency relationship. To ensure desired tax treatment, it is advisable that the intention to create a bare trust or agency relationship be clearly documented. </a:t>
            </a:r>
          </a:p>
          <a:p>
            <a:pPr marL="223075" indent="-223075"/>
            <a:endParaRPr lang="en-US" sz="1100" dirty="0">
              <a:latin typeface="Trebuchet MS" pitchFamily="34" charset="0"/>
            </a:endParaRPr>
          </a:p>
          <a:p>
            <a:pPr marL="223075" indent="-223075"/>
            <a:r>
              <a:rPr lang="en-US" sz="1100" dirty="0">
                <a:latin typeface="Trebuchet MS" pitchFamily="34" charset="0"/>
              </a:rPr>
              <a:t>Joint Venture/Co-ownerships with use of a bare trust corporation </a:t>
            </a:r>
          </a:p>
          <a:p>
            <a:pPr marL="223075" indent="-223075"/>
            <a:r>
              <a:rPr lang="en-US" sz="1100" dirty="0">
                <a:latin typeface="Trebuchet MS" pitchFamily="34" charset="0"/>
              </a:rPr>
              <a:t>	Situations where joint venture election filed to appoint bare trustee as “operator” to account for all the GST. But with true bare trust the trustee has no powers or responsibilities and for the joint venture election to be valid the operator must have managerial/operational powers. </a:t>
            </a:r>
          </a:p>
          <a:p>
            <a:pPr marL="223075" indent="-223075"/>
            <a:r>
              <a:rPr lang="en-US" sz="1100" dirty="0">
                <a:latin typeface="Trebuchet MS" pitchFamily="34" charset="0"/>
              </a:rPr>
              <a:t>	In Quebec reassessing – GST and QST collected and remitted by the wrong entity,  ITC claimed by the wrong entity,  can the correct entity then claim the ITCs?, interest and penalties </a:t>
            </a:r>
          </a:p>
          <a:p>
            <a:pPr marL="223075" indent="-223075"/>
            <a:r>
              <a:rPr lang="en-US" sz="1100" dirty="0">
                <a:latin typeface="Trebuchet MS" pitchFamily="34" charset="0"/>
              </a:rPr>
              <a:t>	Complicated area that needs proper research and advice. </a:t>
            </a:r>
          </a:p>
          <a:p>
            <a:pPr marL="223075" indent="-223075"/>
            <a:endParaRPr lang="en-US" sz="1100" dirty="0">
              <a:latin typeface="Trebuchet MS" pitchFamily="34" charset="0"/>
            </a:endParaRPr>
          </a:p>
          <a:p>
            <a:pPr marL="223075" indent="-223075"/>
            <a:r>
              <a:rPr lang="en-US" sz="1100" dirty="0">
                <a:latin typeface="Trebuchet MS" pitchFamily="34" charset="0"/>
              </a:rPr>
              <a:t>	February 2014 GST Notice “ Bare Trusts, Nominee Corporations and Joint Ventures”</a:t>
            </a:r>
          </a:p>
          <a:p>
            <a:pPr marL="223075" indent="-223075"/>
            <a:r>
              <a:rPr lang="en-US" sz="1100" dirty="0">
                <a:latin typeface="Trebuchet MS" pitchFamily="34" charset="0"/>
              </a:rPr>
              <a:t>	Temporary administrative tolerance – auditors advised not to assess for any GST owing where an assessment could be raised because bare trust or nominee corporation is not a participant or does not have “managerial or operational control” .  The joint venture will arrange it affairs to ensure that a participant, who is a registrant, is the operator of the joint venture. The administrative tolerance is available for reporting periods ending before January 1, 2015</a:t>
            </a:r>
          </a:p>
          <a:p>
            <a:pPr marL="223075" indent="-223075"/>
            <a:endParaRPr lang="en-US" sz="1100" dirty="0">
              <a:latin typeface="Trebuchet MS" pitchFamily="34" charset="0"/>
            </a:endParaRPr>
          </a:p>
          <a:p>
            <a:pPr marL="223075" indent="-223075"/>
            <a:endParaRPr lang="en-US" sz="1100" dirty="0">
              <a:latin typeface="Trebuchet MS" pitchFamily="34" charset="0"/>
            </a:endParaRPr>
          </a:p>
          <a:p>
            <a:pPr marL="223075" indent="-223075"/>
            <a:endParaRPr lang="en-US" sz="1100" dirty="0">
              <a:latin typeface="Trebuchet MS" pitchFamily="34" charset="0"/>
            </a:endParaRPr>
          </a:p>
          <a:p>
            <a:pPr marL="223075" indent="-223075"/>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26</a:t>
            </a:fld>
            <a:endParaRPr lang="en-US" dirty="0"/>
          </a:p>
        </p:txBody>
      </p:sp>
    </p:spTree>
    <p:extLst>
      <p:ext uri="{BB962C8B-B14F-4D97-AF65-F5344CB8AC3E}">
        <p14:creationId xmlns:p14="http://schemas.microsoft.com/office/powerpoint/2010/main" val="32000732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273776"/>
            <a:ext cx="5486400" cy="4398812"/>
          </a:xfrm>
        </p:spPr>
        <p:txBody>
          <a:bodyPr>
            <a:normAutofit/>
          </a:bodyPr>
          <a:lstStyle/>
          <a:p>
            <a:pPr marL="223075" indent="-223075"/>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27</a:t>
            </a:fld>
            <a:endParaRPr lang="en-US" dirty="0"/>
          </a:p>
        </p:txBody>
      </p:sp>
    </p:spTree>
    <p:extLst>
      <p:ext uri="{BB962C8B-B14F-4D97-AF65-F5344CB8AC3E}">
        <p14:creationId xmlns:p14="http://schemas.microsoft.com/office/powerpoint/2010/main" val="2781026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56219DC7-916E-4CA4-AC96-D5E61956A634}" type="slidenum">
              <a:rPr lang="en-US" smtClean="0"/>
              <a:pPr/>
              <a:t>3</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lnSpc>
                <a:spcPct val="90000"/>
              </a:lnSpc>
            </a:pPr>
            <a:endParaRPr lang="en-GB" b="1" dirty="0"/>
          </a:p>
        </p:txBody>
      </p:sp>
    </p:spTree>
    <p:extLst>
      <p:ext uri="{BB962C8B-B14F-4D97-AF65-F5344CB8AC3E}">
        <p14:creationId xmlns:p14="http://schemas.microsoft.com/office/powerpoint/2010/main" val="2969774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56219DC7-916E-4CA4-AC96-D5E61956A634}" type="slidenum">
              <a:rPr lang="en-US" smtClean="0"/>
              <a:pPr/>
              <a:t>4</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lnSpc>
                <a:spcPct val="90000"/>
              </a:lnSpc>
            </a:pPr>
            <a:endParaRPr lang="en-GB" b="1"/>
          </a:p>
        </p:txBody>
      </p:sp>
    </p:spTree>
    <p:extLst>
      <p:ext uri="{BB962C8B-B14F-4D97-AF65-F5344CB8AC3E}">
        <p14:creationId xmlns:p14="http://schemas.microsoft.com/office/powerpoint/2010/main" val="2954352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7870" y="4124664"/>
            <a:ext cx="6156439" cy="4426856"/>
          </a:xfrm>
        </p:spPr>
        <p:txBody>
          <a:bodyPr>
            <a:noAutofit/>
          </a:bodyPr>
          <a:lstStyle/>
          <a:p>
            <a:r>
              <a:rPr lang="en-US" sz="1100" dirty="0">
                <a:latin typeface="Trebuchet MS" pitchFamily="34" charset="0"/>
              </a:rPr>
              <a:t>A residential complex is a property used for long-term occupancy (normally more than 60 consecutive days) by an individual as a place of residence. </a:t>
            </a:r>
          </a:p>
          <a:p>
            <a:endParaRPr lang="en-US" sz="1100" dirty="0">
              <a:latin typeface="Trebuchet MS" pitchFamily="34" charset="0"/>
            </a:endParaRPr>
          </a:p>
          <a:p>
            <a:r>
              <a:rPr lang="en-US" sz="1100" dirty="0">
                <a:latin typeface="Trebuchet MS" pitchFamily="34" charset="0"/>
              </a:rPr>
              <a:t>If the vendor ever claimed an input tax credit (even a nominal amount, in error) with respect to their “last acquisition” of, or any improvement to the property, a subsequent sale of the property is not exempt. </a:t>
            </a:r>
          </a:p>
          <a:p>
            <a:endParaRPr lang="en-US" sz="1100" dirty="0">
              <a:latin typeface="Trebuchet MS" pitchFamily="34" charset="0"/>
            </a:endParaRPr>
          </a:p>
          <a:p>
            <a:r>
              <a:rPr lang="en-US" sz="1100" dirty="0">
                <a:latin typeface="Trebuchet MS" pitchFamily="34" charset="0"/>
              </a:rPr>
              <a:t>The “residential complex” includes land reasonably necessary for the use and enjoyment of the residential complex”, which is generally ½ hectare, but may be more property if the land is required for the property (eg: due to severance or zoning restrictions, minimum lot sizes, or access to the property).  Any excess portion of the land is considered to be a separate supply and you need to separately consider whether that is exempt or taxable.</a:t>
            </a:r>
          </a:p>
          <a:p>
            <a:endParaRPr lang="en-US" sz="1100" dirty="0">
              <a:latin typeface="Trebuchet MS" pitchFamily="34" charset="0"/>
            </a:endParaRPr>
          </a:p>
          <a:p>
            <a:r>
              <a:rPr lang="en-US" sz="1100" dirty="0">
                <a:latin typeface="Trebuchet MS" pitchFamily="34" charset="0"/>
              </a:rPr>
              <a:t>A property containing a residential complex and another component (such as commercial store front property with residential apartments above) are deemed to be two separate supplies (eg: exempt residential complex and a taxable commercial property). There is a saving provision where the property is primarily (more than 50%) occupied </a:t>
            </a:r>
            <a:r>
              <a:rPr lang="en-US" sz="1100" u="sng" dirty="0">
                <a:latin typeface="Trebuchet MS" pitchFamily="34" charset="0"/>
              </a:rPr>
              <a:t>by the owner or a relative </a:t>
            </a:r>
            <a:r>
              <a:rPr lang="en-US" sz="1100" dirty="0">
                <a:latin typeface="Trebuchet MS" pitchFamily="34" charset="0"/>
              </a:rPr>
              <a:t>as their place of residence (eg: personal residence containing small portion used as home office or to operate business). A property rented to an unrelated person can’t benefit from this rule. </a:t>
            </a:r>
          </a:p>
          <a:p>
            <a:endParaRPr lang="en-US" sz="1100" dirty="0">
              <a:latin typeface="Trebuchet MS" pitchFamily="34" charset="0"/>
            </a:endParaRPr>
          </a:p>
          <a:p>
            <a:r>
              <a:rPr lang="en-US" sz="1100" dirty="0">
                <a:latin typeface="Trebuchet MS" pitchFamily="34" charset="0"/>
              </a:rPr>
              <a:t>Properties used primarily to provide short-term (less than 60 consecutive days) accommodation that are hotel, motel, inn, boarding house or similar establishment are taxable when sold (for example, a condominium unit used in a resort ‘rental pool’ arrangement, or a cottage that is only used to provide short-term rentals).</a:t>
            </a:r>
          </a:p>
          <a:p>
            <a:endParaRPr lang="en-US" sz="1100" dirty="0">
              <a:latin typeface="Trebuchet MS" pitchFamily="34" charset="0"/>
            </a:endParaRPr>
          </a:p>
          <a:p>
            <a:r>
              <a:rPr lang="en-US" sz="1100" dirty="0">
                <a:latin typeface="Trebuchet MS" pitchFamily="34" charset="0"/>
              </a:rPr>
              <a:t>“Residential complex” that underwent non-substantial renovation and the last use was as a residential complex will remain exempt, subject to ITC rule above.</a:t>
            </a:r>
          </a:p>
        </p:txBody>
      </p:sp>
      <p:sp>
        <p:nvSpPr>
          <p:cNvPr id="4" name="Slide Number Placeholder 3"/>
          <p:cNvSpPr>
            <a:spLocks noGrp="1"/>
          </p:cNvSpPr>
          <p:nvPr>
            <p:ph type="sldNum" sz="quarter" idx="10"/>
          </p:nvPr>
        </p:nvSpPr>
        <p:spPr/>
        <p:txBody>
          <a:bodyPr/>
          <a:lstStyle/>
          <a:p>
            <a:fld id="{D7AFF1A4-030D-4677-A390-1B1F2CAE26E3}" type="slidenum">
              <a:rPr lang="en-US" smtClean="0"/>
              <a:pPr/>
              <a:t>5</a:t>
            </a:fld>
            <a:endParaRPr lang="en-US" dirty="0"/>
          </a:p>
        </p:txBody>
      </p:sp>
    </p:spTree>
    <p:extLst>
      <p:ext uri="{BB962C8B-B14F-4D97-AF65-F5344CB8AC3E}">
        <p14:creationId xmlns:p14="http://schemas.microsoft.com/office/powerpoint/2010/main" val="1325914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Dr.</a:t>
            </a:r>
            <a:r>
              <a:rPr lang="en-US" sz="1100" baseline="0" dirty="0">
                <a:latin typeface="Trebuchet MS" pitchFamily="34" charset="0"/>
              </a:rPr>
              <a:t> Smith’s property is NOT a “residential complex” as defined in S.123(1) of the </a:t>
            </a:r>
            <a:r>
              <a:rPr lang="en-US" sz="1100" i="1" baseline="0" dirty="0">
                <a:latin typeface="Trebuchet MS" pitchFamily="34" charset="0"/>
              </a:rPr>
              <a:t>Excise Tax Act</a:t>
            </a:r>
            <a:r>
              <a:rPr lang="en-US" sz="1100" baseline="0" dirty="0">
                <a:latin typeface="Trebuchet MS" pitchFamily="34" charset="0"/>
              </a:rPr>
              <a:t>, and is therefore not eligible for the exemption in Sch. V-I-2 for a “residential complex” sold by a person who is not the builder.</a:t>
            </a:r>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6</a:t>
            </a:fld>
            <a:endParaRPr lang="en-US" dirty="0"/>
          </a:p>
        </p:txBody>
      </p:sp>
    </p:spTree>
    <p:extLst>
      <p:ext uri="{BB962C8B-B14F-4D97-AF65-F5344CB8AC3E}">
        <p14:creationId xmlns:p14="http://schemas.microsoft.com/office/powerpoint/2010/main" val="2455531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The “vacant land” exemption is not available to a partnership or a corporation.</a:t>
            </a:r>
            <a:r>
              <a:rPr lang="en-US" sz="1100" baseline="0" dirty="0">
                <a:latin typeface="Trebuchet MS" pitchFamily="34" charset="0"/>
              </a:rPr>
              <a:t>  Technically, the land does not have to be vacant, it just has to NOT be part of a residential complex.</a:t>
            </a:r>
            <a:endParaRPr lang="en-US" sz="1100" dirty="0">
              <a:latin typeface="Trebuchet MS" pitchFamily="34" charset="0"/>
            </a:endParaRPr>
          </a:p>
          <a:p>
            <a:endParaRPr lang="en-US" sz="1100" dirty="0">
              <a:latin typeface="Trebuchet MS" pitchFamily="34" charset="0"/>
            </a:endParaRPr>
          </a:p>
          <a:p>
            <a:r>
              <a:rPr lang="en-US" sz="1100" dirty="0">
                <a:latin typeface="Trebuchet MS" pitchFamily="34" charset="0"/>
              </a:rPr>
              <a:t>The “severance” exemption is only available where, at any time while the property was owned by the person, they have not created more than two lots by way of severance or subdivision. If a person subdivides a property into 3 new lots, the sale of each lot is taxable. However, if a person subdivides a single lot and sells it, that sale will be exempt; a subsequent severance of the remaining lot into 2 new lots will cause each of the 2 new lot sales to be taxable. </a:t>
            </a:r>
          </a:p>
          <a:p>
            <a:endParaRPr lang="en-US" sz="1100" dirty="0">
              <a:latin typeface="Trebuchet MS" pitchFamily="34" charset="0"/>
            </a:endParaRPr>
          </a:p>
          <a:p>
            <a:r>
              <a:rPr lang="en-US" sz="1100" dirty="0">
                <a:latin typeface="Trebuchet MS" pitchFamily="34" charset="0"/>
              </a:rPr>
              <a:t>Even a small rental use of the property may cause the sale to be taxable. For example, an individual rents a parcel of land to a farmer. After deducting property taxes and other costs of the property, the person realizes a small profit of $200 each year. As this property is used primarily in a business carried on with a reasonable expectation of profit, a sale of the property may be taxable. </a:t>
            </a:r>
          </a:p>
          <a:p>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7</a:t>
            </a:fld>
            <a:endParaRPr lang="en-US" dirty="0"/>
          </a:p>
        </p:txBody>
      </p:sp>
    </p:spTree>
    <p:extLst>
      <p:ext uri="{BB962C8B-B14F-4D97-AF65-F5344CB8AC3E}">
        <p14:creationId xmlns:p14="http://schemas.microsoft.com/office/powerpoint/2010/main" val="1106543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By claiming</a:t>
            </a:r>
            <a:r>
              <a:rPr lang="en-US" sz="1100" baseline="0" dirty="0">
                <a:latin typeface="Trebuchet MS" pitchFamily="34" charset="0"/>
              </a:rPr>
              <a:t> the losses from the hobby farm on their T1, Dr. Smith has taken the position that the hobby farm has a reasonable expectation of profit, thereby excluding the sale of the property from the exemption in Sch. V-I-9.</a:t>
            </a:r>
            <a:endParaRPr lang="en-US" sz="1100" dirty="0">
              <a:latin typeface="Trebuchet MS" pitchFamily="34" charset="0"/>
            </a:endParaRPr>
          </a:p>
        </p:txBody>
      </p:sp>
      <p:sp>
        <p:nvSpPr>
          <p:cNvPr id="4" name="Slide Number Placeholder 3"/>
          <p:cNvSpPr>
            <a:spLocks noGrp="1"/>
          </p:cNvSpPr>
          <p:nvPr>
            <p:ph type="sldNum" sz="quarter" idx="10"/>
          </p:nvPr>
        </p:nvSpPr>
        <p:spPr/>
        <p:txBody>
          <a:bodyPr/>
          <a:lstStyle/>
          <a:p>
            <a:fld id="{D7AFF1A4-030D-4677-A390-1B1F2CAE26E3}" type="slidenum">
              <a:rPr lang="en-US" smtClean="0"/>
              <a:pPr/>
              <a:t>8</a:t>
            </a:fld>
            <a:endParaRPr lang="en-US" dirty="0"/>
          </a:p>
        </p:txBody>
      </p:sp>
    </p:spTree>
    <p:extLst>
      <p:ext uri="{BB962C8B-B14F-4D97-AF65-F5344CB8AC3E}">
        <p14:creationId xmlns:p14="http://schemas.microsoft.com/office/powerpoint/2010/main" val="3107272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a:latin typeface="Trebuchet MS" pitchFamily="34" charset="0"/>
              </a:rPr>
              <a:t>Under (e) above, it does not matter whether the property is used in an exempt activity (eg: doctor’s office, where the owner does not charge GST to their clients). You must look back to the general concept that ‘everything is taxable unless it is specifically exempted’. Real property is unique in many cases, in that a sale of real property that is not used for taxable purposes may still be subject to GST when sold. </a:t>
            </a:r>
          </a:p>
          <a:p>
            <a:endParaRPr lang="en-US" sz="1100" dirty="0">
              <a:latin typeface="Trebuchet MS" pitchFamily="34" charset="0"/>
            </a:endParaRPr>
          </a:p>
          <a:p>
            <a:r>
              <a:rPr lang="en-US" sz="1100" dirty="0">
                <a:latin typeface="Trebuchet MS" pitchFamily="34" charset="0"/>
              </a:rPr>
              <a:t>Short-term accommodation can include not only a hotel unit, rental pool condo or similar property, but also a cottage or house that is primarily used for short-term occupancy (example: a person buys a neighbouring cottage because they don’t want a large new cottage built next to them; they have no need for the cottage, so they rent the cottage during the summer on a week-to-week basis to cover expenses and make no other use of  the cottage. In this case, the property likely does not qualify as a “residential complex” and a future sale of the property may be subject to GST). </a:t>
            </a:r>
          </a:p>
        </p:txBody>
      </p:sp>
      <p:sp>
        <p:nvSpPr>
          <p:cNvPr id="4" name="Slide Number Placeholder 3"/>
          <p:cNvSpPr>
            <a:spLocks noGrp="1"/>
          </p:cNvSpPr>
          <p:nvPr>
            <p:ph type="sldNum" sz="quarter" idx="10"/>
          </p:nvPr>
        </p:nvSpPr>
        <p:spPr/>
        <p:txBody>
          <a:bodyPr/>
          <a:lstStyle/>
          <a:p>
            <a:fld id="{D7AFF1A4-030D-4677-A390-1B1F2CAE26E3}" type="slidenum">
              <a:rPr lang="en-US" smtClean="0"/>
              <a:pPr/>
              <a:t>9</a:t>
            </a:fld>
            <a:endParaRPr lang="en-US" dirty="0"/>
          </a:p>
        </p:txBody>
      </p:sp>
    </p:spTree>
    <p:extLst>
      <p:ext uri="{BB962C8B-B14F-4D97-AF65-F5344CB8AC3E}">
        <p14:creationId xmlns:p14="http://schemas.microsoft.com/office/powerpoint/2010/main" val="1020503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155663825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320269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251373214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2262139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2767853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313198456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228938205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3305099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414454979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367848516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98C4105-497D-4FDA-A4C3-904D955B2C6C}" type="datetimeFigureOut">
              <a:rPr lang="en-US" smtClean="0"/>
              <a:pPr/>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1555856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8C4105-497D-4FDA-A4C3-904D955B2C6C}" type="datetimeFigureOut">
              <a:rPr lang="en-US" smtClean="0"/>
              <a:pPr/>
              <a:t>11/15/2025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7305BE-4CFA-4610-8C13-D896F17CC039}" type="slidenum">
              <a:rPr lang="en-US" smtClean="0"/>
              <a:pPr/>
              <a:t>‹#›</a:t>
            </a:fld>
            <a:endParaRPr lang="en-US" dirty="0"/>
          </a:p>
        </p:txBody>
      </p:sp>
    </p:spTree>
    <p:extLst>
      <p:ext uri="{BB962C8B-B14F-4D97-AF65-F5344CB8AC3E}">
        <p14:creationId xmlns:p14="http://schemas.microsoft.com/office/powerpoint/2010/main" val="1471767614"/>
      </p:ext>
    </p:extLst>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01132"/>
            <a:ext cx="8382000" cy="4648200"/>
          </a:xfrm>
          <a:ln>
            <a:noFill/>
          </a:ln>
        </p:spPr>
        <p:txBody>
          <a:bodyPr>
            <a:noAutofit/>
          </a:bodyPr>
          <a:lstStyle/>
          <a:p>
            <a:r>
              <a:rPr lang="en-US" sz="3600" dirty="0">
                <a:solidFill>
                  <a:srgbClr val="FF0000"/>
                </a:solidFill>
                <a:latin typeface="Trebuchet MS" pitchFamily="34" charset="0"/>
              </a:rPr>
              <a:t>GST AND REAL ESTATE</a:t>
            </a:r>
            <a:br>
              <a:rPr lang="en-US" sz="3200" dirty="0">
                <a:solidFill>
                  <a:schemeClr val="tx1"/>
                </a:solidFill>
                <a:latin typeface="Trebuchet MS" pitchFamily="34" charset="0"/>
              </a:rPr>
            </a:br>
            <a:br>
              <a:rPr lang="en-US" sz="3200" dirty="0">
                <a:solidFill>
                  <a:schemeClr val="tx1"/>
                </a:solidFill>
                <a:latin typeface="Trebuchet MS" pitchFamily="34" charset="0"/>
              </a:rPr>
            </a:br>
            <a:r>
              <a:rPr lang="en-US" sz="3200" dirty="0">
                <a:solidFill>
                  <a:srgbClr val="0000FF"/>
                </a:solidFill>
                <a:latin typeface="Trebuchet MS" pitchFamily="34" charset="0"/>
              </a:rPr>
              <a:t>Boven Sales Tax Consulting Inc. </a:t>
            </a:r>
            <a:br>
              <a:rPr lang="en-US" sz="3200" dirty="0">
                <a:solidFill>
                  <a:srgbClr val="0000FF"/>
                </a:solidFill>
                <a:latin typeface="Trebuchet MS" pitchFamily="34" charset="0"/>
              </a:rPr>
            </a:br>
            <a:br>
              <a:rPr lang="en-US" sz="3200" dirty="0">
                <a:solidFill>
                  <a:srgbClr val="0000FF"/>
                </a:solidFill>
                <a:latin typeface="Trebuchet MS" pitchFamily="34" charset="0"/>
              </a:rPr>
            </a:br>
            <a:r>
              <a:rPr lang="en-US" sz="3200" dirty="0">
                <a:latin typeface="Trebuchet MS" pitchFamily="34" charset="0"/>
              </a:rPr>
              <a:t>NOVEMBER 20,</a:t>
            </a:r>
            <a:r>
              <a:rPr lang="en-US" sz="3200" dirty="0">
                <a:solidFill>
                  <a:schemeClr val="tx1"/>
                </a:solidFill>
                <a:latin typeface="Trebuchet MS" pitchFamily="34" charset="0"/>
              </a:rPr>
              <a:t> 2025</a:t>
            </a:r>
            <a:br>
              <a:rPr lang="en-US" sz="3200" dirty="0">
                <a:solidFill>
                  <a:schemeClr val="tx1"/>
                </a:solidFill>
                <a:latin typeface="Trebuchet MS" pitchFamily="34" charset="0"/>
              </a:rPr>
            </a:br>
            <a:r>
              <a:rPr lang="en-US" sz="3200" dirty="0">
                <a:latin typeface="Trebuchet MS" pitchFamily="34" charset="0"/>
              </a:rPr>
              <a:t>FRASER VALLEY CPA ASSOCIATION</a:t>
            </a:r>
            <a:br>
              <a:rPr lang="en-US" sz="3200" dirty="0">
                <a:solidFill>
                  <a:srgbClr val="0000FF"/>
                </a:solidFill>
                <a:latin typeface="Trebuchet MS" pitchFamily="34" charset="0"/>
              </a:rPr>
            </a:br>
            <a:endParaRPr lang="en-US" sz="3200" dirty="0">
              <a:solidFill>
                <a:srgbClr val="0000FF"/>
              </a:solidFill>
              <a:latin typeface="Trebuchet MS" pitchFamily="34" charset="0"/>
            </a:endParaRPr>
          </a:p>
        </p:txBody>
      </p:sp>
      <p:sp>
        <p:nvSpPr>
          <p:cNvPr id="3" name="Subtitle 2"/>
          <p:cNvSpPr>
            <a:spLocks noGrp="1"/>
          </p:cNvSpPr>
          <p:nvPr>
            <p:ph type="subTitle" idx="1"/>
          </p:nvPr>
        </p:nvSpPr>
        <p:spPr>
          <a:xfrm>
            <a:off x="914400" y="5130282"/>
            <a:ext cx="4495800" cy="1752600"/>
          </a:xfrm>
        </p:spPr>
        <p:txBody>
          <a:bodyPr>
            <a:normAutofit/>
          </a:bodyPr>
          <a:lstStyle/>
          <a:p>
            <a:pPr algn="l"/>
            <a:endParaRPr lang="en-US" sz="2000" dirty="0">
              <a:solidFill>
                <a:schemeClr val="tx1"/>
              </a:solidFill>
              <a:latin typeface="Trebuchet MS" pitchFamily="34" charset="0"/>
            </a:endParaRPr>
          </a:p>
          <a:p>
            <a:pPr algn="l"/>
            <a:r>
              <a:rPr lang="en-US" sz="2000" dirty="0">
                <a:solidFill>
                  <a:schemeClr val="tx1"/>
                </a:solidFill>
                <a:latin typeface="Trebuchet MS" pitchFamily="34" charset="0"/>
              </a:rPr>
              <a:t>Mike Boven, CPA, CA</a:t>
            </a:r>
          </a:p>
          <a:p>
            <a:pPr algn="l"/>
            <a:r>
              <a:rPr lang="en-US" sz="2000" dirty="0">
                <a:solidFill>
                  <a:schemeClr val="tx1"/>
                </a:solidFill>
                <a:latin typeface="Trebuchet MS" pitchFamily="34" charset="0"/>
              </a:rPr>
              <a:t>salestax@shaw.ca</a:t>
            </a:r>
          </a:p>
          <a:p>
            <a:pPr algn="l"/>
            <a:r>
              <a:rPr lang="en-US" sz="2000" dirty="0">
                <a:solidFill>
                  <a:schemeClr val="tx1"/>
                </a:solidFill>
                <a:latin typeface="Trebuchet MS" pitchFamily="34" charset="0"/>
              </a:rPr>
              <a:t>250-589-9592</a:t>
            </a:r>
          </a:p>
          <a:p>
            <a:pPr algn="l"/>
            <a:endParaRPr lang="en-US" sz="2000" dirty="0">
              <a:solidFill>
                <a:schemeClr val="tx1"/>
              </a:solidFill>
              <a:latin typeface="Trebuchet MS" pitchFamily="34" charset="0"/>
            </a:endParaRPr>
          </a:p>
          <a:p>
            <a:pPr algn="l"/>
            <a:endParaRPr lang="en-US" sz="2000" dirty="0">
              <a:solidFill>
                <a:schemeClr val="tx1"/>
              </a:solidFill>
              <a:latin typeface="Trebuchet MS"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0100" y="377190"/>
            <a:ext cx="7200900" cy="1485900"/>
          </a:xfrm>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New Residential Property</a:t>
            </a:r>
          </a:p>
        </p:txBody>
      </p:sp>
      <p:sp>
        <p:nvSpPr>
          <p:cNvPr id="3" name="Content Placeholder 2"/>
          <p:cNvSpPr>
            <a:spLocks noGrp="1"/>
          </p:cNvSpPr>
          <p:nvPr>
            <p:ph idx="1"/>
          </p:nvPr>
        </p:nvSpPr>
        <p:spPr>
          <a:xfrm>
            <a:off x="800100" y="1626092"/>
            <a:ext cx="7658100" cy="4572000"/>
          </a:xfrm>
        </p:spPr>
        <p:txBody>
          <a:bodyPr>
            <a:normAutofit/>
          </a:bodyPr>
          <a:lstStyle/>
          <a:p>
            <a:r>
              <a:rPr lang="en-US" sz="2400" dirty="0">
                <a:solidFill>
                  <a:schemeClr val="tx1"/>
                </a:solidFill>
                <a:latin typeface="Trebuchet MS" pitchFamily="34" charset="0"/>
              </a:rPr>
              <a:t>A sale of a new unoccupied residential property is taxable (some rebates may be available to buyer)</a:t>
            </a:r>
          </a:p>
          <a:p>
            <a:r>
              <a:rPr lang="en-US" sz="2400" dirty="0">
                <a:solidFill>
                  <a:schemeClr val="tx1"/>
                </a:solidFill>
                <a:latin typeface="Trebuchet MS" pitchFamily="34" charset="0"/>
              </a:rPr>
              <a:t>A sale of a “substantially renovated” residential complex is treated like a sale of a newly-constructed residential complex</a:t>
            </a:r>
          </a:p>
          <a:p>
            <a:pPr lvl="1"/>
            <a:r>
              <a:rPr lang="en-US" sz="2100" dirty="0">
                <a:solidFill>
                  <a:schemeClr val="tx1"/>
                </a:solidFill>
                <a:latin typeface="Trebuchet MS" pitchFamily="34" charset="0"/>
              </a:rPr>
              <a:t>“substantially renovated” means that more than 90% of the existing structure has been taken down to studs/foundation and rebuilt</a:t>
            </a:r>
          </a:p>
          <a:p>
            <a:r>
              <a:rPr lang="en-US" sz="2400" dirty="0">
                <a:solidFill>
                  <a:schemeClr val="tx1"/>
                </a:solidFill>
                <a:latin typeface="Trebuchet MS" pitchFamily="34" charset="0"/>
              </a:rPr>
              <a:t>Construction of a new residential property that is subsequently used for long-term rental requires owner/landlord to pay GST on fair market value (rebates and/or input tax credits may be available to landlord)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New Residential Property – Basic Rebate</a:t>
            </a:r>
          </a:p>
        </p:txBody>
      </p:sp>
      <p:sp>
        <p:nvSpPr>
          <p:cNvPr id="3" name="Content Placeholder 2"/>
          <p:cNvSpPr>
            <a:spLocks noGrp="1"/>
          </p:cNvSpPr>
          <p:nvPr>
            <p:ph idx="1"/>
          </p:nvPr>
        </p:nvSpPr>
        <p:spPr>
          <a:xfrm>
            <a:off x="628650" y="1709738"/>
            <a:ext cx="7886700" cy="4005261"/>
          </a:xfrm>
        </p:spPr>
        <p:txBody>
          <a:bodyPr>
            <a:normAutofit/>
          </a:bodyPr>
          <a:lstStyle/>
          <a:p>
            <a:r>
              <a:rPr lang="en-US" sz="2400" dirty="0">
                <a:solidFill>
                  <a:schemeClr val="tx1"/>
                </a:solidFill>
                <a:latin typeface="Trebuchet MS" panose="020B0603020202020204" pitchFamily="34" charset="0"/>
              </a:rPr>
              <a:t>Houses with a value of $</a:t>
            </a:r>
            <a:r>
              <a:rPr lang="en-US" sz="2400" dirty="0" err="1">
                <a:solidFill>
                  <a:schemeClr val="tx1"/>
                </a:solidFill>
                <a:latin typeface="Trebuchet MS" panose="020B0603020202020204" pitchFamily="34" charset="0"/>
              </a:rPr>
              <a:t>350k</a:t>
            </a:r>
            <a:r>
              <a:rPr lang="en-US" sz="2400" dirty="0">
                <a:solidFill>
                  <a:schemeClr val="tx1"/>
                </a:solidFill>
                <a:latin typeface="Trebuchet MS" panose="020B0603020202020204" pitchFamily="34" charset="0"/>
              </a:rPr>
              <a:t> or less are eligible for a rebate of 36% of GST paid </a:t>
            </a:r>
          </a:p>
          <a:p>
            <a:r>
              <a:rPr lang="en-US" sz="2400" dirty="0">
                <a:solidFill>
                  <a:schemeClr val="tx1"/>
                </a:solidFill>
                <a:latin typeface="Trebuchet MS" panose="020B0603020202020204" pitchFamily="34" charset="0"/>
              </a:rPr>
              <a:t>Phased out between $350K and $450K</a:t>
            </a:r>
          </a:p>
          <a:p>
            <a:r>
              <a:rPr lang="en-US" sz="2400" dirty="0">
                <a:solidFill>
                  <a:schemeClr val="tx1"/>
                </a:solidFill>
                <a:latin typeface="Trebuchet MS" panose="020B0603020202020204" pitchFamily="34" charset="0"/>
              </a:rPr>
              <a:t>No rebate for houses in excess of $</a:t>
            </a:r>
            <a:r>
              <a:rPr lang="en-US" sz="2400" dirty="0" err="1">
                <a:solidFill>
                  <a:schemeClr val="tx1"/>
                </a:solidFill>
                <a:latin typeface="Trebuchet MS" panose="020B0603020202020204" pitchFamily="34" charset="0"/>
              </a:rPr>
              <a:t>450k</a:t>
            </a:r>
            <a:endParaRPr lang="en-US" sz="2400" dirty="0">
              <a:solidFill>
                <a:schemeClr val="tx1"/>
              </a:solidFill>
              <a:latin typeface="Trebuchet MS" panose="020B0603020202020204" pitchFamily="34" charset="0"/>
            </a:endParaRPr>
          </a:p>
          <a:p>
            <a:r>
              <a:rPr lang="en-US" sz="2400" dirty="0">
                <a:solidFill>
                  <a:schemeClr val="tx1"/>
                </a:solidFill>
                <a:latin typeface="Trebuchet MS" panose="020B0603020202020204" pitchFamily="34" charset="0"/>
              </a:rPr>
              <a:t>Available to purchasers of new or “substantially renovated” homes</a:t>
            </a:r>
          </a:p>
          <a:p>
            <a:r>
              <a:rPr lang="en-US" sz="2400" dirty="0">
                <a:solidFill>
                  <a:schemeClr val="tx1"/>
                </a:solidFill>
                <a:latin typeface="Trebuchet MS" panose="020B0603020202020204" pitchFamily="34" charset="0"/>
              </a:rPr>
              <a:t>Also available for owner-built homes</a:t>
            </a:r>
          </a:p>
          <a:p>
            <a:endParaRPr lang="en-US" sz="2400" dirty="0">
              <a:latin typeface="Trebuchet MS" panose="020B0603020202020204" pitchFamily="34" charset="0"/>
            </a:endParaRPr>
          </a:p>
        </p:txBody>
      </p:sp>
    </p:spTree>
    <p:extLst>
      <p:ext uri="{BB962C8B-B14F-4D97-AF65-F5344CB8AC3E}">
        <p14:creationId xmlns:p14="http://schemas.microsoft.com/office/powerpoint/2010/main" val="3389284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New Residential Property – Enhanced Rebate</a:t>
            </a:r>
            <a:br>
              <a:rPr lang="en-US" sz="3000" dirty="0">
                <a:solidFill>
                  <a:srgbClr val="0000FF"/>
                </a:solidFill>
                <a:latin typeface="Trebuchet MS" pitchFamily="34" charset="0"/>
              </a:rPr>
            </a:br>
            <a:r>
              <a:rPr lang="en-US" sz="3000" dirty="0">
                <a:solidFill>
                  <a:srgbClr val="0000FF"/>
                </a:solidFill>
                <a:latin typeface="Trebuchet MS" pitchFamily="34" charset="0"/>
              </a:rPr>
              <a:t>First-Time Buyers</a:t>
            </a:r>
          </a:p>
        </p:txBody>
      </p:sp>
      <p:sp>
        <p:nvSpPr>
          <p:cNvPr id="3" name="Content Placeholder 2"/>
          <p:cNvSpPr>
            <a:spLocks noGrp="1"/>
          </p:cNvSpPr>
          <p:nvPr>
            <p:ph idx="1"/>
          </p:nvPr>
        </p:nvSpPr>
        <p:spPr>
          <a:xfrm>
            <a:off x="628650" y="1981200"/>
            <a:ext cx="7886700" cy="3962400"/>
          </a:xfrm>
        </p:spPr>
        <p:txBody>
          <a:bodyPr>
            <a:normAutofit/>
          </a:bodyPr>
          <a:lstStyle/>
          <a:p>
            <a:r>
              <a:rPr lang="en-US" sz="2400" dirty="0">
                <a:solidFill>
                  <a:schemeClr val="tx1"/>
                </a:solidFill>
                <a:latin typeface="Trebuchet MS" panose="020B0603020202020204" pitchFamily="34" charset="0"/>
              </a:rPr>
              <a:t>Houses with a value of $1m or less are eligible for a rebate of </a:t>
            </a:r>
            <a:r>
              <a:rPr lang="en-US" sz="2400" dirty="0">
                <a:latin typeface="Trebuchet MS" panose="020B0603020202020204" pitchFamily="34" charset="0"/>
              </a:rPr>
              <a:t>100%</a:t>
            </a:r>
            <a:r>
              <a:rPr lang="en-US" sz="2400" dirty="0">
                <a:solidFill>
                  <a:schemeClr val="tx1"/>
                </a:solidFill>
                <a:latin typeface="Trebuchet MS" panose="020B0603020202020204" pitchFamily="34" charset="0"/>
              </a:rPr>
              <a:t> of GST paid </a:t>
            </a:r>
          </a:p>
          <a:p>
            <a:r>
              <a:rPr lang="en-US" sz="2400" dirty="0">
                <a:solidFill>
                  <a:schemeClr val="tx1"/>
                </a:solidFill>
                <a:latin typeface="Trebuchet MS" panose="020B0603020202020204" pitchFamily="34" charset="0"/>
              </a:rPr>
              <a:t>Phased out between $1m and $1.5m</a:t>
            </a:r>
          </a:p>
          <a:p>
            <a:r>
              <a:rPr lang="en-US" sz="2400" dirty="0">
                <a:solidFill>
                  <a:schemeClr val="tx1"/>
                </a:solidFill>
                <a:latin typeface="Trebuchet MS" panose="020B0603020202020204" pitchFamily="34" charset="0"/>
              </a:rPr>
              <a:t>No rebate for houses in excess of $1.5m</a:t>
            </a:r>
          </a:p>
          <a:p>
            <a:r>
              <a:rPr lang="en-US" sz="2400" dirty="0">
                <a:solidFill>
                  <a:schemeClr val="tx1"/>
                </a:solidFill>
                <a:latin typeface="Trebuchet MS" panose="020B0603020202020204" pitchFamily="34" charset="0"/>
              </a:rPr>
              <a:t>Available to purchasers of new homes of “substantially renovated” homes, owner-built homes &amp; shares in a housing co-op</a:t>
            </a:r>
          </a:p>
          <a:p>
            <a:r>
              <a:rPr lang="en-US" sz="2400" dirty="0">
                <a:latin typeface="Trebuchet MS" panose="020B0603020202020204" pitchFamily="34" charset="0"/>
              </a:rPr>
              <a:t>Purchases between May 27, 2025 and before 2031</a:t>
            </a:r>
            <a:endParaRPr lang="en-US" sz="2400" dirty="0">
              <a:solidFill>
                <a:schemeClr val="tx1"/>
              </a:solidFill>
              <a:latin typeface="Trebuchet MS" panose="020B0603020202020204" pitchFamily="34" charset="0"/>
            </a:endParaRPr>
          </a:p>
          <a:p>
            <a:r>
              <a:rPr lang="en-US" sz="2400" dirty="0">
                <a:latin typeface="Trebuchet MS" panose="020B0603020202020204" pitchFamily="34" charset="0"/>
              </a:rPr>
              <a:t>Only one lifetime claim (and not if spouse or common-law partner has previously claimed it)</a:t>
            </a:r>
            <a:endParaRPr lang="en-US" sz="2400" dirty="0">
              <a:solidFill>
                <a:schemeClr val="tx1"/>
              </a:solidFill>
              <a:latin typeface="Trebuchet MS" panose="020B0603020202020204" pitchFamily="34" charset="0"/>
            </a:endParaRPr>
          </a:p>
          <a:p>
            <a:endParaRPr lang="en-US" sz="2400" dirty="0">
              <a:latin typeface="Trebuchet MS" panose="020B0603020202020204" pitchFamily="34" charset="0"/>
            </a:endParaRPr>
          </a:p>
        </p:txBody>
      </p:sp>
    </p:spTree>
    <p:extLst>
      <p:ext uri="{BB962C8B-B14F-4D97-AF65-F5344CB8AC3E}">
        <p14:creationId xmlns:p14="http://schemas.microsoft.com/office/powerpoint/2010/main" val="2876245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New Residential Property – Enhanced Rebate</a:t>
            </a:r>
            <a:br>
              <a:rPr lang="en-US" sz="3000" dirty="0">
                <a:solidFill>
                  <a:srgbClr val="0000FF"/>
                </a:solidFill>
                <a:latin typeface="Trebuchet MS" pitchFamily="34" charset="0"/>
              </a:rPr>
            </a:br>
            <a:r>
              <a:rPr lang="en-US" sz="3000" dirty="0">
                <a:solidFill>
                  <a:srgbClr val="0000FF"/>
                </a:solidFill>
                <a:latin typeface="Trebuchet MS" pitchFamily="34" charset="0"/>
              </a:rPr>
              <a:t>Purpose-Built Rental Housing</a:t>
            </a:r>
            <a:br>
              <a:rPr lang="en-US" sz="3000" dirty="0">
                <a:solidFill>
                  <a:srgbClr val="0000FF"/>
                </a:solidFill>
                <a:latin typeface="Trebuchet MS" pitchFamily="34" charset="0"/>
              </a:rPr>
            </a:br>
            <a:endParaRPr lang="en-US" sz="3000" dirty="0">
              <a:solidFill>
                <a:srgbClr val="0000FF"/>
              </a:solidFill>
              <a:latin typeface="Trebuchet MS" pitchFamily="34" charset="0"/>
            </a:endParaRPr>
          </a:p>
        </p:txBody>
      </p:sp>
      <p:sp>
        <p:nvSpPr>
          <p:cNvPr id="3" name="Content Placeholder 2"/>
          <p:cNvSpPr>
            <a:spLocks noGrp="1"/>
          </p:cNvSpPr>
          <p:nvPr>
            <p:ph idx="1"/>
          </p:nvPr>
        </p:nvSpPr>
        <p:spPr>
          <a:xfrm>
            <a:off x="762000" y="1905000"/>
            <a:ext cx="7467600" cy="3962400"/>
          </a:xfrm>
        </p:spPr>
        <p:txBody>
          <a:bodyPr>
            <a:normAutofit/>
          </a:bodyPr>
          <a:lstStyle/>
          <a:p>
            <a:r>
              <a:rPr lang="en-US" sz="2300" dirty="0">
                <a:solidFill>
                  <a:schemeClr val="tx1"/>
                </a:solidFill>
                <a:latin typeface="Trebuchet MS" panose="020B0603020202020204" pitchFamily="34" charset="0"/>
              </a:rPr>
              <a:t>Full rebate for rental property per Liberal campaign promised in 2015 … finally announced September 2023 for certain MURCs commenced between September 14, 2023 and December 31, 2030.</a:t>
            </a:r>
          </a:p>
          <a:p>
            <a:r>
              <a:rPr lang="en-US" sz="2300" b="1" dirty="0">
                <a:latin typeface="Trebuchet MS" panose="020B0603020202020204" pitchFamily="34" charset="0"/>
              </a:rPr>
              <a:t>new</a:t>
            </a:r>
            <a:r>
              <a:rPr lang="en-US" sz="2300" dirty="0">
                <a:latin typeface="Trebuchet MS" panose="020B0603020202020204" pitchFamily="34" charset="0"/>
              </a:rPr>
              <a:t> residential buildings with:</a:t>
            </a:r>
          </a:p>
          <a:p>
            <a:pPr lvl="1"/>
            <a:r>
              <a:rPr lang="en-US" sz="2200" dirty="0">
                <a:latin typeface="Trebuchet MS" panose="020B0603020202020204" pitchFamily="34" charset="0"/>
              </a:rPr>
              <a:t>at least four private apartments or 10 private rooms; and</a:t>
            </a:r>
          </a:p>
          <a:p>
            <a:pPr lvl="1"/>
            <a:r>
              <a:rPr lang="en-US" sz="2200" dirty="0">
                <a:latin typeface="Trebuchet MS" panose="020B0603020202020204" pitchFamily="34" charset="0"/>
              </a:rPr>
              <a:t>90 percent of residential units designated for long-term rental.</a:t>
            </a:r>
          </a:p>
        </p:txBody>
      </p:sp>
    </p:spTree>
    <p:extLst>
      <p:ext uri="{BB962C8B-B14F-4D97-AF65-F5344CB8AC3E}">
        <p14:creationId xmlns:p14="http://schemas.microsoft.com/office/powerpoint/2010/main" val="601441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06692"/>
            <a:ext cx="7200900" cy="1485900"/>
          </a:xfrm>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Changes in Use of Real Property</a:t>
            </a:r>
          </a:p>
        </p:txBody>
      </p:sp>
      <p:sp>
        <p:nvSpPr>
          <p:cNvPr id="3" name="Content Placeholder 2"/>
          <p:cNvSpPr>
            <a:spLocks noGrp="1"/>
          </p:cNvSpPr>
          <p:nvPr>
            <p:ph idx="1"/>
          </p:nvPr>
        </p:nvSpPr>
        <p:spPr>
          <a:xfrm>
            <a:off x="609600" y="1427457"/>
            <a:ext cx="8229600" cy="4953000"/>
          </a:xfrm>
        </p:spPr>
        <p:txBody>
          <a:bodyPr>
            <a:normAutofit/>
          </a:bodyPr>
          <a:lstStyle/>
          <a:p>
            <a:r>
              <a:rPr lang="en-US" sz="2400" dirty="0">
                <a:solidFill>
                  <a:schemeClr val="tx1"/>
                </a:solidFill>
                <a:latin typeface="Trebuchet MS" pitchFamily="34" charset="0"/>
              </a:rPr>
              <a:t>Generally a change in the use of property from commercial activities to exempt use, or from exempt to commercial use carries GST implications.</a:t>
            </a:r>
          </a:p>
          <a:p>
            <a:r>
              <a:rPr lang="en-US" sz="2400" dirty="0">
                <a:solidFill>
                  <a:schemeClr val="tx1"/>
                </a:solidFill>
                <a:latin typeface="Trebuchet MS" pitchFamily="34" charset="0"/>
              </a:rPr>
              <a:t>Changing the use of a taxable property to a residential complex usually requires the owner to remit GST on the fair market value of the land </a:t>
            </a:r>
            <a:r>
              <a:rPr lang="en-US" sz="2400" u="sng" dirty="0">
                <a:solidFill>
                  <a:schemeClr val="tx1"/>
                </a:solidFill>
                <a:latin typeface="Trebuchet MS" pitchFamily="34" charset="0"/>
              </a:rPr>
              <a:t>and</a:t>
            </a:r>
            <a:r>
              <a:rPr lang="en-US" sz="2400" dirty="0">
                <a:solidFill>
                  <a:schemeClr val="tx1"/>
                </a:solidFill>
                <a:latin typeface="Trebuchet MS" pitchFamily="34" charset="0"/>
              </a:rPr>
              <a:t> building.</a:t>
            </a:r>
          </a:p>
          <a:p>
            <a:r>
              <a:rPr lang="en-US" sz="2400" dirty="0">
                <a:solidFill>
                  <a:schemeClr val="tx1"/>
                </a:solidFill>
                <a:latin typeface="Trebuchet MS" pitchFamily="34" charset="0"/>
              </a:rPr>
              <a:t>Changing use of a taxable property to other exempt use requires the repayment of any GST previously recovered as an input tax credit</a:t>
            </a:r>
          </a:p>
          <a:p>
            <a:r>
              <a:rPr lang="en-US" sz="2400" dirty="0">
                <a:solidFill>
                  <a:schemeClr val="tx1"/>
                </a:solidFill>
                <a:latin typeface="Trebuchet MS" pitchFamily="34" charset="0"/>
              </a:rPr>
              <a:t>Changing from exempt to taxable use normally allows you to recover GST previously paid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9150" y="13996"/>
            <a:ext cx="7200900" cy="1485900"/>
          </a:xfrm>
        </p:spPr>
        <p:txBody>
          <a:bodyPr>
            <a:normAutofit/>
          </a:bodyPr>
          <a:lstStyle/>
          <a:p>
            <a:r>
              <a:rPr lang="en-US" sz="3000" dirty="0">
                <a:solidFill>
                  <a:srgbClr val="FF0000"/>
                </a:solidFill>
                <a:latin typeface="Trebuchet MS" pitchFamily="34" charset="0"/>
              </a:rPr>
              <a:t>GST and Real Estate</a:t>
            </a:r>
            <a:br>
              <a:rPr lang="en-US" sz="3000" dirty="0">
                <a:solidFill>
                  <a:srgbClr val="0000FF"/>
                </a:solidFill>
                <a:latin typeface="Trebuchet MS" pitchFamily="34" charset="0"/>
              </a:rPr>
            </a:br>
            <a:r>
              <a:rPr lang="en-US" sz="3000" dirty="0">
                <a:solidFill>
                  <a:srgbClr val="0000FF"/>
                </a:solidFill>
                <a:latin typeface="Trebuchet MS" pitchFamily="34" charset="0"/>
              </a:rPr>
              <a:t>Recovering GST Paid</a:t>
            </a:r>
            <a:br>
              <a:rPr lang="en-US" sz="3000" dirty="0">
                <a:latin typeface="Trebuchet MS" pitchFamily="34" charset="0"/>
              </a:rPr>
            </a:br>
            <a:endParaRPr lang="en-US" sz="3000" dirty="0">
              <a:latin typeface="Trebuchet MS" pitchFamily="34" charset="0"/>
            </a:endParaRPr>
          </a:p>
        </p:txBody>
      </p:sp>
      <p:sp>
        <p:nvSpPr>
          <p:cNvPr id="3" name="Content Placeholder 2"/>
          <p:cNvSpPr>
            <a:spLocks noGrp="1"/>
          </p:cNvSpPr>
          <p:nvPr>
            <p:ph idx="1"/>
          </p:nvPr>
        </p:nvSpPr>
        <p:spPr>
          <a:xfrm>
            <a:off x="762000" y="1167950"/>
            <a:ext cx="8382000" cy="5334000"/>
          </a:xfrm>
        </p:spPr>
        <p:txBody>
          <a:bodyPr>
            <a:normAutofit/>
          </a:bodyPr>
          <a:lstStyle/>
          <a:p>
            <a:r>
              <a:rPr lang="en-US" sz="2500" dirty="0">
                <a:solidFill>
                  <a:schemeClr val="tx1"/>
                </a:solidFill>
                <a:latin typeface="Trebuchet MS" pitchFamily="34" charset="0"/>
              </a:rPr>
              <a:t>Again, GST is intended to apply only once to a property or service; therefore if something is put to ‘taxable’ use you can usually recover any GST previously paid.</a:t>
            </a:r>
          </a:p>
          <a:p>
            <a:r>
              <a:rPr lang="en-US" sz="2500" dirty="0">
                <a:solidFill>
                  <a:schemeClr val="tx1"/>
                </a:solidFill>
                <a:latin typeface="Trebuchet MS" pitchFamily="34" charset="0"/>
              </a:rPr>
              <a:t>A purchaser who is a GST-registered normally self-assesses the GST on a real property transaction and claims an input tax credit to offset (no cash outlay required for GST) </a:t>
            </a:r>
            <a:r>
              <a:rPr lang="en-US" sz="2500" u="sng" dirty="0">
                <a:solidFill>
                  <a:schemeClr val="tx1"/>
                </a:solidFill>
                <a:latin typeface="Trebuchet MS" pitchFamily="34" charset="0"/>
              </a:rPr>
              <a:t>IF they are using the property exclusively in commercial activities.</a:t>
            </a:r>
          </a:p>
          <a:p>
            <a:pPr lvl="2">
              <a:buNone/>
            </a:pPr>
            <a:endParaRPr lang="en-US" sz="2200" u="sng" dirty="0">
              <a:solidFill>
                <a:schemeClr val="tx1"/>
              </a:solidFill>
              <a:latin typeface="Trebuchet MS" pitchFamily="34" charset="0"/>
            </a:endParaRPr>
          </a:p>
          <a:p>
            <a:pPr lvl="2">
              <a:buNone/>
            </a:pPr>
            <a:r>
              <a:rPr lang="en-US" sz="2200" b="1" u="sng" dirty="0">
                <a:solidFill>
                  <a:schemeClr val="tx1"/>
                </a:solidFill>
                <a:latin typeface="Trebuchet MS" pitchFamily="34" charset="0"/>
              </a:rPr>
              <a:t>TRAP</a:t>
            </a:r>
            <a:r>
              <a:rPr lang="en-US" sz="2200" b="1" dirty="0">
                <a:solidFill>
                  <a:schemeClr val="tx1"/>
                </a:solidFill>
                <a:latin typeface="Trebuchet MS" pitchFamily="34" charset="0"/>
              </a:rPr>
              <a:t>: </a:t>
            </a:r>
            <a:r>
              <a:rPr lang="en-US" sz="2200" dirty="0">
                <a:solidFill>
                  <a:schemeClr val="tx1"/>
                </a:solidFill>
                <a:latin typeface="Trebuchet MS" pitchFamily="34" charset="0"/>
              </a:rPr>
              <a:t>Beware of those who recommend a purchaser register for GST to avoid “paying” it. If the purchaser is not using the </a:t>
            </a:r>
            <a:r>
              <a:rPr lang="en-US" sz="2200" dirty="0">
                <a:latin typeface="Trebuchet MS" pitchFamily="34" charset="0"/>
              </a:rPr>
              <a:t>property </a:t>
            </a:r>
            <a:r>
              <a:rPr lang="en-US" sz="2200" dirty="0">
                <a:solidFill>
                  <a:schemeClr val="tx1"/>
                </a:solidFill>
                <a:latin typeface="Trebuchet MS" pitchFamily="34" charset="0"/>
              </a:rPr>
              <a:t>in a commercial activity they are required to remit the GST to CRA anyway and can’t recover </a:t>
            </a:r>
            <a:r>
              <a:rPr lang="en-US" sz="2200" dirty="0">
                <a:latin typeface="Trebuchet MS" pitchFamily="34" charset="0"/>
              </a:rPr>
              <a:t>it </a:t>
            </a:r>
            <a:r>
              <a:rPr lang="en-US" sz="2200" dirty="0">
                <a:solidFill>
                  <a:schemeClr val="tx1"/>
                </a:solidFill>
                <a:latin typeface="Trebuchet MS" pitchFamily="34" charset="0"/>
              </a:rPr>
              <a:t>as an ITC.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Recovering GST Paid</a:t>
            </a:r>
          </a:p>
        </p:txBody>
      </p:sp>
      <p:sp>
        <p:nvSpPr>
          <p:cNvPr id="3" name="Content Placeholder 2"/>
          <p:cNvSpPr>
            <a:spLocks noGrp="1"/>
          </p:cNvSpPr>
          <p:nvPr>
            <p:ph idx="1"/>
          </p:nvPr>
        </p:nvSpPr>
        <p:spPr>
          <a:xfrm>
            <a:off x="457200" y="1143000"/>
            <a:ext cx="8229600" cy="5410200"/>
          </a:xfrm>
        </p:spPr>
        <p:txBody>
          <a:bodyPr>
            <a:normAutofit lnSpcReduction="10000"/>
          </a:bodyPr>
          <a:lstStyle/>
          <a:p>
            <a:r>
              <a:rPr lang="en-US" sz="2500" b="1" u="sng" dirty="0">
                <a:solidFill>
                  <a:schemeClr val="tx1"/>
                </a:solidFill>
                <a:latin typeface="Trebuchet MS" pitchFamily="34" charset="0"/>
              </a:rPr>
              <a:t>Trap</a:t>
            </a:r>
            <a:r>
              <a:rPr lang="en-US" sz="2500" dirty="0">
                <a:solidFill>
                  <a:schemeClr val="tx1"/>
                </a:solidFill>
                <a:latin typeface="Trebuchet MS" pitchFamily="34" charset="0"/>
              </a:rPr>
              <a:t>: Purchaser is not registered for GST on the purchase transaction date</a:t>
            </a:r>
          </a:p>
          <a:p>
            <a:pPr lvl="2">
              <a:buNone/>
            </a:pPr>
            <a:endParaRPr lang="en-US" sz="2200" dirty="0">
              <a:solidFill>
                <a:schemeClr val="tx1"/>
              </a:solidFill>
              <a:latin typeface="Trebuchet MS" pitchFamily="34" charset="0"/>
            </a:endParaRPr>
          </a:p>
          <a:p>
            <a:pPr marL="685800" lvl="2" indent="0">
              <a:buNone/>
            </a:pPr>
            <a:r>
              <a:rPr lang="en-US" sz="2200" dirty="0">
                <a:solidFill>
                  <a:schemeClr val="tx1"/>
                </a:solidFill>
                <a:latin typeface="Trebuchet MS" pitchFamily="34" charset="0"/>
              </a:rPr>
              <a:t>If the purchaser is not registered for GST on the purchase date, and they are not a ‘small supplier’ because they are associated with another entity (such as a partnership, another corporation, or an individual that controls the purchaser) that makes taxable supplies, they may not be able to recover the tax paid on the purchase price when they subsequently register</a:t>
            </a:r>
            <a:r>
              <a:rPr lang="en-US" sz="2200" dirty="0">
                <a:latin typeface="Trebuchet MS" pitchFamily="34" charset="0"/>
              </a:rPr>
              <a:t>, even if the property will be used in a commercial activity.</a:t>
            </a:r>
            <a:endParaRPr lang="en-US" sz="2200" dirty="0">
              <a:solidFill>
                <a:schemeClr val="tx1"/>
              </a:solidFill>
              <a:latin typeface="Trebuchet MS" pitchFamily="34" charset="0"/>
            </a:endParaRPr>
          </a:p>
          <a:p>
            <a:pPr lvl="2">
              <a:buNone/>
            </a:pPr>
            <a:endParaRPr lang="en-US" sz="2200" dirty="0">
              <a:solidFill>
                <a:schemeClr val="tx1"/>
              </a:solidFill>
              <a:latin typeface="Trebuchet MS" pitchFamily="34" charset="0"/>
            </a:endParaRPr>
          </a:p>
          <a:p>
            <a:r>
              <a:rPr lang="en-US" sz="2500" b="1" u="sng" dirty="0">
                <a:solidFill>
                  <a:schemeClr val="tx1"/>
                </a:solidFill>
                <a:latin typeface="Trebuchet MS" pitchFamily="34" charset="0"/>
              </a:rPr>
              <a:t>Best practice: </a:t>
            </a:r>
            <a:r>
              <a:rPr lang="en-US" sz="2500" dirty="0">
                <a:solidFill>
                  <a:schemeClr val="tx1"/>
                </a:solidFill>
                <a:latin typeface="Trebuchet MS" pitchFamily="34" charset="0"/>
              </a:rPr>
              <a:t>Ensure purchaser in a taxable real estate transaction is registered for GST before the purchase date, </a:t>
            </a:r>
            <a:r>
              <a:rPr lang="en-US" sz="2500" u="sng" dirty="0">
                <a:solidFill>
                  <a:schemeClr val="tx1"/>
                </a:solidFill>
                <a:latin typeface="Trebuchet MS" pitchFamily="34" charset="0"/>
              </a:rPr>
              <a:t>if they intend to use the property in commercial activities. </a:t>
            </a:r>
          </a:p>
          <a:p>
            <a:pPr>
              <a:buNone/>
            </a:pPr>
            <a:endParaRPr lang="en-US" sz="2500" dirty="0">
              <a:latin typeface="Trebuchet MS"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Recovering GST Paid – Change of Use</a:t>
            </a:r>
          </a:p>
        </p:txBody>
      </p:sp>
      <p:sp>
        <p:nvSpPr>
          <p:cNvPr id="3" name="Content Placeholder 2"/>
          <p:cNvSpPr>
            <a:spLocks noGrp="1"/>
          </p:cNvSpPr>
          <p:nvPr>
            <p:ph idx="1"/>
          </p:nvPr>
        </p:nvSpPr>
        <p:spPr>
          <a:xfrm>
            <a:off x="666907" y="1231799"/>
            <a:ext cx="8382000" cy="4525963"/>
          </a:xfrm>
        </p:spPr>
        <p:txBody>
          <a:bodyPr>
            <a:noAutofit/>
          </a:bodyPr>
          <a:lstStyle/>
          <a:p>
            <a:r>
              <a:rPr lang="en-US" sz="2200" dirty="0">
                <a:solidFill>
                  <a:schemeClr val="tx1"/>
                </a:solidFill>
                <a:latin typeface="Trebuchet MS" pitchFamily="34" charset="0"/>
              </a:rPr>
              <a:t>Where: </a:t>
            </a:r>
          </a:p>
          <a:p>
            <a:pPr marL="971550" lvl="1" indent="-514350">
              <a:buFont typeface="+mj-lt"/>
              <a:buAutoNum type="romanLcPeriod"/>
            </a:pPr>
            <a:r>
              <a:rPr lang="en-US" sz="2200" dirty="0">
                <a:solidFill>
                  <a:schemeClr val="tx1"/>
                </a:solidFill>
                <a:latin typeface="Trebuchet MS" pitchFamily="34" charset="0"/>
              </a:rPr>
              <a:t> A person previously purchased a property and paid tax (for example, they purchased a vacant lot that was subject to GST); </a:t>
            </a:r>
          </a:p>
          <a:p>
            <a:pPr marL="971550" lvl="1" indent="-514350">
              <a:buFont typeface="+mj-lt"/>
              <a:buAutoNum type="romanLcPeriod"/>
            </a:pPr>
            <a:r>
              <a:rPr lang="en-US" sz="2200" dirty="0">
                <a:solidFill>
                  <a:schemeClr val="tx1"/>
                </a:solidFill>
                <a:latin typeface="Trebuchet MS" pitchFamily="34" charset="0"/>
              </a:rPr>
              <a:t>They could not recover the GST paid because it was not being used in commercial activities at that time;  AND</a:t>
            </a:r>
          </a:p>
          <a:p>
            <a:pPr marL="971550" lvl="1" indent="-514350">
              <a:buFont typeface="+mj-lt"/>
              <a:buAutoNum type="romanLcPeriod"/>
            </a:pPr>
            <a:r>
              <a:rPr lang="en-US" sz="2200" dirty="0">
                <a:solidFill>
                  <a:schemeClr val="tx1"/>
                </a:solidFill>
                <a:latin typeface="Trebuchet MS" pitchFamily="34" charset="0"/>
              </a:rPr>
              <a:t>They later commence using the property in a taxable activity (eg: making a taxable sale or lease of the property);</a:t>
            </a:r>
          </a:p>
          <a:p>
            <a:pPr marL="457200" lvl="1" indent="0">
              <a:buNone/>
            </a:pPr>
            <a:r>
              <a:rPr lang="en-US" sz="2200" dirty="0">
                <a:solidFill>
                  <a:schemeClr val="tx1"/>
                </a:solidFill>
                <a:latin typeface="Trebuchet MS" pitchFamily="34" charset="0"/>
              </a:rPr>
              <a:t>The person can recover any previously unrecovered GST as either a rebate or an input tax credit, depending on whether they are registered for GST at the time. </a:t>
            </a:r>
          </a:p>
          <a:p>
            <a:pPr marL="457200" lvl="1" indent="0">
              <a:buNone/>
            </a:pPr>
            <a:endParaRPr lang="en-US" sz="2200" dirty="0">
              <a:solidFill>
                <a:schemeClr val="tx1"/>
              </a:solidFill>
              <a:latin typeface="Trebuchet MS" pitchFamily="34" charset="0"/>
            </a:endParaRPr>
          </a:p>
          <a:p>
            <a:pPr marL="571500" indent="-514350"/>
            <a:r>
              <a:rPr lang="en-US" sz="2200" dirty="0">
                <a:solidFill>
                  <a:schemeClr val="tx1"/>
                </a:solidFill>
                <a:latin typeface="Trebuchet MS" pitchFamily="34" charset="0"/>
              </a:rPr>
              <a:t>Claimed either on GST return or GST189 rebate form</a:t>
            </a:r>
          </a:p>
          <a:p>
            <a:pPr marL="971550" lvl="1" indent="-514350">
              <a:buFont typeface="+mj-lt"/>
              <a:buAutoNum type="romanLcPeriod"/>
            </a:pPr>
            <a:endParaRPr lang="en-US" sz="2200" dirty="0">
              <a:solidFill>
                <a:schemeClr val="tx1"/>
              </a:solidFill>
              <a:latin typeface="Trebuchet MS"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609600" y="1257458"/>
            <a:ext cx="8229600" cy="5067141"/>
          </a:xfrm>
        </p:spPr>
        <p:txBody>
          <a:bodyPr>
            <a:normAutofit/>
          </a:bodyPr>
          <a:lstStyle/>
          <a:p>
            <a:r>
              <a:rPr lang="en-US" sz="2500" dirty="0">
                <a:solidFill>
                  <a:schemeClr val="tx1"/>
                </a:solidFill>
                <a:latin typeface="Trebuchet MS" pitchFamily="34" charset="0"/>
              </a:rPr>
              <a:t>Most real property purchase/sale agreements contain a clause specifically related to GST, but does it really say anything?</a:t>
            </a:r>
          </a:p>
          <a:p>
            <a:endParaRPr lang="en-US" sz="2500" dirty="0">
              <a:solidFill>
                <a:schemeClr val="tx1"/>
              </a:solidFill>
              <a:latin typeface="Trebuchet MS" pitchFamily="34" charset="0"/>
            </a:endParaRPr>
          </a:p>
          <a:p>
            <a:endParaRPr lang="en-US" sz="2500" dirty="0">
              <a:latin typeface="Trebuchet MS" pitchFamily="34" charset="0"/>
            </a:endParaRPr>
          </a:p>
          <a:p>
            <a:endParaRPr lang="en-US" sz="2500" dirty="0">
              <a:solidFill>
                <a:schemeClr val="tx1"/>
              </a:solidFill>
              <a:latin typeface="Trebuchet MS" pitchFamily="34" charset="0"/>
            </a:endParaRPr>
          </a:p>
          <a:p>
            <a:endParaRPr lang="en-US" sz="2500" dirty="0">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p:txBody>
      </p:sp>
      <p:pic>
        <p:nvPicPr>
          <p:cNvPr id="5" name="Picture 4"/>
          <p:cNvPicPr>
            <a:picLocks/>
          </p:cNvPicPr>
          <p:nvPr/>
        </p:nvPicPr>
        <p:blipFill>
          <a:blip r:embed="rId3"/>
          <a:stretch>
            <a:fillRect/>
          </a:stretch>
        </p:blipFill>
        <p:spPr>
          <a:xfrm>
            <a:off x="609600" y="2705086"/>
            <a:ext cx="7962900" cy="297484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609600" y="1257458"/>
            <a:ext cx="8229600" cy="5067141"/>
          </a:xfrm>
        </p:spPr>
        <p:txBody>
          <a:bodyPr>
            <a:normAutofit/>
          </a:bodyPr>
          <a:lstStyle/>
          <a:p>
            <a:r>
              <a:rPr lang="en-US" sz="2500" dirty="0">
                <a:solidFill>
                  <a:schemeClr val="tx1"/>
                </a:solidFill>
                <a:latin typeface="Trebuchet MS" pitchFamily="34" charset="0"/>
              </a:rPr>
              <a:t>Most real property purchase/sale agreements contain a clause specifically related to GST, but does it really say anything?</a:t>
            </a: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latin typeface="Trebuchet MS" pitchFamily="34" charset="0"/>
            </a:endParaRPr>
          </a:p>
          <a:p>
            <a:endParaRPr lang="en-US" sz="2500" dirty="0">
              <a:solidFill>
                <a:schemeClr val="tx1"/>
              </a:solidFill>
              <a:latin typeface="Trebuchet MS" pitchFamily="34" charset="0"/>
            </a:endParaRPr>
          </a:p>
          <a:p>
            <a:endParaRPr lang="en-US" sz="2500" dirty="0">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a:p>
            <a:endParaRPr lang="en-US" sz="2500" dirty="0">
              <a:solidFill>
                <a:schemeClr val="tx1"/>
              </a:solidFill>
              <a:latin typeface="Trebuchet MS" pitchFamily="34" charset="0"/>
            </a:endParaRPr>
          </a:p>
        </p:txBody>
      </p:sp>
      <p:pic>
        <p:nvPicPr>
          <p:cNvPr id="4" name="Picture 3"/>
          <p:cNvPicPr>
            <a:picLocks/>
          </p:cNvPicPr>
          <p:nvPr/>
        </p:nvPicPr>
        <p:blipFill>
          <a:blip r:embed="rId3"/>
          <a:stretch>
            <a:fillRect/>
          </a:stretch>
        </p:blipFill>
        <p:spPr>
          <a:xfrm>
            <a:off x="3" y="2743196"/>
            <a:ext cx="9076182" cy="2018348"/>
          </a:xfrm>
          <a:prstGeom prst="rect">
            <a:avLst/>
          </a:prstGeom>
        </p:spPr>
      </p:pic>
    </p:spTree>
    <p:extLst>
      <p:ext uri="{BB962C8B-B14F-4D97-AF65-F5344CB8AC3E}">
        <p14:creationId xmlns:p14="http://schemas.microsoft.com/office/powerpoint/2010/main" val="250773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solidFill>
                  <a:srgbClr val="FF0000"/>
                </a:solidFill>
                <a:latin typeface="Trebuchet MS" pitchFamily="34" charset="0"/>
              </a:rPr>
              <a:t>GST and Real Estate</a:t>
            </a:r>
            <a:br>
              <a:rPr lang="en-US" sz="3000" dirty="0">
                <a:solidFill>
                  <a:srgbClr val="FF0000"/>
                </a:solidFill>
                <a:latin typeface="Trebuchet MS" pitchFamily="34" charset="0"/>
              </a:rPr>
            </a:br>
            <a:r>
              <a:rPr lang="en-US" sz="3000" b="1" dirty="0">
                <a:solidFill>
                  <a:srgbClr val="0000FF"/>
                </a:solidFill>
                <a:latin typeface="Trebuchet MS" pitchFamily="34" charset="0"/>
              </a:rPr>
              <a:t>A Note of Caution</a:t>
            </a:r>
          </a:p>
        </p:txBody>
      </p:sp>
      <p:sp>
        <p:nvSpPr>
          <p:cNvPr id="3" name="Content Placeholder 2"/>
          <p:cNvSpPr>
            <a:spLocks noGrp="1"/>
          </p:cNvSpPr>
          <p:nvPr>
            <p:ph idx="1"/>
          </p:nvPr>
        </p:nvSpPr>
        <p:spPr/>
        <p:txBody>
          <a:bodyPr>
            <a:normAutofit/>
          </a:bodyPr>
          <a:lstStyle/>
          <a:p>
            <a:r>
              <a:rPr lang="en-US" sz="2400" dirty="0">
                <a:solidFill>
                  <a:schemeClr val="tx1"/>
                </a:solidFill>
                <a:latin typeface="Trebuchet MS" pitchFamily="34" charset="0"/>
              </a:rPr>
              <a:t>The information herein is intended to make you aware of situations where a GST issue may exist. It is NOT intended to make you into a GST specialist. </a:t>
            </a:r>
          </a:p>
          <a:p>
            <a:endParaRPr lang="en-US" sz="2400" dirty="0">
              <a:solidFill>
                <a:schemeClr val="tx1"/>
              </a:solidFill>
              <a:latin typeface="Trebuchet MS" pitchFamily="34" charset="0"/>
            </a:endParaRPr>
          </a:p>
          <a:p>
            <a:r>
              <a:rPr lang="en-US" sz="2400" dirty="0">
                <a:solidFill>
                  <a:schemeClr val="tx1"/>
                </a:solidFill>
                <a:latin typeface="Trebuchet MS" pitchFamily="34" charset="0"/>
              </a:rPr>
              <a:t>Clients should seek assistance </a:t>
            </a:r>
            <a:r>
              <a:rPr lang="en-US" sz="2400" u="sng" dirty="0">
                <a:solidFill>
                  <a:schemeClr val="tx1"/>
                </a:solidFill>
                <a:latin typeface="Trebuchet MS" pitchFamily="34" charset="0"/>
              </a:rPr>
              <a:t>before</a:t>
            </a:r>
            <a:r>
              <a:rPr lang="en-US" sz="2400" dirty="0">
                <a:solidFill>
                  <a:schemeClr val="tx1"/>
                </a:solidFill>
                <a:latin typeface="Trebuchet MS" pitchFamily="34" charset="0"/>
              </a:rPr>
              <a:t> they enter into a sales contract or undertake any transactions.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609600" y="1257458"/>
            <a:ext cx="8229600" cy="4754563"/>
          </a:xfrm>
        </p:spPr>
        <p:txBody>
          <a:bodyPr>
            <a:normAutofit/>
          </a:bodyPr>
          <a:lstStyle/>
          <a:p>
            <a:r>
              <a:rPr lang="en-US" sz="2500" dirty="0">
                <a:solidFill>
                  <a:schemeClr val="tx1"/>
                </a:solidFill>
                <a:latin typeface="Trebuchet MS" pitchFamily="34" charset="0"/>
              </a:rPr>
              <a:t>“If the transaction is subject to GST, it is included in the </a:t>
            </a:r>
            <a:r>
              <a:rPr lang="en-US" sz="2500" dirty="0">
                <a:latin typeface="Trebuchet MS" pitchFamily="34" charset="0"/>
              </a:rPr>
              <a:t>purchase</a:t>
            </a:r>
            <a:r>
              <a:rPr lang="en-US" sz="2500" dirty="0">
                <a:solidFill>
                  <a:schemeClr val="tx1"/>
                </a:solidFill>
                <a:latin typeface="Trebuchet MS" pitchFamily="34" charset="0"/>
              </a:rPr>
              <a:t> price.” </a:t>
            </a:r>
          </a:p>
          <a:p>
            <a:pPr lvl="1"/>
            <a:r>
              <a:rPr lang="en-US" sz="2200" dirty="0">
                <a:latin typeface="Trebuchet MS" pitchFamily="34" charset="0"/>
              </a:rPr>
              <a:t>Seller is accepting the risk of a 5/105 reduction in sale price if the sale is taxable (and who else would know)?</a:t>
            </a:r>
          </a:p>
          <a:p>
            <a:pPr lvl="1"/>
            <a:r>
              <a:rPr lang="en-US" sz="2200" dirty="0">
                <a:solidFill>
                  <a:schemeClr val="tx1"/>
                </a:solidFill>
                <a:latin typeface="Trebuchet MS" pitchFamily="34" charset="0"/>
              </a:rPr>
              <a:t>GST-registered purchaser may have an equal windfall</a:t>
            </a:r>
          </a:p>
          <a:p>
            <a:pPr marL="342900" lvl="1" indent="0">
              <a:buNone/>
            </a:pPr>
            <a:endParaRPr lang="en-US" sz="2200" dirty="0">
              <a:solidFill>
                <a:schemeClr val="tx1"/>
              </a:solidFill>
              <a:latin typeface="Trebuchet MS" pitchFamily="34" charset="0"/>
            </a:endParaRPr>
          </a:p>
          <a:p>
            <a:r>
              <a:rPr lang="en-US" sz="2500" dirty="0">
                <a:solidFill>
                  <a:schemeClr val="tx1"/>
                </a:solidFill>
                <a:latin typeface="Trebuchet MS" pitchFamily="34" charset="0"/>
              </a:rPr>
              <a:t>“Purchase price of $$$$, not including GST (if applicable).”</a:t>
            </a:r>
          </a:p>
          <a:p>
            <a:pPr lvl="1"/>
            <a:r>
              <a:rPr lang="en-US" sz="2200" dirty="0">
                <a:latin typeface="Trebuchet MS" pitchFamily="34" charset="0"/>
              </a:rPr>
              <a:t>Purchaser is accepting the risk of a 5% increase in the price of the property.</a:t>
            </a:r>
          </a:p>
          <a:p>
            <a:pPr lvl="1"/>
            <a:endParaRPr lang="en-US" sz="2200" dirty="0">
              <a:latin typeface="Trebuchet MS" pitchFamily="34" charset="0"/>
            </a:endParaRPr>
          </a:p>
          <a:p>
            <a:r>
              <a:rPr lang="en-US" sz="2500" dirty="0">
                <a:latin typeface="Trebuchet MS" pitchFamily="34" charset="0"/>
              </a:rPr>
              <a:t>Isn’t the purpose of a contract to eliminate uncertainty?</a:t>
            </a:r>
          </a:p>
          <a:p>
            <a:pPr lvl="1"/>
            <a:endParaRPr lang="en-US" sz="2200" dirty="0">
              <a:solidFill>
                <a:schemeClr val="tx1"/>
              </a:solidFill>
              <a:latin typeface="Trebuchet MS" pitchFamily="34" charset="0"/>
            </a:endParaRPr>
          </a:p>
        </p:txBody>
      </p:sp>
    </p:spTree>
    <p:extLst>
      <p:ext uri="{BB962C8B-B14F-4D97-AF65-F5344CB8AC3E}">
        <p14:creationId xmlns:p14="http://schemas.microsoft.com/office/powerpoint/2010/main" val="728797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0924" y="228600"/>
            <a:ext cx="7200900" cy="1485900"/>
          </a:xfrm>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1028700" y="1447800"/>
            <a:ext cx="7048500" cy="4419600"/>
          </a:xfrm>
        </p:spPr>
        <p:txBody>
          <a:bodyPr>
            <a:noAutofit/>
          </a:bodyPr>
          <a:lstStyle/>
          <a:p>
            <a:r>
              <a:rPr lang="en-US" sz="2400" dirty="0">
                <a:solidFill>
                  <a:schemeClr val="tx1"/>
                </a:solidFill>
                <a:latin typeface="Trebuchet MS" pitchFamily="34" charset="0"/>
              </a:rPr>
              <a:t>Vendor should be asked to make a statement as to the GST status of a property sale (eg: whether it is a taxable or exempt supply, and why)</a:t>
            </a:r>
            <a:r>
              <a:rPr lang="en-US" sz="2400" dirty="0">
                <a:latin typeface="Trebuchet MS" pitchFamily="34" charset="0"/>
              </a:rPr>
              <a:t> </a:t>
            </a:r>
            <a:r>
              <a:rPr lang="en-US" sz="2400" u="sng" dirty="0">
                <a:latin typeface="Trebuchet MS" pitchFamily="34" charset="0"/>
              </a:rPr>
              <a:t>before</a:t>
            </a:r>
            <a:r>
              <a:rPr lang="en-US" sz="2400" dirty="0">
                <a:latin typeface="Trebuchet MS" pitchFamily="34" charset="0"/>
              </a:rPr>
              <a:t> signing the contract.</a:t>
            </a:r>
            <a:endParaRPr lang="en-US" sz="2400" dirty="0">
              <a:solidFill>
                <a:schemeClr val="tx1"/>
              </a:solidFill>
              <a:latin typeface="Trebuchet MS" pitchFamily="34" charset="0"/>
            </a:endParaRPr>
          </a:p>
          <a:p>
            <a:r>
              <a:rPr lang="en-US" sz="2400" dirty="0">
                <a:solidFill>
                  <a:schemeClr val="tx1"/>
                </a:solidFill>
                <a:latin typeface="Trebuchet MS" pitchFamily="34" charset="0"/>
              </a:rPr>
              <a:t>If the purchase/sale agreement is silent on the issue of GST, the tax is </a:t>
            </a:r>
            <a:r>
              <a:rPr lang="en-US" sz="2400" u="sng" dirty="0">
                <a:solidFill>
                  <a:schemeClr val="tx1"/>
                </a:solidFill>
                <a:latin typeface="Trebuchet MS" pitchFamily="34" charset="0"/>
              </a:rPr>
              <a:t>in addition to</a:t>
            </a:r>
            <a:r>
              <a:rPr lang="en-US" sz="2400" dirty="0">
                <a:solidFill>
                  <a:schemeClr val="tx1"/>
                </a:solidFill>
                <a:latin typeface="Trebuchet MS" pitchFamily="34" charset="0"/>
              </a:rPr>
              <a:t> the stated purchase price.</a:t>
            </a:r>
          </a:p>
          <a:p>
            <a:r>
              <a:rPr lang="en-US" sz="2400" dirty="0">
                <a:latin typeface="Trebuchet MS" pitchFamily="34" charset="0"/>
              </a:rPr>
              <a:t>S</a:t>
            </a:r>
            <a:r>
              <a:rPr lang="en-US" sz="2400" dirty="0">
                <a:solidFill>
                  <a:schemeClr val="tx1"/>
                </a:solidFill>
                <a:latin typeface="Trebuchet MS" pitchFamily="34" charset="0"/>
              </a:rPr>
              <a:t>ection 194 of the GST legislation applies where the vendor incorrectly states that the sale of the property is an exempt supply. </a:t>
            </a:r>
          </a:p>
          <a:p>
            <a:r>
              <a:rPr lang="en-US" sz="2400" dirty="0">
                <a:solidFill>
                  <a:schemeClr val="tx1"/>
                </a:solidFill>
                <a:latin typeface="Trebuchet MS" pitchFamily="34" charset="0"/>
              </a:rPr>
              <a:t>Unless the purchaser knew, or ought to have known that the sale was taxable, section 194 deems the sale price to have included GST.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137160"/>
            <a:ext cx="7200900" cy="1485900"/>
          </a:xfrm>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1028700" y="1752600"/>
            <a:ext cx="7429500" cy="4114800"/>
          </a:xfrm>
        </p:spPr>
        <p:txBody>
          <a:bodyPr>
            <a:normAutofit/>
          </a:bodyPr>
          <a:lstStyle/>
          <a:p>
            <a:r>
              <a:rPr lang="en-US" sz="2400" dirty="0">
                <a:solidFill>
                  <a:schemeClr val="tx1"/>
                </a:solidFill>
                <a:latin typeface="Trebuchet MS" pitchFamily="34" charset="0"/>
              </a:rPr>
              <a:t>Where part of the property is residential and part is not, the legislation deems that there are two separate supplies.</a:t>
            </a:r>
          </a:p>
          <a:p>
            <a:r>
              <a:rPr lang="en-US" sz="2400" dirty="0">
                <a:solidFill>
                  <a:schemeClr val="tx1"/>
                </a:solidFill>
                <a:latin typeface="Trebuchet MS" pitchFamily="34" charset="0"/>
              </a:rPr>
              <a:t>It is recommended that the contract identify which portion of the property constitutes a “residential complex” for GST purposes.</a:t>
            </a:r>
          </a:p>
          <a:p>
            <a:r>
              <a:rPr lang="en-US" sz="2400" dirty="0">
                <a:solidFill>
                  <a:schemeClr val="tx1"/>
                </a:solidFill>
                <a:latin typeface="Trebuchet MS" pitchFamily="34" charset="0"/>
              </a:rPr>
              <a:t>Often, the residential portion of the sale is exempt and the non-residential portion is taxable.</a:t>
            </a:r>
          </a:p>
          <a:p>
            <a:r>
              <a:rPr lang="en-US" sz="2400" dirty="0">
                <a:solidFill>
                  <a:schemeClr val="tx1"/>
                </a:solidFill>
                <a:latin typeface="Trebuchet MS" pitchFamily="34" charset="0"/>
              </a:rPr>
              <a:t>Does the “Certificate of Exemption” or statement in the contract explicitly address both “properties?”  If not, is the purchaser exposed?</a:t>
            </a:r>
          </a:p>
        </p:txBody>
      </p:sp>
    </p:spTree>
    <p:extLst>
      <p:ext uri="{BB962C8B-B14F-4D97-AF65-F5344CB8AC3E}">
        <p14:creationId xmlns:p14="http://schemas.microsoft.com/office/powerpoint/2010/main" val="2015515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19369" y="102482"/>
            <a:ext cx="7200900" cy="1485900"/>
          </a:xfrm>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1019369" y="1588382"/>
            <a:ext cx="7667431" cy="3657600"/>
          </a:xfrm>
        </p:spPr>
        <p:txBody>
          <a:bodyPr>
            <a:noAutofit/>
          </a:bodyPr>
          <a:lstStyle/>
          <a:p>
            <a:r>
              <a:rPr lang="en-US" sz="2400" dirty="0">
                <a:solidFill>
                  <a:schemeClr val="tx1"/>
                </a:solidFill>
                <a:latin typeface="Trebuchet MS" pitchFamily="34" charset="0"/>
              </a:rPr>
              <a:t>Beware of contracts that require the purchaser to register for GST and self-assess.</a:t>
            </a:r>
          </a:p>
          <a:p>
            <a:r>
              <a:rPr lang="en-US" sz="2400" dirty="0">
                <a:solidFill>
                  <a:schemeClr val="tx1"/>
                </a:solidFill>
                <a:latin typeface="Trebuchet MS" pitchFamily="34" charset="0"/>
              </a:rPr>
              <a:t>This is the panacea for vendors (and their advisors) to get a real estate deal closed without actually addressing any GST issues.</a:t>
            </a:r>
          </a:p>
          <a:p>
            <a:r>
              <a:rPr lang="en-US" sz="2400" dirty="0">
                <a:solidFill>
                  <a:schemeClr val="tx1"/>
                </a:solidFill>
                <a:latin typeface="Trebuchet MS" pitchFamily="34" charset="0"/>
              </a:rPr>
              <a:t>Have the fundamental issues been addressed?</a:t>
            </a:r>
          </a:p>
          <a:p>
            <a:pPr lvl="1"/>
            <a:r>
              <a:rPr lang="en-US" sz="2400" dirty="0">
                <a:solidFill>
                  <a:schemeClr val="tx1"/>
                </a:solidFill>
                <a:latin typeface="Trebuchet MS" pitchFamily="34" charset="0"/>
              </a:rPr>
              <a:t>Is the sale even taxable?  All of it?  A portion?</a:t>
            </a:r>
          </a:p>
          <a:p>
            <a:pPr lvl="1"/>
            <a:r>
              <a:rPr lang="en-US" sz="2400" dirty="0">
                <a:solidFill>
                  <a:schemeClr val="tx1"/>
                </a:solidFill>
                <a:latin typeface="Trebuchet MS" pitchFamily="34" charset="0"/>
              </a:rPr>
              <a:t>Does it actually benefit the purchaser to register?</a:t>
            </a:r>
          </a:p>
          <a:p>
            <a:r>
              <a:rPr lang="en-US" sz="2400" dirty="0">
                <a:solidFill>
                  <a:schemeClr val="tx1"/>
                </a:solidFill>
                <a:latin typeface="Trebuchet MS" pitchFamily="34" charset="0"/>
              </a:rPr>
              <a:t>In my experience, purchasers rarely self-assess GST on these transactions as this portion of the contract is never explained to them properly.</a:t>
            </a:r>
          </a:p>
        </p:txBody>
      </p:sp>
    </p:spTree>
    <p:extLst>
      <p:ext uri="{BB962C8B-B14F-4D97-AF65-F5344CB8AC3E}">
        <p14:creationId xmlns:p14="http://schemas.microsoft.com/office/powerpoint/2010/main" val="2908482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152400"/>
            <a:ext cx="7200900" cy="1485900"/>
          </a:xfrm>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Sales Contract Wording</a:t>
            </a:r>
          </a:p>
        </p:txBody>
      </p:sp>
      <p:sp>
        <p:nvSpPr>
          <p:cNvPr id="3" name="Content Placeholder 2"/>
          <p:cNvSpPr>
            <a:spLocks noGrp="1"/>
          </p:cNvSpPr>
          <p:nvPr>
            <p:ph idx="1"/>
          </p:nvPr>
        </p:nvSpPr>
        <p:spPr>
          <a:xfrm>
            <a:off x="1009650" y="1676400"/>
            <a:ext cx="7200900" cy="3581400"/>
          </a:xfrm>
        </p:spPr>
        <p:txBody>
          <a:bodyPr>
            <a:noAutofit/>
          </a:bodyPr>
          <a:lstStyle/>
          <a:p>
            <a:r>
              <a:rPr lang="en-US" sz="2400" dirty="0">
                <a:solidFill>
                  <a:schemeClr val="tx1"/>
                </a:solidFill>
                <a:latin typeface="Trebuchet MS" pitchFamily="34" charset="0"/>
              </a:rPr>
              <a:t>Beware of contracts that state that the purchaser is registered for GST (and associated “Certificates of Registration”).</a:t>
            </a:r>
          </a:p>
          <a:p>
            <a:r>
              <a:rPr lang="en-US" sz="2400" dirty="0">
                <a:solidFill>
                  <a:schemeClr val="tx1"/>
                </a:solidFill>
                <a:latin typeface="Trebuchet MS" pitchFamily="34" charset="0"/>
              </a:rPr>
              <a:t>In my experience, approximately 1/5 of these statements/certificates are not valid.</a:t>
            </a:r>
          </a:p>
          <a:p>
            <a:r>
              <a:rPr lang="en-US" sz="2400" dirty="0">
                <a:solidFill>
                  <a:schemeClr val="tx1"/>
                </a:solidFill>
                <a:latin typeface="Trebuchet MS" pitchFamily="34" charset="0"/>
              </a:rPr>
              <a:t>Purchasers often mistake their general CRA-assigned Business Number for a GST registration number.</a:t>
            </a:r>
          </a:p>
          <a:p>
            <a:r>
              <a:rPr lang="en-US" sz="2400" dirty="0">
                <a:solidFill>
                  <a:schemeClr val="tx1"/>
                </a:solidFill>
                <a:latin typeface="Trebuchet MS" pitchFamily="34" charset="0"/>
              </a:rPr>
              <a:t>If the purchaser was not registered, the vendor is assessed by CRA for failing to collect.</a:t>
            </a:r>
          </a:p>
          <a:p>
            <a:r>
              <a:rPr lang="en-US" sz="2400" u="sng" dirty="0">
                <a:solidFill>
                  <a:schemeClr val="tx1"/>
                </a:solidFill>
                <a:latin typeface="Trebuchet MS" pitchFamily="34" charset="0"/>
              </a:rPr>
              <a:t>Always</a:t>
            </a:r>
            <a:r>
              <a:rPr lang="en-US" sz="2400" dirty="0">
                <a:solidFill>
                  <a:schemeClr val="tx1"/>
                </a:solidFill>
                <a:latin typeface="Trebuchet MS" pitchFamily="34" charset="0"/>
              </a:rPr>
              <a:t> confirm purchaser’s registration with CRA (online or by phone).</a:t>
            </a:r>
          </a:p>
        </p:txBody>
      </p:sp>
    </p:spTree>
    <p:extLst>
      <p:ext uri="{BB962C8B-B14F-4D97-AF65-F5344CB8AC3E}">
        <p14:creationId xmlns:p14="http://schemas.microsoft.com/office/powerpoint/2010/main" val="1475350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660918" y="235440"/>
            <a:ext cx="8229600" cy="7159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Co-ownerships and Partnerships</a:t>
            </a:r>
          </a:p>
        </p:txBody>
      </p:sp>
      <p:sp>
        <p:nvSpPr>
          <p:cNvPr id="3" name="Content Placeholder 2"/>
          <p:cNvSpPr>
            <a:spLocks noGrp="1"/>
          </p:cNvSpPr>
          <p:nvPr>
            <p:ph idx="1"/>
          </p:nvPr>
        </p:nvSpPr>
        <p:spPr>
          <a:xfrm>
            <a:off x="685800" y="1295400"/>
            <a:ext cx="8229600" cy="5135563"/>
          </a:xfrm>
        </p:spPr>
        <p:txBody>
          <a:bodyPr>
            <a:normAutofit/>
          </a:bodyPr>
          <a:lstStyle/>
          <a:p>
            <a:r>
              <a:rPr lang="en-US" sz="2400" dirty="0">
                <a:solidFill>
                  <a:schemeClr val="tx1"/>
                </a:solidFill>
                <a:latin typeface="Trebuchet MS" panose="020B0603020202020204" pitchFamily="34" charset="0"/>
              </a:rPr>
              <a:t>Partnership is a “person” for Excise Tax Act, but a co-ownership it not</a:t>
            </a:r>
            <a:r>
              <a:rPr lang="en-US" sz="2400" dirty="0">
                <a:latin typeface="Trebuchet MS" panose="020B0603020202020204" pitchFamily="34" charset="0"/>
              </a:rPr>
              <a:t>.</a:t>
            </a:r>
            <a:endParaRPr lang="en-US" sz="2400" dirty="0">
              <a:solidFill>
                <a:schemeClr val="tx1"/>
              </a:solidFill>
              <a:latin typeface="Trebuchet MS" panose="020B0603020202020204" pitchFamily="34" charset="0"/>
            </a:endParaRPr>
          </a:p>
          <a:p>
            <a:r>
              <a:rPr lang="en-US" sz="2400" dirty="0">
                <a:solidFill>
                  <a:schemeClr val="tx1"/>
                </a:solidFill>
                <a:latin typeface="Trebuchet MS" panose="020B0603020202020204" pitchFamily="34" charset="0"/>
              </a:rPr>
              <a:t>Does a partnership exist? Question of provincial law. </a:t>
            </a:r>
          </a:p>
          <a:p>
            <a:r>
              <a:rPr lang="en-US" sz="2400" dirty="0">
                <a:latin typeface="Trebuchet MS" panose="020B0603020202020204" pitchFamily="34" charset="0"/>
              </a:rPr>
              <a:t>A partnership accounts for its own GST.</a:t>
            </a:r>
            <a:endParaRPr lang="en-US" sz="2400" dirty="0">
              <a:solidFill>
                <a:schemeClr val="tx1"/>
              </a:solidFill>
              <a:latin typeface="Trebuchet MS" panose="020B0603020202020204" pitchFamily="34" charset="0"/>
            </a:endParaRPr>
          </a:p>
          <a:p>
            <a:r>
              <a:rPr lang="en-US" sz="2400" dirty="0">
                <a:solidFill>
                  <a:schemeClr val="tx1"/>
                </a:solidFill>
                <a:latin typeface="Trebuchet MS" panose="020B0603020202020204" pitchFamily="34" charset="0"/>
              </a:rPr>
              <a:t>If not a partnership and the property used in a commercial activity – each owner must register and account for GST accordingly (self-assess on purchase, report share of GST collected and GST paid).</a:t>
            </a:r>
          </a:p>
          <a:p>
            <a:r>
              <a:rPr lang="en-US" sz="2400" dirty="0">
                <a:solidFill>
                  <a:schemeClr val="tx1"/>
                </a:solidFill>
                <a:latin typeface="Trebuchet MS" panose="020B0603020202020204" pitchFamily="34" charset="0"/>
              </a:rPr>
              <a:t>Joint ventures  - complicated area and need to get professional advice.  Can appoint one of the parties as the “operator” to account for GST, but must ensure compliance with requirements. </a:t>
            </a:r>
            <a:endParaRPr lang="en-CA" sz="2400" dirty="0">
              <a:solidFill>
                <a:schemeClr val="tx1"/>
              </a:solidFill>
              <a:latin typeface="Trebuchet MS" panose="020B0603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653143" y="108876"/>
            <a:ext cx="8229600" cy="838200"/>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Bare Trusts</a:t>
            </a:r>
          </a:p>
        </p:txBody>
      </p:sp>
      <p:sp>
        <p:nvSpPr>
          <p:cNvPr id="3" name="Content Placeholder 2"/>
          <p:cNvSpPr>
            <a:spLocks noGrp="1"/>
          </p:cNvSpPr>
          <p:nvPr>
            <p:ph idx="1"/>
          </p:nvPr>
        </p:nvSpPr>
        <p:spPr>
          <a:xfrm>
            <a:off x="653143" y="1219200"/>
            <a:ext cx="8458200" cy="5867400"/>
          </a:xfrm>
        </p:spPr>
        <p:txBody>
          <a:bodyPr>
            <a:normAutofit/>
          </a:bodyPr>
          <a:lstStyle/>
          <a:p>
            <a:r>
              <a:rPr lang="en-US" sz="2400" dirty="0">
                <a:solidFill>
                  <a:schemeClr val="tx1"/>
                </a:solidFill>
                <a:latin typeface="Trebuchet MS" panose="020B0603020202020204" pitchFamily="34" charset="0"/>
              </a:rPr>
              <a:t>True bare trust – trustee holds legal title only, has no significant powers or responsibilities, and can take no action regarding the property without instructions from the beneficial owner (settlor).</a:t>
            </a:r>
          </a:p>
          <a:p>
            <a:r>
              <a:rPr lang="en-US" sz="2400" dirty="0">
                <a:solidFill>
                  <a:schemeClr val="tx1"/>
                </a:solidFill>
                <a:latin typeface="Trebuchet MS" panose="020B0603020202020204" pitchFamily="34" charset="0"/>
              </a:rPr>
              <a:t>Ignored for GST. </a:t>
            </a:r>
          </a:p>
          <a:p>
            <a:r>
              <a:rPr lang="en-US" sz="2400" dirty="0">
                <a:solidFill>
                  <a:schemeClr val="tx1"/>
                </a:solidFill>
                <a:latin typeface="Trebuchet MS" panose="020B0603020202020204" pitchFamily="34" charset="0"/>
              </a:rPr>
              <a:t>Beneficial owner carries on commercial activity – registers and accounts for GST.  Not the trustee.</a:t>
            </a:r>
          </a:p>
          <a:p>
            <a:r>
              <a:rPr lang="en-US" sz="2400" dirty="0">
                <a:solidFill>
                  <a:schemeClr val="tx1"/>
                </a:solidFill>
                <a:latin typeface="Trebuchet MS" panose="020B0603020202020204" pitchFamily="34" charset="0"/>
              </a:rPr>
              <a:t>Documentation of relationship is important as proof to tax authorities. </a:t>
            </a:r>
          </a:p>
          <a:p>
            <a:r>
              <a:rPr lang="en-US" sz="2400" dirty="0">
                <a:solidFill>
                  <a:schemeClr val="tx1"/>
                </a:solidFill>
                <a:latin typeface="Trebuchet MS" panose="020B0603020202020204" pitchFamily="34" charset="0"/>
              </a:rPr>
              <a:t>Can also have agency relationship – agent acts for principal who is beneficial owner.</a:t>
            </a:r>
          </a:p>
          <a:p>
            <a:r>
              <a:rPr lang="en-US" sz="2400" dirty="0">
                <a:solidFill>
                  <a:schemeClr val="tx1"/>
                </a:solidFill>
                <a:latin typeface="Trebuchet MS" panose="020B0603020202020204" pitchFamily="34" charset="0"/>
              </a:rPr>
              <a:t>Joint venture – bare trust as “operator?”</a:t>
            </a:r>
            <a:r>
              <a:rPr lang="en-US" sz="2400" dirty="0">
                <a:latin typeface="Trebuchet MS" panose="020B0603020202020204" pitchFamily="34" charset="0"/>
              </a:rPr>
              <a:t> for JV election purposes?</a:t>
            </a:r>
            <a:r>
              <a:rPr lang="en-US" sz="2400" dirty="0">
                <a:solidFill>
                  <a:schemeClr val="tx1"/>
                </a:solidFill>
                <a:latin typeface="Trebuchet MS" panose="020B0603020202020204" pitchFamily="34" charset="0"/>
              </a:rPr>
              <a:t> (Not currently, but change may be coming … eventually).</a:t>
            </a:r>
          </a:p>
          <a:p>
            <a:pPr>
              <a:buNone/>
            </a:pPr>
            <a:endParaRPr lang="en-US" sz="2800" dirty="0"/>
          </a:p>
          <a:p>
            <a:pPr>
              <a:buNone/>
            </a:pPr>
            <a:endParaRPr lang="en-CA"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457200" y="114300"/>
            <a:ext cx="8229600" cy="1181100"/>
          </a:xfrm>
        </p:spPr>
        <p:txBody>
          <a:bodyPr>
            <a:normAutofit fontScale="90000"/>
          </a:bodyPr>
          <a:lstStyle/>
          <a:p>
            <a:pPr algn="ctr"/>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Questions?</a:t>
            </a:r>
            <a:br>
              <a:rPr lang="en-US" sz="3000" dirty="0">
                <a:solidFill>
                  <a:srgbClr val="0000FF"/>
                </a:solidFill>
                <a:latin typeface="Trebuchet MS" pitchFamily="34" charset="0"/>
              </a:rPr>
            </a:br>
            <a:br>
              <a:rPr lang="en-US" sz="3000" dirty="0">
                <a:solidFill>
                  <a:srgbClr val="0000FF"/>
                </a:solidFill>
                <a:latin typeface="Trebuchet MS" pitchFamily="34" charset="0"/>
              </a:rPr>
            </a:br>
            <a:br>
              <a:rPr lang="en-US" sz="3000" dirty="0">
                <a:solidFill>
                  <a:srgbClr val="0000FF"/>
                </a:solidFill>
                <a:latin typeface="Trebuchet MS" pitchFamily="34" charset="0"/>
              </a:rPr>
            </a:br>
            <a:br>
              <a:rPr lang="en-US" sz="3000" dirty="0">
                <a:solidFill>
                  <a:srgbClr val="0000FF"/>
                </a:solidFill>
                <a:latin typeface="Trebuchet MS" pitchFamily="34" charset="0"/>
              </a:rPr>
            </a:br>
            <a:endParaRPr lang="en-US" sz="3000" dirty="0">
              <a:solidFill>
                <a:srgbClr val="0000FF"/>
              </a:solidFill>
              <a:latin typeface="Trebuchet MS" pitchFamily="34" charset="0"/>
            </a:endParaRPr>
          </a:p>
        </p:txBody>
      </p:sp>
      <p:sp>
        <p:nvSpPr>
          <p:cNvPr id="3" name="Content Placeholder 2"/>
          <p:cNvSpPr>
            <a:spLocks noGrp="1"/>
          </p:cNvSpPr>
          <p:nvPr>
            <p:ph idx="1"/>
          </p:nvPr>
        </p:nvSpPr>
        <p:spPr>
          <a:xfrm>
            <a:off x="2090732" y="1447800"/>
            <a:ext cx="4962536" cy="5410200"/>
          </a:xfrm>
        </p:spPr>
        <p:txBody>
          <a:bodyPr>
            <a:normAutofit/>
          </a:bodyPr>
          <a:lstStyle/>
          <a:p>
            <a:pPr marL="0" indent="0" algn="ctr">
              <a:buNone/>
            </a:pPr>
            <a:r>
              <a:rPr lang="en-US" sz="2800" dirty="0">
                <a:solidFill>
                  <a:schemeClr val="tx1"/>
                </a:solidFill>
                <a:latin typeface="Trebuchet MS" pitchFamily="34" charset="0"/>
              </a:rPr>
              <a:t>Mike Boven, CPA, CA</a:t>
            </a:r>
          </a:p>
          <a:p>
            <a:pPr marL="0" indent="0" algn="ctr">
              <a:buNone/>
            </a:pPr>
            <a:r>
              <a:rPr lang="en-US" sz="2800" dirty="0">
                <a:solidFill>
                  <a:schemeClr val="tx1"/>
                </a:solidFill>
                <a:latin typeface="Trebuchet MS" pitchFamily="34" charset="0"/>
              </a:rPr>
              <a:t>salestax@shaw.ca</a:t>
            </a:r>
          </a:p>
          <a:p>
            <a:pPr marL="0" indent="0" algn="ctr">
              <a:buNone/>
            </a:pPr>
            <a:r>
              <a:rPr lang="en-US" sz="2800" dirty="0">
                <a:solidFill>
                  <a:schemeClr val="tx1"/>
                </a:solidFill>
                <a:latin typeface="Trebuchet MS" pitchFamily="34" charset="0"/>
              </a:rPr>
              <a:t>250-589-9592</a:t>
            </a:r>
          </a:p>
          <a:p>
            <a:pPr>
              <a:buNone/>
            </a:pPr>
            <a:endParaRPr lang="en-US" sz="2800" dirty="0"/>
          </a:p>
          <a:p>
            <a:pPr>
              <a:buNone/>
            </a:pPr>
            <a:endParaRPr lang="en-US" sz="2800" dirty="0"/>
          </a:p>
          <a:p>
            <a:pPr>
              <a:buNone/>
            </a:pPr>
            <a:endParaRPr lang="en-CA" sz="2800" dirty="0"/>
          </a:p>
        </p:txBody>
      </p:sp>
    </p:spTree>
    <p:extLst>
      <p:ext uri="{BB962C8B-B14F-4D97-AF65-F5344CB8AC3E}">
        <p14:creationId xmlns:p14="http://schemas.microsoft.com/office/powerpoint/2010/main" val="3182060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p:txBody>
          <a:bodyPr>
            <a:normAutofit/>
          </a:bodyPr>
          <a:lstStyle/>
          <a:p>
            <a:r>
              <a:rPr lang="en-GB" sz="2700" dirty="0">
                <a:solidFill>
                  <a:srgbClr val="FF0000"/>
                </a:solidFill>
                <a:latin typeface="Trebuchet MS" panose="020B0603020202020204" pitchFamily="34" charset="0"/>
              </a:rPr>
              <a:t>GST AND REAL ESTATE</a:t>
            </a:r>
            <a:br>
              <a:rPr lang="en-GB" sz="2700" dirty="0">
                <a:latin typeface="Trebuchet MS" panose="020B0603020202020204" pitchFamily="34" charset="0"/>
              </a:rPr>
            </a:br>
            <a:r>
              <a:rPr lang="en-GB" sz="2700" dirty="0">
                <a:solidFill>
                  <a:srgbClr val="0000FF"/>
                </a:solidFill>
                <a:latin typeface="Trebuchet MS" panose="020B0603020202020204" pitchFamily="34" charset="0"/>
              </a:rPr>
              <a:t>GST - Overview</a:t>
            </a:r>
            <a:endParaRPr lang="en-US" sz="2700" dirty="0">
              <a:solidFill>
                <a:srgbClr val="0000FF"/>
              </a:solidFill>
              <a:latin typeface="Trebuchet MS" panose="020B0603020202020204" pitchFamily="34" charset="0"/>
            </a:endParaRPr>
          </a:p>
        </p:txBody>
      </p:sp>
      <p:sp>
        <p:nvSpPr>
          <p:cNvPr id="20485" name="Rectangle 7"/>
          <p:cNvSpPr>
            <a:spLocks noGrp="1" noChangeArrowheads="1"/>
          </p:cNvSpPr>
          <p:nvPr>
            <p:ph idx="1"/>
          </p:nvPr>
        </p:nvSpPr>
        <p:spPr>
          <a:xfrm>
            <a:off x="457200" y="1830388"/>
            <a:ext cx="8569325" cy="3861858"/>
          </a:xfrm>
        </p:spPr>
        <p:txBody>
          <a:bodyPr>
            <a:noAutofit/>
          </a:bodyPr>
          <a:lstStyle/>
          <a:p>
            <a:pPr lvl="1">
              <a:buFont typeface="Arial" panose="020B0604020202020204" pitchFamily="34" charset="0"/>
              <a:buChar char="•"/>
            </a:pPr>
            <a:r>
              <a:rPr lang="en-US" sz="2200" dirty="0">
                <a:solidFill>
                  <a:schemeClr val="tx1"/>
                </a:solidFill>
                <a:latin typeface="Trebuchet MS" panose="020B0603020202020204" pitchFamily="34" charset="0"/>
              </a:rPr>
              <a:t>A value added tax that applies to all taxable supplies made along the supply chain</a:t>
            </a:r>
          </a:p>
          <a:p>
            <a:pPr marL="457200" lvl="1" indent="0">
              <a:buNone/>
            </a:pPr>
            <a:endParaRPr lang="en-US" sz="2200" dirty="0">
              <a:solidFill>
                <a:schemeClr val="tx1"/>
              </a:solidFill>
              <a:latin typeface="Trebuchet MS" panose="020B0603020202020204" pitchFamily="34" charset="0"/>
            </a:endParaRPr>
          </a:p>
          <a:p>
            <a:pPr lvl="1">
              <a:buFont typeface="Arial" panose="020B0604020202020204" pitchFamily="34" charset="0"/>
              <a:buChar char="•"/>
            </a:pPr>
            <a:r>
              <a:rPr lang="en-US" sz="2200" dirty="0">
                <a:solidFill>
                  <a:schemeClr val="tx1"/>
                </a:solidFill>
                <a:latin typeface="Trebuchet MS" panose="020B0603020202020204" pitchFamily="34" charset="0"/>
              </a:rPr>
              <a:t> Applies to all services and properties (including real property) unless specifically exempted</a:t>
            </a:r>
          </a:p>
          <a:p>
            <a:pPr lvl="1">
              <a:buFont typeface="Arial" panose="020B0604020202020204" pitchFamily="34" charset="0"/>
              <a:buChar char="•"/>
            </a:pPr>
            <a:endParaRPr lang="en-US" sz="2200" dirty="0">
              <a:solidFill>
                <a:schemeClr val="tx1"/>
              </a:solidFill>
              <a:latin typeface="Trebuchet MS" panose="020B0603020202020204" pitchFamily="34" charset="0"/>
            </a:endParaRPr>
          </a:p>
          <a:p>
            <a:pPr lvl="1">
              <a:buFont typeface="Arial" panose="020B0604020202020204" pitchFamily="34" charset="0"/>
              <a:buChar char="•"/>
            </a:pPr>
            <a:r>
              <a:rPr lang="en-US" sz="2200" dirty="0">
                <a:solidFill>
                  <a:schemeClr val="tx1"/>
                </a:solidFill>
                <a:latin typeface="Trebuchet MS" panose="020B0603020202020204" pitchFamily="34" charset="0"/>
              </a:rPr>
              <a:t>GST is intended to apply only once to a property or service; therefore if something is put to ‘taxable’ use you can usually recover any GST previously paid</a:t>
            </a:r>
          </a:p>
          <a:p>
            <a:pPr lvl="1"/>
            <a:endParaRPr lang="en-US" sz="2200"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133248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p:txBody>
          <a:bodyPr>
            <a:normAutofit/>
          </a:bodyPr>
          <a:lstStyle/>
          <a:p>
            <a:r>
              <a:rPr lang="en-GB" sz="2700" dirty="0">
                <a:solidFill>
                  <a:srgbClr val="FF0000"/>
                </a:solidFill>
                <a:latin typeface="Trebuchet MS" panose="020B0603020202020204" pitchFamily="34" charset="0"/>
              </a:rPr>
              <a:t>GST AND REAL ESTATE</a:t>
            </a:r>
            <a:br>
              <a:rPr lang="en-GB" sz="2700" dirty="0">
                <a:latin typeface="Trebuchet MS" panose="020B0603020202020204" pitchFamily="34" charset="0"/>
              </a:rPr>
            </a:br>
            <a:r>
              <a:rPr lang="en-GB" sz="2700" dirty="0">
                <a:solidFill>
                  <a:srgbClr val="0000FF"/>
                </a:solidFill>
                <a:latin typeface="Trebuchet MS" panose="020B0603020202020204" pitchFamily="34" charset="0"/>
              </a:rPr>
              <a:t>GST - Overview</a:t>
            </a:r>
            <a:endParaRPr lang="en-US" sz="2700" dirty="0">
              <a:solidFill>
                <a:srgbClr val="0000FF"/>
              </a:solidFill>
              <a:latin typeface="Trebuchet MS" panose="020B0603020202020204" pitchFamily="34" charset="0"/>
            </a:endParaRPr>
          </a:p>
        </p:txBody>
      </p:sp>
      <p:sp>
        <p:nvSpPr>
          <p:cNvPr id="20485" name="Rectangle 7"/>
          <p:cNvSpPr>
            <a:spLocks noGrp="1" noChangeArrowheads="1"/>
          </p:cNvSpPr>
          <p:nvPr>
            <p:ph idx="1"/>
          </p:nvPr>
        </p:nvSpPr>
        <p:spPr>
          <a:xfrm>
            <a:off x="287337" y="1524000"/>
            <a:ext cx="8569325" cy="3177646"/>
          </a:xfrm>
        </p:spPr>
        <p:txBody>
          <a:bodyPr>
            <a:noAutofit/>
          </a:bodyPr>
          <a:lstStyle/>
          <a:p>
            <a:pPr marL="342900" lvl="1" indent="0">
              <a:buNone/>
            </a:pPr>
            <a:r>
              <a:rPr lang="en-US" sz="2200" dirty="0">
                <a:latin typeface="Trebuchet MS" panose="020B0603020202020204" pitchFamily="34" charset="0"/>
              </a:rPr>
              <a:t>A vendor who makes a taxable supply of real property must collect the GST (regardless of whether they are registered) and remit it to CRA</a:t>
            </a:r>
          </a:p>
          <a:p>
            <a:pPr marL="342900" lvl="1" indent="0">
              <a:buNone/>
            </a:pPr>
            <a:endParaRPr lang="en-US" sz="2200" dirty="0">
              <a:solidFill>
                <a:schemeClr val="tx1"/>
              </a:solidFill>
              <a:latin typeface="Trebuchet MS" panose="020B0603020202020204" pitchFamily="34" charset="0"/>
            </a:endParaRPr>
          </a:p>
          <a:p>
            <a:pPr marL="342900" lvl="1" indent="0">
              <a:buNone/>
            </a:pPr>
            <a:r>
              <a:rPr lang="en-US" sz="2200" dirty="0">
                <a:latin typeface="Trebuchet MS" panose="020B0603020202020204" pitchFamily="34" charset="0"/>
              </a:rPr>
              <a:t>Exceptions:</a:t>
            </a:r>
            <a:endParaRPr lang="en-US" sz="2200" dirty="0">
              <a:solidFill>
                <a:schemeClr val="tx1"/>
              </a:solidFill>
              <a:latin typeface="Trebuchet MS" panose="020B0603020202020204" pitchFamily="34" charset="0"/>
            </a:endParaRPr>
          </a:p>
          <a:p>
            <a:pPr lvl="1">
              <a:buFont typeface="Arial" panose="020B0604020202020204" pitchFamily="34" charset="0"/>
              <a:buChar char="•"/>
            </a:pPr>
            <a:endParaRPr lang="en-US" sz="2200" dirty="0">
              <a:solidFill>
                <a:schemeClr val="tx1"/>
              </a:solidFill>
              <a:latin typeface="Trebuchet MS" panose="020B0603020202020204" pitchFamily="34" charset="0"/>
            </a:endParaRPr>
          </a:p>
          <a:p>
            <a:pPr lvl="1"/>
            <a:r>
              <a:rPr lang="en-US" sz="2200" dirty="0">
                <a:solidFill>
                  <a:schemeClr val="tx1"/>
                </a:solidFill>
                <a:latin typeface="Trebuchet MS" panose="020B0603020202020204" pitchFamily="34" charset="0"/>
              </a:rPr>
              <a:t>A purchaser who is </a:t>
            </a:r>
            <a:r>
              <a:rPr lang="en-US" sz="2200" dirty="0">
                <a:latin typeface="Trebuchet MS" panose="020B0603020202020204" pitchFamily="34" charset="0"/>
              </a:rPr>
              <a:t>registered for GST</a:t>
            </a:r>
            <a:r>
              <a:rPr lang="en-US" sz="2200" dirty="0">
                <a:solidFill>
                  <a:schemeClr val="tx1"/>
                </a:solidFill>
                <a:latin typeface="Trebuchet MS" panose="020B0603020202020204" pitchFamily="34" charset="0"/>
              </a:rPr>
              <a:t> normally self-assesses GST on the purchase price and claims an ITC to offset </a:t>
            </a:r>
            <a:r>
              <a:rPr lang="en-US" sz="2200" dirty="0" err="1">
                <a:solidFill>
                  <a:schemeClr val="tx1"/>
                </a:solidFill>
                <a:latin typeface="Trebuchet MS" panose="020B0603020202020204" pitchFamily="34" charset="0"/>
              </a:rPr>
              <a:t>ie</a:t>
            </a:r>
            <a:r>
              <a:rPr lang="en-US" sz="2200" dirty="0">
                <a:solidFill>
                  <a:schemeClr val="tx1"/>
                </a:solidFill>
                <a:latin typeface="Trebuchet MS" panose="020B0603020202020204" pitchFamily="34" charset="0"/>
              </a:rPr>
              <a:t>. (no cash outlay required for GST) if they are using the property exclusively in commercial activities – exception is for a residential complex purchased by a GST-registered individual, who must pay the tax to the vendor.</a:t>
            </a:r>
          </a:p>
          <a:p>
            <a:pPr lvl="1">
              <a:buFont typeface="Arial" panose="020B0604020202020204" pitchFamily="34" charset="0"/>
              <a:buChar char="•"/>
            </a:pPr>
            <a:endParaRPr lang="en-US" sz="2200" dirty="0">
              <a:solidFill>
                <a:schemeClr val="tx1"/>
              </a:solidFill>
              <a:latin typeface="Trebuchet MS" panose="020B0603020202020204" pitchFamily="34" charset="0"/>
            </a:endParaRPr>
          </a:p>
          <a:p>
            <a:pPr lvl="1">
              <a:buFont typeface="Arial" panose="020B0604020202020204" pitchFamily="34" charset="0"/>
              <a:buChar char="•"/>
            </a:pPr>
            <a:r>
              <a:rPr lang="en-US" sz="2200" dirty="0">
                <a:solidFill>
                  <a:schemeClr val="tx1"/>
                </a:solidFill>
                <a:latin typeface="Trebuchet MS" panose="020B0603020202020204" pitchFamily="34" charset="0"/>
              </a:rPr>
              <a:t>Non-residents are not required to collect GST on the supply of taxable real property (subject to exceptions)</a:t>
            </a:r>
          </a:p>
          <a:p>
            <a:pPr lvl="1"/>
            <a:endParaRPr lang="en-US" sz="2200"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1794317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427" y="228600"/>
            <a:ext cx="8229600" cy="7159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Exempt vs. Taxable Supplies of Real Property</a:t>
            </a:r>
          </a:p>
        </p:txBody>
      </p:sp>
      <p:sp>
        <p:nvSpPr>
          <p:cNvPr id="3" name="Content Placeholder 2"/>
          <p:cNvSpPr>
            <a:spLocks noGrp="1"/>
          </p:cNvSpPr>
          <p:nvPr>
            <p:ph idx="1"/>
          </p:nvPr>
        </p:nvSpPr>
        <p:spPr>
          <a:xfrm>
            <a:off x="636427" y="1242527"/>
            <a:ext cx="8229600" cy="5486400"/>
          </a:xfrm>
        </p:spPr>
        <p:txBody>
          <a:bodyPr>
            <a:noAutofit/>
          </a:bodyPr>
          <a:lstStyle/>
          <a:p>
            <a:pPr>
              <a:buNone/>
            </a:pPr>
            <a:r>
              <a:rPr lang="en-US" sz="2200" b="1" i="1" dirty="0">
                <a:solidFill>
                  <a:schemeClr val="tx1"/>
                </a:solidFill>
                <a:latin typeface="Trebuchet MS" pitchFamily="34" charset="0"/>
              </a:rPr>
              <a:t>Everything is subject to GST unless there is a specific rule that says otherwise.</a:t>
            </a:r>
          </a:p>
          <a:p>
            <a:pPr>
              <a:buNone/>
            </a:pPr>
            <a:r>
              <a:rPr lang="en-US" sz="2200" u="sng" dirty="0">
                <a:solidFill>
                  <a:schemeClr val="tx1"/>
                </a:solidFill>
                <a:latin typeface="Trebuchet MS" pitchFamily="34" charset="0"/>
              </a:rPr>
              <a:t>Common example of </a:t>
            </a:r>
            <a:r>
              <a:rPr lang="en-US" sz="2200" u="sng" dirty="0">
                <a:latin typeface="Trebuchet MS" pitchFamily="34" charset="0"/>
              </a:rPr>
              <a:t>EXEMPT</a:t>
            </a:r>
            <a:r>
              <a:rPr lang="en-US" sz="2200" u="sng" dirty="0">
                <a:solidFill>
                  <a:schemeClr val="tx1"/>
                </a:solidFill>
                <a:latin typeface="Trebuchet MS" pitchFamily="34" charset="0"/>
              </a:rPr>
              <a:t> supply of real property:</a:t>
            </a:r>
          </a:p>
          <a:p>
            <a:pPr>
              <a:buNone/>
            </a:pPr>
            <a:endParaRPr lang="en-US" sz="2200" b="1" dirty="0">
              <a:solidFill>
                <a:schemeClr val="tx1"/>
              </a:solidFill>
              <a:latin typeface="Trebuchet MS" pitchFamily="34" charset="0"/>
            </a:endParaRPr>
          </a:p>
          <a:p>
            <a:pPr>
              <a:buNone/>
            </a:pPr>
            <a:r>
              <a:rPr lang="en-US" sz="2200" b="1" dirty="0">
                <a:solidFill>
                  <a:schemeClr val="tx1"/>
                </a:solidFill>
                <a:latin typeface="Trebuchet MS" pitchFamily="34" charset="0"/>
              </a:rPr>
              <a:t>Sale of a previously occupied “residential complex” (being sold by any person)</a:t>
            </a:r>
          </a:p>
          <a:p>
            <a:pPr lvl="1">
              <a:buNone/>
            </a:pPr>
            <a:endParaRPr lang="en-US" sz="2200" u="sng" dirty="0">
              <a:solidFill>
                <a:schemeClr val="tx1"/>
              </a:solidFill>
              <a:latin typeface="Trebuchet MS" pitchFamily="34" charset="0"/>
            </a:endParaRPr>
          </a:p>
          <a:p>
            <a:pPr lvl="1">
              <a:buNone/>
            </a:pPr>
            <a:r>
              <a:rPr lang="en-US" sz="2200" u="sng" dirty="0">
                <a:solidFill>
                  <a:schemeClr val="tx1"/>
                </a:solidFill>
                <a:latin typeface="Trebuchet MS" pitchFamily="34" charset="0"/>
              </a:rPr>
              <a:t>Traps to Watch for:</a:t>
            </a:r>
          </a:p>
          <a:p>
            <a:pPr lvl="1">
              <a:buFont typeface="Wingdings" pitchFamily="2" charset="2"/>
              <a:buChar char="ü"/>
            </a:pPr>
            <a:r>
              <a:rPr lang="en-US" sz="2200" dirty="0">
                <a:solidFill>
                  <a:schemeClr val="tx1"/>
                </a:solidFill>
                <a:latin typeface="Trebuchet MS" pitchFamily="34" charset="0"/>
              </a:rPr>
              <a:t>Vendor is a GST registrant and claimed input tax credits on last acquisition or improvements to property</a:t>
            </a:r>
          </a:p>
          <a:p>
            <a:pPr lvl="1">
              <a:buFont typeface="Wingdings" pitchFamily="2" charset="2"/>
              <a:buChar char="ü"/>
            </a:pPr>
            <a:r>
              <a:rPr lang="en-US" sz="2200" dirty="0">
                <a:solidFill>
                  <a:schemeClr val="tx1"/>
                </a:solidFill>
                <a:latin typeface="Trebuchet MS" pitchFamily="34" charset="0"/>
              </a:rPr>
              <a:t>“Excess” land (generally, ½ hectare is exempt as residential but can be more)</a:t>
            </a:r>
          </a:p>
          <a:p>
            <a:pPr lvl="1">
              <a:buFont typeface="Wingdings" pitchFamily="2" charset="2"/>
              <a:buChar char="ü"/>
            </a:pPr>
            <a:r>
              <a:rPr lang="en-US" sz="2200" dirty="0">
                <a:solidFill>
                  <a:schemeClr val="tx1"/>
                </a:solidFill>
                <a:latin typeface="Trebuchet MS" pitchFamily="34" charset="0"/>
              </a:rPr>
              <a:t>Combined supplies of a property including a residential component and a non-residential component</a:t>
            </a:r>
          </a:p>
          <a:p>
            <a:pPr lvl="1">
              <a:buFont typeface="Wingdings" pitchFamily="2" charset="2"/>
              <a:buChar char="ü"/>
            </a:pPr>
            <a:r>
              <a:rPr lang="en-US" sz="2200" dirty="0">
                <a:solidFill>
                  <a:schemeClr val="tx1"/>
                </a:solidFill>
                <a:latin typeface="Trebuchet MS" pitchFamily="34" charset="0"/>
              </a:rPr>
              <a:t>Properties used to provide short-term accommodation</a:t>
            </a:r>
          </a:p>
          <a:p>
            <a:pPr lvl="1"/>
            <a:endParaRPr lang="en-US" sz="2200" dirty="0">
              <a:latin typeface="Trebuchet MS" pitchFamily="34" charset="0"/>
            </a:endParaRPr>
          </a:p>
          <a:p>
            <a:endParaRPr lang="en-US" sz="2200" dirty="0">
              <a:latin typeface="Trebuchet MS" pitchFamily="34" charset="0"/>
            </a:endParaRPr>
          </a:p>
        </p:txBody>
      </p:sp>
    </p:spTree>
    <p:extLst>
      <p:ext uri="{BB962C8B-B14F-4D97-AF65-F5344CB8AC3E}">
        <p14:creationId xmlns:p14="http://schemas.microsoft.com/office/powerpoint/2010/main" val="3095713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Exempt vs. Taxable Supplies of Real Property</a:t>
            </a:r>
          </a:p>
        </p:txBody>
      </p:sp>
      <p:sp>
        <p:nvSpPr>
          <p:cNvPr id="3" name="Content Placeholder 2"/>
          <p:cNvSpPr>
            <a:spLocks noGrp="1"/>
          </p:cNvSpPr>
          <p:nvPr>
            <p:ph idx="1"/>
          </p:nvPr>
        </p:nvSpPr>
        <p:spPr>
          <a:xfrm>
            <a:off x="628650" y="1571628"/>
            <a:ext cx="7886700" cy="4803775"/>
          </a:xfrm>
        </p:spPr>
        <p:txBody>
          <a:bodyPr>
            <a:noAutofit/>
          </a:bodyPr>
          <a:lstStyle/>
          <a:p>
            <a:pPr marL="457200" indent="-457200">
              <a:lnSpc>
                <a:spcPct val="100000"/>
              </a:lnSpc>
              <a:spcBef>
                <a:spcPts val="0"/>
              </a:spcBef>
              <a:buNone/>
            </a:pPr>
            <a:r>
              <a:rPr lang="en-US" sz="2000" b="1" dirty="0">
                <a:latin typeface="Trebuchet MS" pitchFamily="34" charset="0"/>
              </a:rPr>
              <a:t>Mixed-Use Vacation property– ONLY THE SELLER KNOWS!</a:t>
            </a:r>
          </a:p>
          <a:p>
            <a:pPr marL="457200" indent="-457200">
              <a:lnSpc>
                <a:spcPct val="100000"/>
              </a:lnSpc>
              <a:spcBef>
                <a:spcPts val="0"/>
              </a:spcBef>
              <a:buNone/>
            </a:pPr>
            <a:endParaRPr lang="en-US" sz="1900" b="1" dirty="0">
              <a:latin typeface="Trebuchet MS" pitchFamily="34" charset="0"/>
            </a:endParaRPr>
          </a:p>
          <a:p>
            <a:pPr marL="114300" indent="0">
              <a:lnSpc>
                <a:spcPct val="100000"/>
              </a:lnSpc>
              <a:spcBef>
                <a:spcPts val="0"/>
              </a:spcBef>
              <a:buNone/>
            </a:pPr>
            <a:r>
              <a:rPr lang="en-US" sz="1900" dirty="0">
                <a:latin typeface="Trebuchet MS" pitchFamily="34" charset="0"/>
              </a:rPr>
              <a:t>Dr. Smith owns a vacation condo that generates $8k of revenue in the rental pool when not being used personally.  “Small supplier” not registered for GST.  </a:t>
            </a:r>
          </a:p>
          <a:p>
            <a:pPr marL="514350" indent="-457200">
              <a:lnSpc>
                <a:spcPct val="100000"/>
              </a:lnSpc>
              <a:spcBef>
                <a:spcPts val="0"/>
              </a:spcBef>
              <a:buNone/>
            </a:pPr>
            <a:endParaRPr lang="en-US" sz="1900" dirty="0">
              <a:latin typeface="Trebuchet MS" pitchFamily="34" charset="0"/>
            </a:endParaRPr>
          </a:p>
          <a:p>
            <a:pPr marL="514350" indent="-457200">
              <a:lnSpc>
                <a:spcPct val="100000"/>
              </a:lnSpc>
              <a:spcBef>
                <a:spcPts val="0"/>
              </a:spcBef>
            </a:pPr>
            <a:r>
              <a:rPr lang="en-US" sz="1900" dirty="0">
                <a:latin typeface="Trebuchet MS" pitchFamily="34" charset="0"/>
              </a:rPr>
              <a:t>Sale of this property is </a:t>
            </a:r>
            <a:r>
              <a:rPr lang="en-US" sz="1900" b="1" dirty="0">
                <a:latin typeface="Trebuchet MS" pitchFamily="34" charset="0"/>
              </a:rPr>
              <a:t>TAXABLE</a:t>
            </a:r>
            <a:r>
              <a:rPr lang="en-US" sz="1900" dirty="0">
                <a:latin typeface="Trebuchet MS" pitchFamily="34" charset="0"/>
              </a:rPr>
              <a:t> as a hotel/motel unit.</a:t>
            </a:r>
            <a:endParaRPr lang="en-US" sz="1900" b="1" dirty="0">
              <a:latin typeface="Trebuchet MS" pitchFamily="34" charset="0"/>
            </a:endParaRPr>
          </a:p>
          <a:p>
            <a:pPr marL="514350" indent="-457200">
              <a:lnSpc>
                <a:spcPct val="100000"/>
              </a:lnSpc>
              <a:buNone/>
            </a:pPr>
            <a:endParaRPr lang="en-US" sz="1900" dirty="0">
              <a:latin typeface="Trebuchet MS" pitchFamily="34" charset="0"/>
            </a:endParaRPr>
          </a:p>
          <a:p>
            <a:pPr marL="114300" indent="0">
              <a:lnSpc>
                <a:spcPct val="100000"/>
              </a:lnSpc>
              <a:spcBef>
                <a:spcPts val="0"/>
              </a:spcBef>
              <a:buNone/>
            </a:pPr>
            <a:r>
              <a:rPr lang="en-US" sz="1900" dirty="0">
                <a:latin typeface="Trebuchet MS" pitchFamily="34" charset="0"/>
              </a:rPr>
              <a:t>Dr. Jones owns a vacation condo that generates $8k of revenue in the rental pool when not being used personally.  “Small supplier” not registered for GST.  </a:t>
            </a:r>
          </a:p>
          <a:p>
            <a:pPr marL="514350" indent="-457200">
              <a:lnSpc>
                <a:spcPct val="100000"/>
              </a:lnSpc>
              <a:spcBef>
                <a:spcPts val="0"/>
              </a:spcBef>
            </a:pPr>
            <a:endParaRPr lang="en-US" sz="1900" dirty="0">
              <a:latin typeface="Trebuchet MS" pitchFamily="34" charset="0"/>
            </a:endParaRPr>
          </a:p>
          <a:p>
            <a:pPr marL="514350" indent="-457200">
              <a:lnSpc>
                <a:spcPct val="100000"/>
              </a:lnSpc>
              <a:spcBef>
                <a:spcPts val="0"/>
              </a:spcBef>
            </a:pPr>
            <a:r>
              <a:rPr lang="en-US" sz="1900" dirty="0">
                <a:latin typeface="Trebuchet MS" pitchFamily="34" charset="0"/>
              </a:rPr>
              <a:t>Sale of this property is </a:t>
            </a:r>
            <a:r>
              <a:rPr lang="en-US" sz="1900" b="1" dirty="0">
                <a:latin typeface="Trebuchet MS" pitchFamily="34" charset="0"/>
              </a:rPr>
              <a:t>EXEMPT</a:t>
            </a:r>
            <a:r>
              <a:rPr lang="en-US" sz="1900" dirty="0">
                <a:latin typeface="Trebuchet MS" pitchFamily="34" charset="0"/>
              </a:rPr>
              <a:t> as a “residential complex.”</a:t>
            </a:r>
            <a:endParaRPr lang="en-US" sz="1900" b="1" dirty="0">
              <a:latin typeface="Trebuchet MS" pitchFamily="34" charset="0"/>
            </a:endParaRPr>
          </a:p>
          <a:p>
            <a:pPr marL="857250" lvl="1" indent="-457200">
              <a:lnSpc>
                <a:spcPct val="100000"/>
              </a:lnSpc>
              <a:spcBef>
                <a:spcPts val="0"/>
              </a:spcBef>
              <a:buFont typeface="Wingdings" pitchFamily="2" charset="2"/>
              <a:buChar char="ü"/>
            </a:pPr>
            <a:endParaRPr lang="en-US" sz="1900" dirty="0">
              <a:latin typeface="Trebuchet MS" pitchFamily="34" charset="0"/>
            </a:endParaRPr>
          </a:p>
          <a:p>
            <a:pPr marL="57150" indent="0" defTabSz="571500">
              <a:lnSpc>
                <a:spcPct val="100000"/>
              </a:lnSpc>
              <a:spcBef>
                <a:spcPts val="0"/>
              </a:spcBef>
              <a:buNone/>
            </a:pPr>
            <a:r>
              <a:rPr lang="en-US" sz="1900" dirty="0">
                <a:latin typeface="Trebuchet MS" pitchFamily="34" charset="0"/>
              </a:rPr>
              <a:t>WHY? 	Dr. Smith uses the property one day less than it is rented.</a:t>
            </a:r>
          </a:p>
          <a:p>
            <a:pPr marL="57150" indent="0" defTabSz="571500">
              <a:lnSpc>
                <a:spcPct val="100000"/>
              </a:lnSpc>
              <a:spcBef>
                <a:spcPts val="0"/>
              </a:spcBef>
              <a:buNone/>
            </a:pPr>
            <a:r>
              <a:rPr lang="en-US" sz="1900" dirty="0">
                <a:latin typeface="Trebuchet MS" pitchFamily="34" charset="0"/>
              </a:rPr>
              <a:t>		Dr. Jones uses the property one day more than it is rented.</a:t>
            </a:r>
          </a:p>
        </p:txBody>
      </p:sp>
    </p:spTree>
    <p:extLst>
      <p:ext uri="{BB962C8B-B14F-4D97-AF65-F5344CB8AC3E}">
        <p14:creationId xmlns:p14="http://schemas.microsoft.com/office/powerpoint/2010/main" val="3755309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4203" y="4665"/>
            <a:ext cx="8229600" cy="7921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Exempt vs. Taxable Supplies of Real Property</a:t>
            </a:r>
          </a:p>
        </p:txBody>
      </p:sp>
      <p:sp>
        <p:nvSpPr>
          <p:cNvPr id="3" name="Content Placeholder 2"/>
          <p:cNvSpPr>
            <a:spLocks noGrp="1"/>
          </p:cNvSpPr>
          <p:nvPr>
            <p:ph idx="1"/>
          </p:nvPr>
        </p:nvSpPr>
        <p:spPr>
          <a:xfrm>
            <a:off x="568003" y="1033818"/>
            <a:ext cx="8305800" cy="5486400"/>
          </a:xfrm>
        </p:spPr>
        <p:txBody>
          <a:bodyPr>
            <a:noAutofit/>
          </a:bodyPr>
          <a:lstStyle/>
          <a:p>
            <a:pPr marL="457200" indent="-457200">
              <a:buNone/>
            </a:pPr>
            <a:r>
              <a:rPr lang="en-US" sz="2200" b="1" dirty="0">
                <a:solidFill>
                  <a:schemeClr val="tx1"/>
                </a:solidFill>
                <a:latin typeface="Trebuchet MS" pitchFamily="34" charset="0"/>
              </a:rPr>
              <a:t>Sale of </a:t>
            </a:r>
            <a:r>
              <a:rPr lang="en-US" sz="2200" b="1" dirty="0">
                <a:latin typeface="Trebuchet MS" pitchFamily="34" charset="0"/>
              </a:rPr>
              <a:t>non-residential property exemption</a:t>
            </a:r>
          </a:p>
          <a:p>
            <a:pPr marL="457200" indent="-457200">
              <a:spcBef>
                <a:spcPts val="0"/>
              </a:spcBef>
              <a:buNone/>
            </a:pPr>
            <a:endParaRPr lang="en-US" sz="2200" dirty="0">
              <a:solidFill>
                <a:schemeClr val="tx1"/>
              </a:solidFill>
              <a:latin typeface="Trebuchet MS" pitchFamily="34" charset="0"/>
            </a:endParaRPr>
          </a:p>
          <a:p>
            <a:pPr>
              <a:spcBef>
                <a:spcPts val="0"/>
              </a:spcBef>
            </a:pPr>
            <a:r>
              <a:rPr lang="en-US" sz="2200" dirty="0">
                <a:latin typeface="Trebuchet MS" pitchFamily="34" charset="0"/>
              </a:rPr>
              <a:t>O</a:t>
            </a:r>
            <a:r>
              <a:rPr lang="en-US" sz="2200" dirty="0">
                <a:solidFill>
                  <a:schemeClr val="tx1"/>
                </a:solidFill>
                <a:latin typeface="Trebuchet MS" pitchFamily="34" charset="0"/>
              </a:rPr>
              <a:t>nly available to an individual or personal trust</a:t>
            </a:r>
          </a:p>
          <a:p>
            <a:pPr marL="457200" indent="-457200">
              <a:spcBef>
                <a:spcPts val="0"/>
              </a:spcBef>
              <a:buNone/>
            </a:pPr>
            <a:endParaRPr lang="en-US" sz="2200" dirty="0">
              <a:solidFill>
                <a:schemeClr val="tx1"/>
              </a:solidFill>
              <a:latin typeface="Trebuchet MS" pitchFamily="34" charset="0"/>
            </a:endParaRPr>
          </a:p>
          <a:p>
            <a:pPr marL="457200" indent="-457200">
              <a:spcBef>
                <a:spcPts val="0"/>
              </a:spcBef>
              <a:buNone/>
            </a:pPr>
            <a:r>
              <a:rPr lang="en-US" sz="2200" dirty="0">
                <a:solidFill>
                  <a:schemeClr val="tx1"/>
                </a:solidFill>
                <a:latin typeface="Trebuchet MS" pitchFamily="34" charset="0"/>
              </a:rPr>
              <a:t>Watch for the following: </a:t>
            </a:r>
          </a:p>
          <a:p>
            <a:pPr marL="1257300" lvl="2" indent="-457200">
              <a:buFont typeface="+mj-lt"/>
              <a:buAutoNum type="romanLcPeriod"/>
            </a:pPr>
            <a:r>
              <a:rPr lang="en-US" sz="2200" dirty="0">
                <a:solidFill>
                  <a:schemeClr val="tx1"/>
                </a:solidFill>
                <a:latin typeface="Trebuchet MS" pitchFamily="34" charset="0"/>
              </a:rPr>
              <a:t>Previous severances from the property; creating more than 2 lots from a single original lot causes sale of the properties to be taxable.  Note that this is based on the </a:t>
            </a:r>
            <a:r>
              <a:rPr lang="en-US" sz="2200" u="sng" dirty="0">
                <a:solidFill>
                  <a:schemeClr val="tx1"/>
                </a:solidFill>
                <a:latin typeface="Trebuchet MS" pitchFamily="34" charset="0"/>
              </a:rPr>
              <a:t>aggregate number of lots created by severance</a:t>
            </a:r>
            <a:r>
              <a:rPr lang="en-US" sz="2200" dirty="0">
                <a:solidFill>
                  <a:schemeClr val="tx1"/>
                </a:solidFill>
                <a:latin typeface="Trebuchet MS" pitchFamily="34" charset="0"/>
              </a:rPr>
              <a:t>; there is no ‘exemption’ for the first lot sold*</a:t>
            </a:r>
          </a:p>
          <a:p>
            <a:pPr marL="1257300" lvl="2" indent="-457200">
              <a:buFont typeface="+mj-lt"/>
              <a:buAutoNum type="romanLcPeriod"/>
            </a:pPr>
            <a:r>
              <a:rPr lang="en-US" sz="2200" dirty="0">
                <a:solidFill>
                  <a:schemeClr val="tx1"/>
                </a:solidFill>
                <a:latin typeface="Trebuchet MS" pitchFamily="34" charset="0"/>
              </a:rPr>
              <a:t>Property used primarily in a business (eg: farming, rental of property or other business) carried on by landowner </a:t>
            </a:r>
            <a:r>
              <a:rPr lang="en-US" sz="2200" u="sng" dirty="0">
                <a:solidFill>
                  <a:schemeClr val="tx1"/>
                </a:solidFill>
                <a:latin typeface="Trebuchet MS" pitchFamily="34" charset="0"/>
              </a:rPr>
              <a:t>with a reasonable expectation of profit</a:t>
            </a:r>
          </a:p>
          <a:p>
            <a:pPr marL="1257300" lvl="2" indent="-457200">
              <a:buFont typeface="+mj-lt"/>
              <a:buAutoNum type="romanLcPeriod"/>
            </a:pPr>
            <a:r>
              <a:rPr lang="en-US" sz="2200" dirty="0">
                <a:solidFill>
                  <a:schemeClr val="tx1"/>
                </a:solidFill>
                <a:latin typeface="Trebuchet MS" pitchFamily="34" charset="0"/>
              </a:rPr>
              <a:t>Property rented or leased, where the owner is a GST registrant</a:t>
            </a:r>
          </a:p>
          <a:p>
            <a:pPr marL="400050" lvl="1" indent="0">
              <a:buNone/>
            </a:pPr>
            <a:r>
              <a:rPr lang="en-US" sz="2200" dirty="0">
                <a:solidFill>
                  <a:schemeClr val="tx1"/>
                </a:solidFill>
                <a:latin typeface="Trebuchet MS" pitchFamily="34" charset="0"/>
              </a:rPr>
              <a:t>*Exception for severed lot transferred to a relative for their own use and enjoyment</a:t>
            </a:r>
            <a:r>
              <a:rPr lang="en-US" sz="2600" dirty="0">
                <a:solidFill>
                  <a:schemeClr val="tx1"/>
                </a:solidFill>
                <a:latin typeface="Trebuchet MS" pitchFamily="34" charset="0"/>
              </a:rPr>
              <a:t>.</a:t>
            </a:r>
          </a:p>
          <a:p>
            <a:pPr marL="857250" lvl="1" indent="-457200">
              <a:buNone/>
            </a:pPr>
            <a:endParaRPr lang="en-US" sz="2200" dirty="0">
              <a:latin typeface="Trebuchet MS" pitchFamily="34" charset="0"/>
            </a:endParaRPr>
          </a:p>
          <a:p>
            <a:pPr marL="857250" lvl="1" indent="-457200">
              <a:buFont typeface="Arial" pitchFamily="34" charset="0"/>
              <a:buChar char="•"/>
            </a:pPr>
            <a:endParaRPr lang="en-US" sz="2200" dirty="0">
              <a:latin typeface="Trebuchet MS" pitchFamily="34" charset="0"/>
            </a:endParaRPr>
          </a:p>
          <a:p>
            <a:pPr marL="857250" lvl="1" indent="-457200">
              <a:buFont typeface="Wingdings" pitchFamily="2" charset="2"/>
              <a:buChar char="ü"/>
            </a:pPr>
            <a:endParaRPr lang="en-US" sz="2200" dirty="0">
              <a:latin typeface="Trebuchet MS"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4203" y="4665"/>
            <a:ext cx="8229600" cy="792162"/>
          </a:xfrm>
        </p:spPr>
        <p:txBody>
          <a:bodyPr>
            <a:normAutofit fontScale="90000"/>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Exempt vs. Taxable Supplies of Real Property</a:t>
            </a:r>
          </a:p>
        </p:txBody>
      </p:sp>
      <p:sp>
        <p:nvSpPr>
          <p:cNvPr id="3" name="Content Placeholder 2"/>
          <p:cNvSpPr>
            <a:spLocks noGrp="1"/>
          </p:cNvSpPr>
          <p:nvPr>
            <p:ph idx="1"/>
          </p:nvPr>
        </p:nvSpPr>
        <p:spPr>
          <a:xfrm>
            <a:off x="568003" y="1033818"/>
            <a:ext cx="8305800" cy="5486400"/>
          </a:xfrm>
        </p:spPr>
        <p:txBody>
          <a:bodyPr>
            <a:noAutofit/>
          </a:bodyPr>
          <a:lstStyle/>
          <a:p>
            <a:pPr marL="457200" indent="-457200">
              <a:buNone/>
            </a:pPr>
            <a:r>
              <a:rPr lang="en-US" sz="2200" b="1" dirty="0">
                <a:solidFill>
                  <a:schemeClr val="tx1"/>
                </a:solidFill>
                <a:latin typeface="Trebuchet MS" pitchFamily="34" charset="0"/>
              </a:rPr>
              <a:t>Sale of </a:t>
            </a:r>
            <a:r>
              <a:rPr lang="en-US" sz="2200" b="1" dirty="0">
                <a:latin typeface="Trebuchet MS" pitchFamily="34" charset="0"/>
              </a:rPr>
              <a:t>non-residential property</a:t>
            </a:r>
            <a:r>
              <a:rPr lang="en-US" sz="2200" b="1" dirty="0">
                <a:solidFill>
                  <a:schemeClr val="tx1"/>
                </a:solidFill>
                <a:latin typeface="Trebuchet MS" pitchFamily="34" charset="0"/>
              </a:rPr>
              <a:t> exemption (individual or personal trust only) – ONLY THE SELLER KNOWS!</a:t>
            </a:r>
          </a:p>
          <a:p>
            <a:pPr marL="457200" indent="-457200">
              <a:buNone/>
            </a:pPr>
            <a:endParaRPr lang="en-US" dirty="0">
              <a:solidFill>
                <a:schemeClr val="tx1"/>
              </a:solidFill>
              <a:latin typeface="Trebuchet MS" pitchFamily="34" charset="0"/>
            </a:endParaRPr>
          </a:p>
          <a:p>
            <a:pPr marL="457200" lvl="1" indent="0">
              <a:buNone/>
            </a:pPr>
            <a:r>
              <a:rPr lang="en-US" sz="2100" dirty="0">
                <a:latin typeface="Trebuchet MS" pitchFamily="34" charset="0"/>
              </a:rPr>
              <a:t>Dr. Smith owns a 1 acre parcel used as their hobby farm.  $20k revenue/$50k losses per year.  “Small supplier” not registered for GST.  Never subdivided.  </a:t>
            </a:r>
          </a:p>
          <a:p>
            <a:pPr marL="857250" lvl="1" indent="-457200">
              <a:buNone/>
            </a:pPr>
            <a:endParaRPr lang="en-US" sz="2100" dirty="0">
              <a:latin typeface="Trebuchet MS" pitchFamily="34" charset="0"/>
            </a:endParaRPr>
          </a:p>
          <a:p>
            <a:pPr marL="857250" lvl="1" indent="-457200"/>
            <a:r>
              <a:rPr lang="en-US" sz="2100" dirty="0">
                <a:latin typeface="Trebuchet MS" pitchFamily="34" charset="0"/>
              </a:rPr>
              <a:t>Sale of this property is </a:t>
            </a:r>
            <a:r>
              <a:rPr lang="en-US" sz="2100" b="1" dirty="0">
                <a:latin typeface="Trebuchet MS" pitchFamily="34" charset="0"/>
              </a:rPr>
              <a:t>TAXABLE.</a:t>
            </a:r>
          </a:p>
          <a:p>
            <a:pPr marL="857250" lvl="1" indent="-457200">
              <a:buNone/>
            </a:pPr>
            <a:endParaRPr lang="en-US" sz="2100" dirty="0">
              <a:latin typeface="Trebuchet MS" pitchFamily="34" charset="0"/>
            </a:endParaRPr>
          </a:p>
          <a:p>
            <a:pPr marL="457200" lvl="1" indent="0">
              <a:buNone/>
            </a:pPr>
            <a:r>
              <a:rPr lang="en-US" sz="2100" dirty="0">
                <a:latin typeface="Trebuchet MS" pitchFamily="34" charset="0"/>
              </a:rPr>
              <a:t>Dr. Jones owns a 1 acre parcel used as their hobby farm.  $20k revenue/$50k losses per year.  “Small supplier” not registered for GST.  Never subdivided.</a:t>
            </a:r>
          </a:p>
          <a:p>
            <a:pPr marL="857250" lvl="1" indent="-457200">
              <a:buFont typeface="Arial" pitchFamily="34" charset="0"/>
              <a:buChar char="•"/>
            </a:pPr>
            <a:endParaRPr lang="en-US" sz="2100" dirty="0">
              <a:latin typeface="Trebuchet MS" pitchFamily="34" charset="0"/>
            </a:endParaRPr>
          </a:p>
          <a:p>
            <a:pPr marL="857250" lvl="1" indent="-457200">
              <a:buFont typeface="Arial" pitchFamily="34" charset="0"/>
              <a:buChar char="•"/>
            </a:pPr>
            <a:r>
              <a:rPr lang="en-US" sz="2100" dirty="0">
                <a:latin typeface="Trebuchet MS" pitchFamily="34" charset="0"/>
              </a:rPr>
              <a:t>Sale of this property is </a:t>
            </a:r>
            <a:r>
              <a:rPr lang="en-US" sz="2100" b="1" dirty="0">
                <a:latin typeface="Trebuchet MS" pitchFamily="34" charset="0"/>
              </a:rPr>
              <a:t>EXEMPT.</a:t>
            </a:r>
          </a:p>
          <a:p>
            <a:pPr marL="857250" lvl="1" indent="-457200">
              <a:buFont typeface="Wingdings" pitchFamily="2" charset="2"/>
              <a:buChar char="ü"/>
            </a:pPr>
            <a:endParaRPr lang="en-US" sz="2100" dirty="0">
              <a:latin typeface="Trebuchet MS" pitchFamily="34" charset="0"/>
            </a:endParaRPr>
          </a:p>
          <a:p>
            <a:pPr marL="57150" indent="0">
              <a:buNone/>
            </a:pPr>
            <a:r>
              <a:rPr lang="en-US" dirty="0">
                <a:latin typeface="Trebuchet MS" pitchFamily="34" charset="0"/>
              </a:rPr>
              <a:t>WHY?  Dr. Smith claimed the losses on their T1, thereby taking the position that there is a reasonable expectation of profit.</a:t>
            </a:r>
            <a:endParaRPr lang="en-US" b="1" dirty="0">
              <a:latin typeface="Trebuchet MS" pitchFamily="34" charset="0"/>
            </a:endParaRPr>
          </a:p>
        </p:txBody>
      </p:sp>
    </p:spTree>
    <p:extLst>
      <p:ext uri="{BB962C8B-B14F-4D97-AF65-F5344CB8AC3E}">
        <p14:creationId xmlns:p14="http://schemas.microsoft.com/office/powerpoint/2010/main" val="2468102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solidFill>
                  <a:srgbClr val="FF0000"/>
                </a:solidFill>
                <a:latin typeface="Trebuchet MS" pitchFamily="34" charset="0"/>
              </a:rPr>
              <a:t>GST and Real Estate</a:t>
            </a:r>
            <a:br>
              <a:rPr lang="en-US" sz="3000" dirty="0">
                <a:latin typeface="Trebuchet MS" pitchFamily="34" charset="0"/>
              </a:rPr>
            </a:br>
            <a:r>
              <a:rPr lang="en-US" sz="3000" dirty="0">
                <a:solidFill>
                  <a:srgbClr val="0000FF"/>
                </a:solidFill>
                <a:latin typeface="Trebuchet MS" pitchFamily="34" charset="0"/>
              </a:rPr>
              <a:t>Exempt vs. Taxable Supplies of Real Property</a:t>
            </a:r>
          </a:p>
        </p:txBody>
      </p:sp>
      <p:sp>
        <p:nvSpPr>
          <p:cNvPr id="3" name="Content Placeholder 2"/>
          <p:cNvSpPr>
            <a:spLocks noGrp="1"/>
          </p:cNvSpPr>
          <p:nvPr>
            <p:ph idx="1"/>
          </p:nvPr>
        </p:nvSpPr>
        <p:spPr/>
        <p:txBody>
          <a:bodyPr>
            <a:normAutofit/>
          </a:bodyPr>
          <a:lstStyle/>
          <a:p>
            <a:pPr>
              <a:buNone/>
            </a:pPr>
            <a:r>
              <a:rPr lang="en-US" sz="2400" u="sng" dirty="0">
                <a:solidFill>
                  <a:schemeClr val="tx1"/>
                </a:solidFill>
                <a:latin typeface="Trebuchet MS" pitchFamily="34" charset="0"/>
              </a:rPr>
              <a:t>Common Examples of Taxable Supplies: </a:t>
            </a:r>
          </a:p>
          <a:p>
            <a:pPr marL="457200" indent="-457200">
              <a:buFont typeface="+mj-lt"/>
              <a:buAutoNum type="alphaLcParenR"/>
            </a:pPr>
            <a:r>
              <a:rPr lang="en-US" sz="2400" dirty="0">
                <a:solidFill>
                  <a:schemeClr val="tx1"/>
                </a:solidFill>
                <a:latin typeface="Trebuchet MS" pitchFamily="34" charset="0"/>
              </a:rPr>
              <a:t>Sale of vacant land by corporation or partnership</a:t>
            </a:r>
          </a:p>
          <a:p>
            <a:pPr marL="457200" indent="-457200">
              <a:buFont typeface="+mj-lt"/>
              <a:buAutoNum type="alphaLcParenR"/>
            </a:pPr>
            <a:r>
              <a:rPr lang="en-US" sz="2400" dirty="0">
                <a:solidFill>
                  <a:schemeClr val="tx1"/>
                </a:solidFill>
                <a:latin typeface="Trebuchet MS" pitchFamily="34" charset="0"/>
              </a:rPr>
              <a:t>New residential housing by a builder.</a:t>
            </a:r>
          </a:p>
          <a:p>
            <a:pPr marL="457200" indent="-457200">
              <a:buFont typeface="+mj-lt"/>
              <a:buAutoNum type="alphaLcParenR"/>
            </a:pPr>
            <a:r>
              <a:rPr lang="en-US" sz="2400" dirty="0">
                <a:latin typeface="Trebuchet MS" pitchFamily="34" charset="0"/>
              </a:rPr>
              <a:t>Assignments of residential purchase contracts (after May 6, 2022) by a person who is not the builder.</a:t>
            </a:r>
            <a:endParaRPr lang="en-US" sz="2400" dirty="0">
              <a:solidFill>
                <a:schemeClr val="tx1"/>
              </a:solidFill>
              <a:latin typeface="Trebuchet MS" pitchFamily="34" charset="0"/>
            </a:endParaRPr>
          </a:p>
          <a:p>
            <a:pPr marL="457200" indent="-457200">
              <a:buFont typeface="+mj-lt"/>
              <a:buAutoNum type="alphaLcParenR"/>
            </a:pPr>
            <a:r>
              <a:rPr lang="en-US" sz="2400" dirty="0">
                <a:solidFill>
                  <a:schemeClr val="tx1"/>
                </a:solidFill>
                <a:latin typeface="Trebuchet MS" pitchFamily="34" charset="0"/>
              </a:rPr>
              <a:t>Substantially renovated residential complex by a builder.</a:t>
            </a:r>
          </a:p>
          <a:p>
            <a:pPr marL="457200" indent="-457200">
              <a:buFont typeface="+mj-lt"/>
              <a:buAutoNum type="alphaLcParenR"/>
            </a:pPr>
            <a:r>
              <a:rPr lang="en-US" sz="2400" dirty="0">
                <a:solidFill>
                  <a:schemeClr val="tx1"/>
                </a:solidFill>
                <a:latin typeface="Trebuchet MS" pitchFamily="34" charset="0"/>
              </a:rPr>
              <a:t>Commercial property (eg: office space)</a:t>
            </a:r>
          </a:p>
          <a:p>
            <a:pPr marL="457200" indent="-457200">
              <a:buFont typeface="+mj-lt"/>
              <a:buAutoNum type="alphaLcParenR"/>
            </a:pPr>
            <a:r>
              <a:rPr lang="en-US" sz="2400" dirty="0">
                <a:solidFill>
                  <a:schemeClr val="tx1"/>
                </a:solidFill>
                <a:latin typeface="Trebuchet MS" pitchFamily="34" charset="0"/>
              </a:rPr>
              <a:t>Property used for short-term accommodation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6247</TotalTime>
  <Words>5351</Words>
  <Application>Microsoft Office PowerPoint</Application>
  <PresentationFormat>On-screen Show (4:3)</PresentationFormat>
  <Paragraphs>334</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Trebuchet MS</vt:lpstr>
      <vt:lpstr>Wingdings</vt:lpstr>
      <vt:lpstr>Office Theme</vt:lpstr>
      <vt:lpstr>GST AND REAL ESTATE  Boven Sales Tax Consulting Inc.   NOVEMBER 20, 2025 FRASER VALLEY CPA ASSOCIATION </vt:lpstr>
      <vt:lpstr>GST and Real Estate A Note of Caution</vt:lpstr>
      <vt:lpstr>GST AND REAL ESTATE GST - Overview</vt:lpstr>
      <vt:lpstr>GST AND REAL ESTATE GST - Overview</vt:lpstr>
      <vt:lpstr>GST and Real Estate Exempt vs. Taxable Supplies of Real Property</vt:lpstr>
      <vt:lpstr>GST and Real Estate Exempt vs. Taxable Supplies of Real Property</vt:lpstr>
      <vt:lpstr>GST and Real Estate Exempt vs. Taxable Supplies of Real Property</vt:lpstr>
      <vt:lpstr>GST and Real Estate Exempt vs. Taxable Supplies of Real Property</vt:lpstr>
      <vt:lpstr>GST and Real Estate Exempt vs. Taxable Supplies of Real Property</vt:lpstr>
      <vt:lpstr>GST and Real Estate New Residential Property</vt:lpstr>
      <vt:lpstr>GST and Real Estate New Residential Property – Basic Rebate</vt:lpstr>
      <vt:lpstr>GST and Real Estate New Residential Property – Enhanced Rebate First-Time Buyers</vt:lpstr>
      <vt:lpstr>GST and Real Estate New Residential Property – Enhanced Rebate Purpose-Built Rental Housing </vt:lpstr>
      <vt:lpstr>GST and Real Estate Changes in Use of Real Property</vt:lpstr>
      <vt:lpstr>GST and Real Estate Recovering GST Paid </vt:lpstr>
      <vt:lpstr>GST and Real Estate Recovering GST Paid</vt:lpstr>
      <vt:lpstr>GST and Real Estate Recovering GST Paid – Change of Use</vt:lpstr>
      <vt:lpstr>GST and Real Estate Sales Contract Wording</vt:lpstr>
      <vt:lpstr>GST and Real Estate Sales Contract Wording</vt:lpstr>
      <vt:lpstr>GST and Real Estate Sales Contract Wording</vt:lpstr>
      <vt:lpstr>GST and Real Estate Sales Contract Wording</vt:lpstr>
      <vt:lpstr>GST and Real Estate Sales Contract Wording</vt:lpstr>
      <vt:lpstr>GST and Real Estate Sales Contract Wording</vt:lpstr>
      <vt:lpstr>GST and Real Estate Sales Contract Wording</vt:lpstr>
      <vt:lpstr>GST and Real Estate Co-ownerships and Partnerships</vt:lpstr>
      <vt:lpstr>GST and Real Estate Bare Trusts</vt:lpstr>
      <vt:lpstr>GST and Real Estate Questions?    </vt:lpstr>
    </vt:vector>
  </TitlesOfParts>
  <Company>BDO Canada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KGarth</dc:creator>
  <cp:lastModifiedBy>Executive Coordinator FVCPAA</cp:lastModifiedBy>
  <cp:revision>484</cp:revision>
  <cp:lastPrinted>2015-11-13T00:13:38Z</cp:lastPrinted>
  <dcterms:created xsi:type="dcterms:W3CDTF">2012-12-22T18:27:40Z</dcterms:created>
  <dcterms:modified xsi:type="dcterms:W3CDTF">2025-11-15T23:58:45Z</dcterms:modified>
</cp:coreProperties>
</file>