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Gelasio" panose="020B0604020202020204" charset="0"/>
      <p:regular r:id="rId17"/>
    </p:embeddedFont>
    <p:embeddedFont>
      <p:font typeface="Lato" panose="020F0502020204030203" pitchFamily="34" charset="0"/>
      <p:regular r:id="rId18"/>
      <p:bold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0"/>
  </p:normalViewPr>
  <p:slideViewPr>
    <p:cSldViewPr snapToGrid="0" snapToObjects="1">
      <p:cViewPr varScale="1">
        <p:scale>
          <a:sx n="86" d="100"/>
          <a:sy n="86" d="100"/>
        </p:scale>
        <p:origin x="89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184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txBody>
          <a:bodyPr/>
          <a:lstStyle/>
          <a:p>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697242"/>
            <a:ext cx="7556421" cy="1417558"/>
          </a:xfrm>
          <a:prstGeom prst="rect">
            <a:avLst/>
          </a:prstGeom>
          <a:noFill/>
          <a:ln/>
        </p:spPr>
        <p:txBody>
          <a:bodyPr wrap="square" lIns="0" tIns="0" rIns="0" bIns="0" rtlCol="0" anchor="t"/>
          <a:lstStyle/>
          <a:p>
            <a:pPr marL="0" indent="0" algn="l">
              <a:lnSpc>
                <a:spcPts val="5550"/>
              </a:lnSpc>
              <a:buNone/>
            </a:pPr>
            <a:r>
              <a:rPr lang="en-US" sz="5400" dirty="0">
                <a:solidFill>
                  <a:srgbClr val="312F2B"/>
                </a:solidFill>
                <a:latin typeface="Gelasio" pitchFamily="34" charset="0"/>
                <a:ea typeface="Gelasio" pitchFamily="34" charset="-122"/>
                <a:cs typeface="Gelasio" pitchFamily="34" charset="-120"/>
              </a:rPr>
              <a:t>Managing Stress in Uncertain Environments</a:t>
            </a:r>
            <a:endParaRPr lang="en-US" sz="5400" dirty="0"/>
          </a:p>
        </p:txBody>
      </p:sp>
      <p:sp>
        <p:nvSpPr>
          <p:cNvPr id="4" name="Text 1"/>
          <p:cNvSpPr/>
          <p:nvPr/>
        </p:nvSpPr>
        <p:spPr>
          <a:xfrm>
            <a:off x="793790" y="5215884"/>
            <a:ext cx="5584708" cy="354330"/>
          </a:xfrm>
          <a:prstGeom prst="rect">
            <a:avLst/>
          </a:prstGeom>
          <a:noFill/>
          <a:ln/>
        </p:spPr>
        <p:txBody>
          <a:bodyPr wrap="none" lIns="0" tIns="0" rIns="0" bIns="0" rtlCol="0" anchor="t"/>
          <a:lstStyle/>
          <a:p>
            <a:pPr marL="0" indent="0" algn="l">
              <a:lnSpc>
                <a:spcPts val="2750"/>
              </a:lnSpc>
              <a:buNone/>
            </a:pPr>
            <a:r>
              <a:rPr lang="en-US" sz="3200" dirty="0">
                <a:solidFill>
                  <a:srgbClr val="312F2B"/>
                </a:solidFill>
                <a:latin typeface="Gelasio" pitchFamily="34" charset="0"/>
                <a:ea typeface="Gelasio" pitchFamily="34" charset="-122"/>
                <a:cs typeface="Gelasio" pitchFamily="34" charset="-120"/>
              </a:rPr>
              <a:t>Lessons from the Streets to the Spreadsheets</a:t>
            </a:r>
            <a:endParaRPr lang="en-US"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15847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The Power of Strategic Humour</a:t>
            </a:r>
            <a:endParaRPr lang="en-US" sz="4450" dirty="0"/>
          </a:p>
        </p:txBody>
      </p:sp>
      <p:sp>
        <p:nvSpPr>
          <p:cNvPr id="4" name="Shape 1"/>
          <p:cNvSpPr/>
          <p:nvPr/>
        </p:nvSpPr>
        <p:spPr>
          <a:xfrm>
            <a:off x="793790" y="2916198"/>
            <a:ext cx="7556421" cy="1829991"/>
          </a:xfrm>
          <a:prstGeom prst="roundRect">
            <a:avLst>
              <a:gd name="adj" fmla="val 5206"/>
            </a:avLst>
          </a:prstGeom>
          <a:solidFill>
            <a:srgbClr val="FFFFFF">
              <a:alpha val="95000"/>
            </a:srgbClr>
          </a:solidFill>
          <a:ln w="30480">
            <a:solidFill>
              <a:srgbClr val="CECEC9"/>
            </a:solidFill>
            <a:prstDash val="solid"/>
          </a:ln>
        </p:spPr>
        <p:txBody>
          <a:bodyPr/>
          <a:lstStyle/>
          <a:p>
            <a:endParaRPr lang="en-CA"/>
          </a:p>
        </p:txBody>
      </p:sp>
      <p:pic>
        <p:nvPicPr>
          <p:cNvPr id="5" name="Image 1" descr="preencoded.png"/>
          <p:cNvPicPr>
            <a:picLocks noChangeAspect="1"/>
          </p:cNvPicPr>
          <p:nvPr/>
        </p:nvPicPr>
        <p:blipFill>
          <a:blip r:embed="rId4"/>
          <a:stretch>
            <a:fillRect/>
          </a:stretch>
        </p:blipFill>
        <p:spPr>
          <a:xfrm>
            <a:off x="688181" y="2810589"/>
            <a:ext cx="272177" cy="272177"/>
          </a:xfrm>
          <a:prstGeom prst="rect">
            <a:avLst/>
          </a:prstGeom>
        </p:spPr>
      </p:pic>
      <p:pic>
        <p:nvPicPr>
          <p:cNvPr id="6" name="Image 2" descr="preencoded.png"/>
          <p:cNvPicPr>
            <a:picLocks noChangeAspect="1"/>
          </p:cNvPicPr>
          <p:nvPr/>
        </p:nvPicPr>
        <p:blipFill>
          <a:blip r:embed="rId5"/>
          <a:stretch>
            <a:fillRect/>
          </a:stretch>
        </p:blipFill>
        <p:spPr>
          <a:xfrm>
            <a:off x="8183642" y="4579620"/>
            <a:ext cx="272177" cy="272177"/>
          </a:xfrm>
          <a:prstGeom prst="rect">
            <a:avLst/>
          </a:prstGeom>
        </p:spPr>
      </p:pic>
      <p:sp>
        <p:nvSpPr>
          <p:cNvPr id="7" name="Text 2"/>
          <p:cNvSpPr/>
          <p:nvPr/>
        </p:nvSpPr>
        <p:spPr>
          <a:xfrm>
            <a:off x="1164431" y="3286839"/>
            <a:ext cx="6815138"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"Cops use dark humour to process trauma. Accountants use sarcasm and coffee mug slogans. Both work—because laughter physiologically reduces cortisol."</a:t>
            </a:r>
            <a:endParaRPr lang="en-US" sz="1750" dirty="0"/>
          </a:p>
        </p:txBody>
      </p:sp>
      <p:sp>
        <p:nvSpPr>
          <p:cNvPr id="8" name="Text 3"/>
          <p:cNvSpPr/>
          <p:nvPr/>
        </p:nvSpPr>
        <p:spPr>
          <a:xfrm>
            <a:off x="793790" y="5001339"/>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Humour isn't frivolous—it's a legitimate resilience tool. It creates psychological distance from stressors, builds team cohesion, and signals to your nervous system that you're safe enough to laugh.</a:t>
            </a:r>
            <a:endParaRPr lang="en-US" sz="1750" dirty="0"/>
          </a:p>
        </p:txBody>
      </p:sp>
      <p:sp>
        <p:nvSpPr>
          <p:cNvPr id="9" name="Text 4"/>
          <p:cNvSpPr/>
          <p:nvPr/>
        </p:nvSpPr>
        <p:spPr>
          <a:xfrm>
            <a:off x="793790" y="6345198"/>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Find your version: memes, inside jokes with colleagues, or just acknowledging the absurdity of asking clients for receipts from 2019.</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210151"/>
            <a:ext cx="7634883"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Navigating 2025's Uncertainty</a:t>
            </a:r>
            <a:endParaRPr lang="en-US" sz="4450" dirty="0"/>
          </a:p>
        </p:txBody>
      </p:sp>
      <p:pic>
        <p:nvPicPr>
          <p:cNvPr id="3" name="Image 0" descr="preencoded.png"/>
          <p:cNvPicPr>
            <a:picLocks noChangeAspect="1"/>
          </p:cNvPicPr>
          <p:nvPr/>
        </p:nvPicPr>
        <p:blipFill>
          <a:blip r:embed="rId3"/>
          <a:stretch>
            <a:fillRect/>
          </a:stretch>
        </p:blipFill>
        <p:spPr>
          <a:xfrm>
            <a:off x="793790" y="2372558"/>
            <a:ext cx="4347567" cy="907256"/>
          </a:xfrm>
          <a:prstGeom prst="rect">
            <a:avLst/>
          </a:prstGeom>
        </p:spPr>
      </p:pic>
      <p:sp>
        <p:nvSpPr>
          <p:cNvPr id="4" name="Text 1"/>
          <p:cNvSpPr/>
          <p:nvPr/>
        </p:nvSpPr>
        <p:spPr>
          <a:xfrm>
            <a:off x="1020604" y="35066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Market Volatility</a:t>
            </a:r>
            <a:endParaRPr lang="en-US" sz="2200" dirty="0"/>
          </a:p>
        </p:txBody>
      </p:sp>
      <p:sp>
        <p:nvSpPr>
          <p:cNvPr id="5" name="Text 2"/>
          <p:cNvSpPr/>
          <p:nvPr/>
        </p:nvSpPr>
        <p:spPr>
          <a:xfrm>
            <a:off x="1020604" y="3997047"/>
            <a:ext cx="389393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Global instability, tariffs, fluctuating interest rates, crypto crashes—financial landscapes shift faster than ever.</a:t>
            </a:r>
            <a:endParaRPr lang="en-US" sz="1750" dirty="0"/>
          </a:p>
        </p:txBody>
      </p:sp>
      <p:pic>
        <p:nvPicPr>
          <p:cNvPr id="6" name="Image 1" descr="preencoded.png"/>
          <p:cNvPicPr>
            <a:picLocks noChangeAspect="1"/>
          </p:cNvPicPr>
          <p:nvPr/>
        </p:nvPicPr>
        <p:blipFill>
          <a:blip r:embed="rId4"/>
          <a:stretch>
            <a:fillRect/>
          </a:stretch>
        </p:blipFill>
        <p:spPr>
          <a:xfrm>
            <a:off x="5141357" y="2372558"/>
            <a:ext cx="4347567" cy="907256"/>
          </a:xfrm>
          <a:prstGeom prst="rect">
            <a:avLst/>
          </a:prstGeom>
        </p:spPr>
      </p:pic>
      <p:sp>
        <p:nvSpPr>
          <p:cNvPr id="7" name="Text 3"/>
          <p:cNvSpPr/>
          <p:nvPr/>
        </p:nvSpPr>
        <p:spPr>
          <a:xfrm>
            <a:off x="5368171" y="35066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AI Disruption</a:t>
            </a:r>
            <a:endParaRPr lang="en-US" sz="2200" dirty="0"/>
          </a:p>
        </p:txBody>
      </p:sp>
      <p:sp>
        <p:nvSpPr>
          <p:cNvPr id="8" name="Text 4"/>
          <p:cNvSpPr/>
          <p:nvPr/>
        </p:nvSpPr>
        <p:spPr>
          <a:xfrm>
            <a:off x="5368171" y="3997047"/>
            <a:ext cx="3893939"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Automation threatens traditional workflows while creating new opportunities—and new anxieties about relevance.</a:t>
            </a:r>
            <a:endParaRPr lang="en-US" sz="1750" dirty="0"/>
          </a:p>
        </p:txBody>
      </p:sp>
      <p:pic>
        <p:nvPicPr>
          <p:cNvPr id="9" name="Image 2" descr="preencoded.png"/>
          <p:cNvPicPr>
            <a:picLocks noChangeAspect="1"/>
          </p:cNvPicPr>
          <p:nvPr/>
        </p:nvPicPr>
        <p:blipFill>
          <a:blip r:embed="rId5"/>
          <a:stretch>
            <a:fillRect/>
          </a:stretch>
        </p:blipFill>
        <p:spPr>
          <a:xfrm>
            <a:off x="9488924" y="2372558"/>
            <a:ext cx="4347567" cy="907256"/>
          </a:xfrm>
          <a:prstGeom prst="rect">
            <a:avLst/>
          </a:prstGeom>
        </p:spPr>
      </p:pic>
      <p:sp>
        <p:nvSpPr>
          <p:cNvPr id="10" name="Text 5"/>
          <p:cNvSpPr/>
          <p:nvPr/>
        </p:nvSpPr>
        <p:spPr>
          <a:xfrm>
            <a:off x="9715738" y="350662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Regulatory Changes</a:t>
            </a:r>
            <a:endParaRPr lang="en-US" sz="2200" dirty="0"/>
          </a:p>
        </p:txBody>
      </p:sp>
      <p:sp>
        <p:nvSpPr>
          <p:cNvPr id="11" name="Text 6"/>
          <p:cNvSpPr/>
          <p:nvPr/>
        </p:nvSpPr>
        <p:spPr>
          <a:xfrm>
            <a:off x="9715738" y="3997047"/>
            <a:ext cx="3893939"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Tax codes evolve, uncertainty around federal budget, compliance requirements multiply, and staying current feels like a full-time job on top of your full-time job.</a:t>
            </a:r>
            <a:endParaRPr lang="en-US" sz="1750" dirty="0"/>
          </a:p>
        </p:txBody>
      </p:sp>
      <p:sp>
        <p:nvSpPr>
          <p:cNvPr id="12" name="Text 7"/>
          <p:cNvSpPr/>
          <p:nvPr/>
        </p:nvSpPr>
        <p:spPr>
          <a:xfrm>
            <a:off x="793790" y="6293525"/>
            <a:ext cx="130428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Here's the truth: uncertainty isn't new. Policing has always faced evolving threats and technology. What matters isn't eliminating uncertainty—it's managing your response to it.</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55333" y="593527"/>
            <a:ext cx="5395793" cy="674489"/>
          </a:xfrm>
          <a:prstGeom prst="rect">
            <a:avLst/>
          </a:prstGeom>
          <a:noFill/>
          <a:ln/>
        </p:spPr>
        <p:txBody>
          <a:bodyPr wrap="none" lIns="0" tIns="0" rIns="0" bIns="0" rtlCol="0" anchor="t"/>
          <a:lstStyle/>
          <a:p>
            <a:pPr marL="0" indent="0" algn="l">
              <a:lnSpc>
                <a:spcPts val="5300"/>
              </a:lnSpc>
              <a:buNone/>
            </a:pPr>
            <a:endParaRPr lang="en-US" sz="4200" dirty="0"/>
          </a:p>
        </p:txBody>
      </p:sp>
      <p:pic>
        <p:nvPicPr>
          <p:cNvPr id="3" name="Image 0" descr="preencoded.png"/>
          <p:cNvPicPr>
            <a:picLocks noChangeAspect="1"/>
          </p:cNvPicPr>
          <p:nvPr/>
        </p:nvPicPr>
        <p:blipFill>
          <a:blip r:embed="rId3"/>
          <a:stretch>
            <a:fillRect/>
          </a:stretch>
        </p:blipFill>
        <p:spPr>
          <a:xfrm>
            <a:off x="755333" y="1699617"/>
            <a:ext cx="13119735" cy="627459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4243"/>
          </a:xfrm>
          <a:prstGeom prst="rect">
            <a:avLst/>
          </a:prstGeom>
        </p:spPr>
      </p:pic>
      <p:sp>
        <p:nvSpPr>
          <p:cNvPr id="3" name="Text 0"/>
          <p:cNvSpPr/>
          <p:nvPr/>
        </p:nvSpPr>
        <p:spPr>
          <a:xfrm>
            <a:off x="762714" y="599242"/>
            <a:ext cx="6352342" cy="681038"/>
          </a:xfrm>
          <a:prstGeom prst="rect">
            <a:avLst/>
          </a:prstGeom>
          <a:noFill/>
          <a:ln/>
        </p:spPr>
        <p:txBody>
          <a:bodyPr wrap="none" lIns="0" tIns="0" rIns="0" bIns="0" rtlCol="0" anchor="t"/>
          <a:lstStyle/>
          <a:p>
            <a:pPr marL="0" indent="0" algn="l">
              <a:lnSpc>
                <a:spcPts val="5350"/>
              </a:lnSpc>
              <a:buNone/>
            </a:pPr>
            <a:r>
              <a:rPr lang="en-US" sz="4250" dirty="0">
                <a:solidFill>
                  <a:srgbClr val="312F2B"/>
                </a:solidFill>
                <a:latin typeface="Gelasio" pitchFamily="34" charset="0"/>
                <a:ea typeface="Gelasio" pitchFamily="34" charset="-122"/>
                <a:cs typeface="Gelasio" pitchFamily="34" charset="-120"/>
              </a:rPr>
              <a:t>Your One-Week Challenge</a:t>
            </a:r>
            <a:endParaRPr lang="en-US" sz="4250" dirty="0"/>
          </a:p>
        </p:txBody>
      </p:sp>
      <p:sp>
        <p:nvSpPr>
          <p:cNvPr id="4" name="Shape 1"/>
          <p:cNvSpPr/>
          <p:nvPr/>
        </p:nvSpPr>
        <p:spPr>
          <a:xfrm>
            <a:off x="762714" y="1607106"/>
            <a:ext cx="7618571" cy="1665446"/>
          </a:xfrm>
          <a:prstGeom prst="roundRect">
            <a:avLst>
              <a:gd name="adj" fmla="val 8785"/>
            </a:avLst>
          </a:prstGeom>
          <a:solidFill>
            <a:srgbClr val="FFFFFF">
              <a:alpha val="95000"/>
            </a:srgbClr>
          </a:solidFill>
          <a:ln w="30480">
            <a:solidFill>
              <a:srgbClr val="CECEC9"/>
            </a:solidFill>
            <a:prstDash val="solid"/>
          </a:ln>
        </p:spPr>
        <p:txBody>
          <a:bodyPr/>
          <a:lstStyle/>
          <a:p>
            <a:endParaRPr lang="en-CA"/>
          </a:p>
        </p:txBody>
      </p:sp>
      <p:sp>
        <p:nvSpPr>
          <p:cNvPr id="5" name="Shape 2"/>
          <p:cNvSpPr/>
          <p:nvPr/>
        </p:nvSpPr>
        <p:spPr>
          <a:xfrm>
            <a:off x="732234" y="1607106"/>
            <a:ext cx="121920" cy="1665446"/>
          </a:xfrm>
          <a:prstGeom prst="roundRect">
            <a:avLst>
              <a:gd name="adj" fmla="val 75081"/>
            </a:avLst>
          </a:prstGeom>
          <a:solidFill>
            <a:srgbClr val="E5E5E0"/>
          </a:solidFill>
          <a:ln/>
        </p:spPr>
        <p:txBody>
          <a:bodyPr/>
          <a:lstStyle/>
          <a:p>
            <a:endParaRPr lang="en-CA"/>
          </a:p>
        </p:txBody>
      </p:sp>
      <p:sp>
        <p:nvSpPr>
          <p:cNvPr id="6" name="Text 3"/>
          <p:cNvSpPr/>
          <p:nvPr/>
        </p:nvSpPr>
        <p:spPr>
          <a:xfrm>
            <a:off x="1102519" y="1855470"/>
            <a:ext cx="2724269" cy="340519"/>
          </a:xfrm>
          <a:prstGeom prst="rect">
            <a:avLst/>
          </a:prstGeom>
          <a:noFill/>
          <a:ln/>
        </p:spPr>
        <p:txBody>
          <a:bodyPr wrap="none" lIns="0" tIns="0" rIns="0" bIns="0" rtlCol="0" anchor="t"/>
          <a:lstStyle/>
          <a:p>
            <a:pPr marL="0" indent="0" algn="l">
              <a:lnSpc>
                <a:spcPts val="2650"/>
              </a:lnSpc>
              <a:buNone/>
            </a:pPr>
            <a:r>
              <a:rPr lang="en-US" sz="2100" dirty="0">
                <a:solidFill>
                  <a:srgbClr val="272525"/>
                </a:solidFill>
                <a:latin typeface="Gelasio" pitchFamily="34" charset="0"/>
                <a:ea typeface="Gelasio" pitchFamily="34" charset="-122"/>
                <a:cs typeface="Gelasio" pitchFamily="34" charset="-120"/>
              </a:rPr>
              <a:t>Remember This</a:t>
            </a:r>
            <a:endParaRPr lang="en-US" sz="2100" dirty="0"/>
          </a:p>
        </p:txBody>
      </p:sp>
      <p:sp>
        <p:nvSpPr>
          <p:cNvPr id="7" name="Text 4"/>
          <p:cNvSpPr/>
          <p:nvPr/>
        </p:nvSpPr>
        <p:spPr>
          <a:xfrm>
            <a:off x="1102519" y="2326719"/>
            <a:ext cx="7030403" cy="697468"/>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Lato" pitchFamily="34" charset="0"/>
                <a:ea typeface="Lato" pitchFamily="34" charset="-122"/>
                <a:cs typeface="Lato" pitchFamily="34" charset="-120"/>
              </a:rPr>
              <a:t>Managing stress doesn't mean eliminating it. It means carrying the load wisely, unloading regularly, and building resilience for the long haul.</a:t>
            </a:r>
            <a:endParaRPr lang="en-US" sz="1700" dirty="0"/>
          </a:p>
        </p:txBody>
      </p:sp>
      <p:sp>
        <p:nvSpPr>
          <p:cNvPr id="8" name="Shape 5"/>
          <p:cNvSpPr/>
          <p:nvPr/>
        </p:nvSpPr>
        <p:spPr>
          <a:xfrm>
            <a:off x="762714" y="3490436"/>
            <a:ext cx="7618571" cy="2014180"/>
          </a:xfrm>
          <a:prstGeom prst="roundRect">
            <a:avLst>
              <a:gd name="adj" fmla="val 7264"/>
            </a:avLst>
          </a:prstGeom>
          <a:solidFill>
            <a:srgbClr val="FFFFFF">
              <a:alpha val="95000"/>
            </a:srgbClr>
          </a:solidFill>
          <a:ln w="30480">
            <a:solidFill>
              <a:srgbClr val="CECEC9"/>
            </a:solidFill>
            <a:prstDash val="solid"/>
          </a:ln>
        </p:spPr>
        <p:txBody>
          <a:bodyPr/>
          <a:lstStyle/>
          <a:p>
            <a:endParaRPr lang="en-CA"/>
          </a:p>
        </p:txBody>
      </p:sp>
      <p:sp>
        <p:nvSpPr>
          <p:cNvPr id="9" name="Shape 6"/>
          <p:cNvSpPr/>
          <p:nvPr/>
        </p:nvSpPr>
        <p:spPr>
          <a:xfrm>
            <a:off x="732234" y="3490436"/>
            <a:ext cx="121920" cy="2014180"/>
          </a:xfrm>
          <a:prstGeom prst="roundRect">
            <a:avLst>
              <a:gd name="adj" fmla="val 75081"/>
            </a:avLst>
          </a:prstGeom>
          <a:solidFill>
            <a:srgbClr val="E5E5E0"/>
          </a:solidFill>
          <a:ln/>
        </p:spPr>
        <p:txBody>
          <a:bodyPr/>
          <a:lstStyle/>
          <a:p>
            <a:endParaRPr lang="en-CA"/>
          </a:p>
        </p:txBody>
      </p:sp>
      <p:sp>
        <p:nvSpPr>
          <p:cNvPr id="10" name="Text 7"/>
          <p:cNvSpPr/>
          <p:nvPr/>
        </p:nvSpPr>
        <p:spPr>
          <a:xfrm>
            <a:off x="1102519" y="3738801"/>
            <a:ext cx="2724269" cy="340519"/>
          </a:xfrm>
          <a:prstGeom prst="rect">
            <a:avLst/>
          </a:prstGeom>
          <a:noFill/>
          <a:ln/>
        </p:spPr>
        <p:txBody>
          <a:bodyPr wrap="none" lIns="0" tIns="0" rIns="0" bIns="0" rtlCol="0" anchor="t"/>
          <a:lstStyle/>
          <a:p>
            <a:pPr marL="0" indent="0" algn="l">
              <a:lnSpc>
                <a:spcPts val="2650"/>
              </a:lnSpc>
              <a:buNone/>
            </a:pPr>
            <a:r>
              <a:rPr lang="en-US" sz="2100" dirty="0">
                <a:solidFill>
                  <a:srgbClr val="272525"/>
                </a:solidFill>
                <a:latin typeface="Gelasio" pitchFamily="34" charset="0"/>
                <a:ea typeface="Gelasio" pitchFamily="34" charset="-122"/>
                <a:cs typeface="Gelasio" pitchFamily="34" charset="-120"/>
              </a:rPr>
              <a:t>Take Action Today</a:t>
            </a:r>
            <a:endParaRPr lang="en-US" sz="2100" dirty="0"/>
          </a:p>
        </p:txBody>
      </p:sp>
      <p:sp>
        <p:nvSpPr>
          <p:cNvPr id="11" name="Text 8"/>
          <p:cNvSpPr/>
          <p:nvPr/>
        </p:nvSpPr>
        <p:spPr>
          <a:xfrm>
            <a:off x="1102519" y="4210050"/>
            <a:ext cx="7030403" cy="1046202"/>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Lato" pitchFamily="34" charset="0"/>
                <a:ea typeface="Lato" pitchFamily="34" charset="-122"/>
                <a:cs typeface="Lato" pitchFamily="34" charset="-120"/>
              </a:rPr>
              <a:t>Choose </a:t>
            </a:r>
            <a:r>
              <a:rPr lang="en-US" sz="1700" b="1" dirty="0">
                <a:solidFill>
                  <a:srgbClr val="272525"/>
                </a:solidFill>
                <a:latin typeface="Lato" pitchFamily="34" charset="0"/>
                <a:ea typeface="Lato" pitchFamily="34" charset="-122"/>
                <a:cs typeface="Lato" pitchFamily="34" charset="-120"/>
              </a:rPr>
              <a:t>one strategy</a:t>
            </a:r>
            <a:r>
              <a:rPr lang="en-US" sz="1700" dirty="0">
                <a:solidFill>
                  <a:srgbClr val="272525"/>
                </a:solidFill>
                <a:latin typeface="Lato" pitchFamily="34" charset="0"/>
                <a:ea typeface="Lato" pitchFamily="34" charset="-122"/>
                <a:cs typeface="Lato" pitchFamily="34" charset="-120"/>
              </a:rPr>
              <a:t> from today and implement it this week. Just one. Box breathing before meetings. A five-minute walk at lunch. Reframing one stressor as a solvable problem.</a:t>
            </a:r>
            <a:endParaRPr lang="en-US" sz="1700" dirty="0"/>
          </a:p>
        </p:txBody>
      </p:sp>
      <p:sp>
        <p:nvSpPr>
          <p:cNvPr id="12" name="Text 9"/>
          <p:cNvSpPr/>
          <p:nvPr/>
        </p:nvSpPr>
        <p:spPr>
          <a:xfrm>
            <a:off x="1089541" y="5994916"/>
            <a:ext cx="7291745" cy="1394936"/>
          </a:xfrm>
          <a:prstGeom prst="rect">
            <a:avLst/>
          </a:prstGeom>
          <a:noFill/>
          <a:ln/>
        </p:spPr>
        <p:txBody>
          <a:bodyPr wrap="square" lIns="0" tIns="0" rIns="0" bIns="0" rtlCol="0" anchor="t"/>
          <a:lstStyle/>
          <a:p>
            <a:pPr marL="0" indent="0" algn="l">
              <a:lnSpc>
                <a:spcPts val="2700"/>
              </a:lnSpc>
              <a:buNone/>
            </a:pPr>
            <a:r>
              <a:rPr lang="en-US" sz="1700" dirty="0">
                <a:solidFill>
                  <a:srgbClr val="272525"/>
                </a:solidFill>
                <a:latin typeface="Lato" pitchFamily="34" charset="0"/>
                <a:ea typeface="Lato" pitchFamily="34" charset="-122"/>
                <a:cs typeface="Lato" pitchFamily="34" charset="-120"/>
              </a:rPr>
              <a:t>"In policing, we say the job is hours of boredom punctuated by moments of sheer terror. In accounting, it's hours of spreadsheets punctuated by clients asking, 'Can you make me pay less tax?' Either way—stress management is the key to survival."</a:t>
            </a:r>
            <a:endParaRPr lang="en-US" sz="1700" dirty="0"/>
          </a:p>
        </p:txBody>
      </p:sp>
      <p:sp>
        <p:nvSpPr>
          <p:cNvPr id="13" name="Shape 10"/>
          <p:cNvSpPr/>
          <p:nvPr/>
        </p:nvSpPr>
        <p:spPr>
          <a:xfrm>
            <a:off x="762714" y="5749766"/>
            <a:ext cx="30480" cy="1885236"/>
          </a:xfrm>
          <a:prstGeom prst="rect">
            <a:avLst/>
          </a:prstGeom>
          <a:solidFill>
            <a:srgbClr val="E5E5E0"/>
          </a:solidFill>
          <a:ln/>
        </p:spPr>
        <p:txBody>
          <a:bodyPr/>
          <a:lstStyle/>
          <a:p>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87802" y="1730662"/>
            <a:ext cx="6244709" cy="3745023"/>
          </a:xfrm>
          <a:prstGeom prst="rect">
            <a:avLst/>
          </a:prstGeom>
        </p:spPr>
      </p:pic>
      <p:sp>
        <p:nvSpPr>
          <p:cNvPr id="3" name="Text 0"/>
          <p:cNvSpPr/>
          <p:nvPr/>
        </p:nvSpPr>
        <p:spPr>
          <a:xfrm>
            <a:off x="7599521" y="2909888"/>
            <a:ext cx="5670590" cy="708779"/>
          </a:xfrm>
          <a:prstGeom prst="rect">
            <a:avLst/>
          </a:prstGeom>
          <a:noFill/>
          <a:ln/>
        </p:spPr>
        <p:txBody>
          <a:bodyPr wrap="none" lIns="0" tIns="0" rIns="0" bIns="0" rtlCol="0" anchor="t"/>
          <a:lstStyle/>
          <a:p>
            <a:pPr marL="0" indent="0" algn="l">
              <a:lnSpc>
                <a:spcPts val="5550"/>
              </a:lnSpc>
              <a:buNone/>
            </a:pPr>
            <a:r>
              <a:rPr lang="en-US" sz="6000" dirty="0">
                <a:solidFill>
                  <a:srgbClr val="312F2B"/>
                </a:solidFill>
                <a:latin typeface="Gelasio" pitchFamily="34" charset="0"/>
                <a:ea typeface="Gelasio" pitchFamily="34" charset="-122"/>
                <a:cs typeface="Gelasio" pitchFamily="34" charset="-120"/>
              </a:rPr>
              <a:t>Thank You!</a:t>
            </a:r>
            <a:endParaRPr lang="en-US" sz="6000" dirty="0"/>
          </a:p>
        </p:txBody>
      </p:sp>
      <p:sp>
        <p:nvSpPr>
          <p:cNvPr id="4" name="Text 1"/>
          <p:cNvSpPr/>
          <p:nvPr/>
        </p:nvSpPr>
        <p:spPr>
          <a:xfrm>
            <a:off x="7599521" y="3845481"/>
            <a:ext cx="6244709" cy="362903"/>
          </a:xfrm>
          <a:prstGeom prst="rect">
            <a:avLst/>
          </a:prstGeom>
          <a:noFill/>
          <a:ln/>
        </p:spPr>
        <p:txBody>
          <a:bodyPr wrap="none" lIns="0" tIns="0" rIns="0" bIns="0" rtlCol="0" anchor="t"/>
          <a:lstStyle/>
          <a:p>
            <a:pPr marL="0" indent="0" algn="l">
              <a:lnSpc>
                <a:spcPts val="2850"/>
              </a:lnSpc>
              <a:buNone/>
            </a:pPr>
            <a:r>
              <a:rPr lang="en-US" sz="2400" b="1" dirty="0">
                <a:solidFill>
                  <a:srgbClr val="272525"/>
                </a:solidFill>
                <a:latin typeface="Lato" pitchFamily="34" charset="0"/>
                <a:ea typeface="Lato" pitchFamily="34" charset="-122"/>
                <a:cs typeface="Lato" pitchFamily="34" charset="-120"/>
              </a:rPr>
              <a:t>Mike Willford, Sgt. (Ret.), B.A. (Crim/Policing)</a:t>
            </a:r>
            <a:endParaRPr lang="en-US" sz="2400" dirty="0"/>
          </a:p>
        </p:txBody>
      </p:sp>
      <p:sp>
        <p:nvSpPr>
          <p:cNvPr id="5" name="Text 2"/>
          <p:cNvSpPr/>
          <p:nvPr/>
        </p:nvSpPr>
        <p:spPr>
          <a:xfrm>
            <a:off x="7599521" y="4412456"/>
            <a:ext cx="6244709" cy="362903"/>
          </a:xfrm>
          <a:prstGeom prst="rect">
            <a:avLst/>
          </a:prstGeom>
          <a:noFill/>
          <a:ln/>
        </p:spPr>
        <p:txBody>
          <a:bodyPr wrap="none" lIns="0" tIns="0" rIns="0" bIns="0" rtlCol="0" anchor="t"/>
          <a:lstStyle/>
          <a:p>
            <a:pPr marL="0" indent="0" algn="l">
              <a:lnSpc>
                <a:spcPts val="2850"/>
              </a:lnSpc>
              <a:buNone/>
            </a:pPr>
            <a:r>
              <a:rPr lang="en-US" sz="2400" b="1" dirty="0">
                <a:solidFill>
                  <a:srgbClr val="272525"/>
                </a:solidFill>
                <a:latin typeface="Lato" pitchFamily="34" charset="0"/>
                <a:ea typeface="Lato" pitchFamily="34" charset="-122"/>
                <a:cs typeface="Lato" pitchFamily="34" charset="-120"/>
              </a:rPr>
              <a:t>Co-Founder | VRFY</a:t>
            </a:r>
            <a:endParaRPr lang="en-US" sz="2400" dirty="0"/>
          </a:p>
        </p:txBody>
      </p:sp>
      <p:sp>
        <p:nvSpPr>
          <p:cNvPr id="6" name="Text 3"/>
          <p:cNvSpPr/>
          <p:nvPr/>
        </p:nvSpPr>
        <p:spPr>
          <a:xfrm>
            <a:off x="7599521" y="4979432"/>
            <a:ext cx="6244709" cy="362903"/>
          </a:xfrm>
          <a:prstGeom prst="rect">
            <a:avLst/>
          </a:prstGeom>
          <a:noFill/>
          <a:ln/>
        </p:spPr>
        <p:txBody>
          <a:bodyPr wrap="none" lIns="0" tIns="0" rIns="0" bIns="0" rtlCol="0" anchor="t"/>
          <a:lstStyle/>
          <a:p>
            <a:pPr marL="0" indent="0" algn="l">
              <a:lnSpc>
                <a:spcPts val="2850"/>
              </a:lnSpc>
              <a:buNone/>
            </a:pPr>
            <a:r>
              <a:rPr lang="en-US" sz="2400" b="1" dirty="0">
                <a:solidFill>
                  <a:srgbClr val="272525"/>
                </a:solidFill>
                <a:latin typeface="Lato" pitchFamily="34" charset="0"/>
                <a:ea typeface="Lato" pitchFamily="34" charset="-122"/>
                <a:cs typeface="Lato" pitchFamily="34" charset="-120"/>
              </a:rPr>
              <a:t>mike@vrfyinc.com | www.vrfyinc.com</a:t>
            </a:r>
            <a:endParaRPr lang="en-US"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832610"/>
            <a:ext cx="10764798"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A Warm Welcome from an Unlikely Source</a:t>
            </a:r>
            <a:endParaRPr lang="en-US" sz="4450" dirty="0"/>
          </a:p>
        </p:txBody>
      </p:sp>
      <p:sp>
        <p:nvSpPr>
          <p:cNvPr id="3" name="Text 1"/>
          <p:cNvSpPr/>
          <p:nvPr/>
        </p:nvSpPr>
        <p:spPr>
          <a:xfrm>
            <a:off x="793790" y="3085624"/>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I spent 20 years as a police officer, which means I spent two decades managing chaos… and paperwork. Now I'm talking to accountants, so I'm finally with people who actually </a:t>
            </a:r>
            <a:r>
              <a:rPr lang="en-US" sz="1750" i="1" dirty="0">
                <a:solidFill>
                  <a:srgbClr val="272525"/>
                </a:solidFill>
                <a:latin typeface="Lato" pitchFamily="34" charset="0"/>
                <a:ea typeface="Lato" pitchFamily="34" charset="-122"/>
                <a:cs typeface="Lato" pitchFamily="34" charset="-120"/>
              </a:rPr>
              <a:t>like</a:t>
            </a:r>
            <a:r>
              <a:rPr lang="en-US" sz="1750" dirty="0">
                <a:solidFill>
                  <a:srgbClr val="272525"/>
                </a:solidFill>
                <a:latin typeface="Lato" pitchFamily="34" charset="0"/>
                <a:ea typeface="Lato" pitchFamily="34" charset="-122"/>
                <a:cs typeface="Lato" pitchFamily="34" charset="-120"/>
              </a:rPr>
              <a:t> paperwork.</a:t>
            </a:r>
            <a:endParaRPr lang="en-US" sz="1750" dirty="0"/>
          </a:p>
        </p:txBody>
      </p:sp>
      <p:sp>
        <p:nvSpPr>
          <p:cNvPr id="4" name="Text 2"/>
          <p:cNvSpPr/>
          <p:nvPr/>
        </p:nvSpPr>
        <p:spPr>
          <a:xfrm>
            <a:off x="793790" y="4741307"/>
            <a:ext cx="6244709"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We're living through 2025's perfect storm: interest rates dancing unpredictably, tax laws shifting overnight, AI threatening to automate half our workflows, and audit season looming like a dark cloud.</a:t>
            </a:r>
            <a:endParaRPr lang="en-US" sz="1750" dirty="0"/>
          </a:p>
        </p:txBody>
      </p:sp>
      <p:sp>
        <p:nvSpPr>
          <p:cNvPr id="5" name="Text 3"/>
          <p:cNvSpPr/>
          <p:nvPr/>
        </p:nvSpPr>
        <p:spPr>
          <a:xfrm>
            <a:off x="7599521" y="3085624"/>
            <a:ext cx="6244709" cy="1088708"/>
          </a:xfrm>
          <a:prstGeom prst="rect">
            <a:avLst/>
          </a:prstGeom>
          <a:noFill/>
          <a:ln/>
        </p:spPr>
        <p:txBody>
          <a:bodyPr wrap="square" lIns="0" tIns="0" rIns="0" bIns="0" rtlCol="0" anchor="t"/>
          <a:lstStyle/>
          <a:p>
            <a:pPr marL="0" indent="0" algn="l">
              <a:lnSpc>
                <a:spcPts val="2850"/>
              </a:lnSpc>
              <a:buNone/>
            </a:pPr>
            <a:r>
              <a:rPr lang="en-US" sz="1750" b="1" dirty="0">
                <a:solidFill>
                  <a:srgbClr val="272525"/>
                </a:solidFill>
                <a:latin typeface="Lato" pitchFamily="34" charset="0"/>
                <a:ea typeface="Lato" pitchFamily="34" charset="-122"/>
                <a:cs typeface="Lato" pitchFamily="34" charset="-120"/>
              </a:rPr>
              <a:t>Today's mission:</a:t>
            </a:r>
            <a:r>
              <a:rPr lang="en-US" sz="1750" dirty="0">
                <a:solidFill>
                  <a:srgbClr val="272525"/>
                </a:solidFill>
                <a:latin typeface="Lato" pitchFamily="34" charset="0"/>
                <a:ea typeface="Lato" pitchFamily="34" charset="-122"/>
                <a:cs typeface="Lato" pitchFamily="34" charset="-120"/>
              </a:rPr>
              <a:t> Share practical, battle-tested strategies for managing stress—backed by lived experience from high-stakes policing and solid psychology research.</a:t>
            </a:r>
            <a:endParaRPr lang="en-US" sz="1750" dirty="0"/>
          </a:p>
        </p:txBody>
      </p:sp>
      <p:sp>
        <p:nvSpPr>
          <p:cNvPr id="6" name="Text 4"/>
          <p:cNvSpPr/>
          <p:nvPr/>
        </p:nvSpPr>
        <p:spPr>
          <a:xfrm>
            <a:off x="7599521" y="4378404"/>
            <a:ext cx="6244709"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Because whether you're responding to a 3 a.m. emergency call or a client's panicked email about their tax bill, the stress response is remarkably similar.</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310283"/>
            <a:ext cx="8474750"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Two Worlds, One Universal Truth</a:t>
            </a:r>
            <a:endParaRPr lang="en-US" sz="4450" dirty="0"/>
          </a:p>
        </p:txBody>
      </p:sp>
      <p:sp>
        <p:nvSpPr>
          <p:cNvPr id="3" name="Shape 1"/>
          <p:cNvSpPr/>
          <p:nvPr/>
        </p:nvSpPr>
        <p:spPr>
          <a:xfrm>
            <a:off x="793790" y="2472690"/>
            <a:ext cx="6407944" cy="2955250"/>
          </a:xfrm>
          <a:prstGeom prst="roundRect">
            <a:avLst>
              <a:gd name="adj" fmla="val 3224"/>
            </a:avLst>
          </a:prstGeom>
          <a:solidFill>
            <a:srgbClr val="E8E8E3"/>
          </a:solidFill>
          <a:ln w="7620">
            <a:solidFill>
              <a:srgbClr val="CECEC9"/>
            </a:solidFill>
            <a:prstDash val="solid"/>
          </a:ln>
        </p:spPr>
        <p:txBody>
          <a:bodyPr/>
          <a:lstStyle/>
          <a:p>
            <a:endParaRPr lang="en-CA"/>
          </a:p>
        </p:txBody>
      </p:sp>
      <p:sp>
        <p:nvSpPr>
          <p:cNvPr id="4" name="Shape 2"/>
          <p:cNvSpPr/>
          <p:nvPr/>
        </p:nvSpPr>
        <p:spPr>
          <a:xfrm>
            <a:off x="1028224" y="2707124"/>
            <a:ext cx="680442" cy="680442"/>
          </a:xfrm>
          <a:prstGeom prst="roundRect">
            <a:avLst>
              <a:gd name="adj" fmla="val 13436980"/>
            </a:avLst>
          </a:prstGeom>
          <a:solidFill>
            <a:srgbClr val="E5E5E0"/>
          </a:solidFill>
          <a:ln/>
        </p:spPr>
        <p:txBody>
          <a:bodyPr/>
          <a:lstStyle/>
          <a:p>
            <a:endParaRPr lang="en-CA"/>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5390" y="2894171"/>
            <a:ext cx="306110" cy="306110"/>
          </a:xfrm>
          <a:prstGeom prst="rect">
            <a:avLst/>
          </a:prstGeom>
        </p:spPr>
      </p:pic>
      <p:sp>
        <p:nvSpPr>
          <p:cNvPr id="6" name="Text 3"/>
          <p:cNvSpPr/>
          <p:nvPr/>
        </p:nvSpPr>
        <p:spPr>
          <a:xfrm>
            <a:off x="1028224" y="361438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Police Reality</a:t>
            </a:r>
            <a:endParaRPr lang="en-US" sz="2200" dirty="0"/>
          </a:p>
        </p:txBody>
      </p:sp>
      <p:sp>
        <p:nvSpPr>
          <p:cNvPr id="7" name="Text 4"/>
          <p:cNvSpPr/>
          <p:nvPr/>
        </p:nvSpPr>
        <p:spPr>
          <a:xfrm>
            <a:off x="1028224" y="4104799"/>
            <a:ext cx="5939076"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Constant uncertainty, threat of harm, shifting priorities minute by minute, life-or-death decisions with incomplete information.</a:t>
            </a:r>
            <a:endParaRPr lang="en-US" sz="1750" dirty="0"/>
          </a:p>
        </p:txBody>
      </p:sp>
      <p:sp>
        <p:nvSpPr>
          <p:cNvPr id="8" name="Shape 5"/>
          <p:cNvSpPr/>
          <p:nvPr/>
        </p:nvSpPr>
        <p:spPr>
          <a:xfrm>
            <a:off x="7428548" y="2472690"/>
            <a:ext cx="6408063" cy="2955250"/>
          </a:xfrm>
          <a:prstGeom prst="roundRect">
            <a:avLst>
              <a:gd name="adj" fmla="val 3224"/>
            </a:avLst>
          </a:prstGeom>
          <a:solidFill>
            <a:srgbClr val="E8E8E3"/>
          </a:solidFill>
          <a:ln w="7620">
            <a:solidFill>
              <a:srgbClr val="CECEC9"/>
            </a:solidFill>
            <a:prstDash val="solid"/>
          </a:ln>
        </p:spPr>
        <p:txBody>
          <a:bodyPr/>
          <a:lstStyle/>
          <a:p>
            <a:endParaRPr lang="en-CA"/>
          </a:p>
        </p:txBody>
      </p:sp>
      <p:sp>
        <p:nvSpPr>
          <p:cNvPr id="9" name="Shape 6"/>
          <p:cNvSpPr/>
          <p:nvPr/>
        </p:nvSpPr>
        <p:spPr>
          <a:xfrm>
            <a:off x="7662982" y="2707124"/>
            <a:ext cx="680442" cy="680442"/>
          </a:xfrm>
          <a:prstGeom prst="roundRect">
            <a:avLst>
              <a:gd name="adj" fmla="val 13436980"/>
            </a:avLst>
          </a:prstGeom>
          <a:solidFill>
            <a:srgbClr val="E5E5E0"/>
          </a:solidFill>
          <a:ln/>
        </p:spPr>
        <p:txBody>
          <a:bodyPr/>
          <a:lstStyle/>
          <a:p>
            <a:endParaRPr lang="en-CA"/>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0148" y="2894171"/>
            <a:ext cx="306110" cy="306110"/>
          </a:xfrm>
          <a:prstGeom prst="rect">
            <a:avLst/>
          </a:prstGeom>
        </p:spPr>
      </p:pic>
      <p:sp>
        <p:nvSpPr>
          <p:cNvPr id="11" name="Text 7"/>
          <p:cNvSpPr/>
          <p:nvPr/>
        </p:nvSpPr>
        <p:spPr>
          <a:xfrm>
            <a:off x="7662982" y="3614380"/>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Accounting Reality</a:t>
            </a:r>
            <a:endParaRPr lang="en-US" sz="2200" dirty="0"/>
          </a:p>
        </p:txBody>
      </p:sp>
      <p:sp>
        <p:nvSpPr>
          <p:cNvPr id="12" name="Text 8"/>
          <p:cNvSpPr/>
          <p:nvPr/>
        </p:nvSpPr>
        <p:spPr>
          <a:xfrm>
            <a:off x="7662982" y="4104799"/>
            <a:ext cx="5939195"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Markets fluctuate wildly, clients panic over portfolios, regulators change rules overnight, compliance deadlines that don't negotiate.</a:t>
            </a:r>
            <a:endParaRPr lang="en-US" sz="1750" dirty="0"/>
          </a:p>
        </p:txBody>
      </p:sp>
      <p:sp>
        <p:nvSpPr>
          <p:cNvPr id="13" name="Text 9"/>
          <p:cNvSpPr/>
          <p:nvPr/>
        </p:nvSpPr>
        <p:spPr>
          <a:xfrm>
            <a:off x="1133951" y="5938242"/>
            <a:ext cx="1270265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"When a cop screws up paperwork, the bad guy goes free. When you screw up paperwork, CRA shows up—both equally terrifying."</a:t>
            </a:r>
            <a:endParaRPr lang="en-US" sz="1750" dirty="0"/>
          </a:p>
        </p:txBody>
      </p:sp>
      <p:sp>
        <p:nvSpPr>
          <p:cNvPr id="14" name="Shape 10"/>
          <p:cNvSpPr/>
          <p:nvPr/>
        </p:nvSpPr>
        <p:spPr>
          <a:xfrm>
            <a:off x="793790" y="5683091"/>
            <a:ext cx="30480" cy="1236107"/>
          </a:xfrm>
          <a:prstGeom prst="rect">
            <a:avLst/>
          </a:prstGeom>
          <a:solidFill>
            <a:srgbClr val="E5E5E0"/>
          </a:solidFill>
          <a:ln/>
        </p:spPr>
        <p:txBody>
          <a:bodyPr/>
          <a:lstStyle/>
          <a:p>
            <a:endParaRPr lang="en-C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992035"/>
            <a:ext cx="5670590" cy="708779"/>
          </a:xfrm>
          <a:prstGeom prst="rect">
            <a:avLst/>
          </a:prstGeom>
          <a:noFill/>
          <a:ln/>
        </p:spPr>
        <p:txBody>
          <a:bodyPr wrap="none" lIns="0" tIns="0" rIns="0" bIns="0" rtlCol="0" anchor="t"/>
          <a:lstStyle/>
          <a:p>
            <a:pPr marL="0" indent="0" algn="l">
              <a:lnSpc>
                <a:spcPts val="5550"/>
              </a:lnSpc>
              <a:buNone/>
            </a:pPr>
            <a:endParaRPr lang="en-US" sz="4450" dirty="0"/>
          </a:p>
        </p:txBody>
      </p:sp>
      <p:pic>
        <p:nvPicPr>
          <p:cNvPr id="3" name="Image 0" descr="preencoded.png"/>
          <p:cNvPicPr>
            <a:picLocks noChangeAspect="1"/>
          </p:cNvPicPr>
          <p:nvPr/>
        </p:nvPicPr>
        <p:blipFill>
          <a:blip r:embed="rId3"/>
          <a:stretch>
            <a:fillRect/>
          </a:stretch>
        </p:blipFill>
        <p:spPr>
          <a:xfrm>
            <a:off x="3486309" y="2202045"/>
            <a:ext cx="8161063" cy="3825509"/>
          </a:xfrm>
          <a:prstGeom prst="rect">
            <a:avLst/>
          </a:prstGeom>
          <a:effectLst>
            <a:softEdge rad="63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283488" y="2255044"/>
            <a:ext cx="4919305" cy="3719513"/>
          </a:xfrm>
          <a:prstGeom prst="rect">
            <a:avLst/>
          </a:prstGeom>
        </p:spPr>
      </p:pic>
      <p:sp>
        <p:nvSpPr>
          <p:cNvPr id="4" name="Text 0"/>
          <p:cNvSpPr/>
          <p:nvPr/>
        </p:nvSpPr>
        <p:spPr>
          <a:xfrm>
            <a:off x="6280190" y="2479000"/>
            <a:ext cx="5670590"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Why Stress Matters</a:t>
            </a:r>
            <a:endParaRPr lang="en-US" sz="4450" dirty="0"/>
          </a:p>
        </p:txBody>
      </p:sp>
      <p:sp>
        <p:nvSpPr>
          <p:cNvPr id="5" name="Text 1"/>
          <p:cNvSpPr/>
          <p:nvPr/>
        </p:nvSpPr>
        <p:spPr>
          <a:xfrm>
            <a:off x="6280190" y="3732014"/>
            <a:ext cx="2149554"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It is inevitable in High-Stakes and High-Trust environments</a:t>
            </a:r>
            <a:endParaRPr lang="en-US" sz="1750" dirty="0"/>
          </a:p>
        </p:txBody>
      </p:sp>
      <p:sp>
        <p:nvSpPr>
          <p:cNvPr id="6" name="Text 2"/>
          <p:cNvSpPr/>
          <p:nvPr/>
        </p:nvSpPr>
        <p:spPr>
          <a:xfrm>
            <a:off x="8990767" y="3732014"/>
            <a:ext cx="2149554"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The right amount of stress actually improves performance and cognition</a:t>
            </a:r>
            <a:endParaRPr lang="en-US" sz="1750" dirty="0"/>
          </a:p>
        </p:txBody>
      </p:sp>
      <p:sp>
        <p:nvSpPr>
          <p:cNvPr id="7" name="Text 3"/>
          <p:cNvSpPr/>
          <p:nvPr/>
        </p:nvSpPr>
        <p:spPr>
          <a:xfrm>
            <a:off x="11701343" y="3732014"/>
            <a:ext cx="2149554" cy="362903"/>
          </a:xfrm>
          <a:prstGeom prst="rect">
            <a:avLst/>
          </a:prstGeom>
          <a:noFill/>
          <a:ln/>
        </p:spPr>
        <p:txBody>
          <a:bodyPr wrap="none" lIns="0" tIns="0" rIns="0" bIns="0" rtlCol="0" anchor="t"/>
          <a:lstStyle/>
          <a:p>
            <a:pPr marL="0" indent="0" algn="ctr">
              <a:lnSpc>
                <a:spcPts val="2850"/>
              </a:lnSpc>
              <a:buNone/>
            </a:pPr>
            <a:r>
              <a:rPr lang="en-US" sz="1750" dirty="0">
                <a:solidFill>
                  <a:srgbClr val="272525"/>
                </a:solidFill>
                <a:latin typeface="Lato" pitchFamily="34" charset="0"/>
                <a:ea typeface="Lato" pitchFamily="34" charset="-122"/>
                <a:cs typeface="Lato" pitchFamily="34" charset="-120"/>
              </a:rPr>
              <a:t>Understanding stress</a:t>
            </a:r>
            <a:endParaRPr lang="en-US" sz="1750" dirty="0"/>
          </a:p>
        </p:txBody>
      </p:sp>
      <p:sp>
        <p:nvSpPr>
          <p:cNvPr id="8" name="Text 4"/>
          <p:cNvSpPr/>
          <p:nvPr/>
        </p:nvSpPr>
        <p:spPr>
          <a:xfrm>
            <a:off x="11701343" y="4298990"/>
            <a:ext cx="2149554" cy="453509"/>
          </a:xfrm>
          <a:prstGeom prst="rect">
            <a:avLst/>
          </a:prstGeom>
          <a:noFill/>
          <a:ln/>
        </p:spPr>
        <p:txBody>
          <a:bodyPr wrap="none" lIns="0" tIns="0" rIns="0" bIns="0" rtlCol="0" anchor="t"/>
          <a:lstStyle/>
          <a:p>
            <a:pPr marL="0" indent="0" algn="ctr">
              <a:lnSpc>
                <a:spcPts val="3550"/>
              </a:lnSpc>
              <a:buNone/>
            </a:pPr>
            <a:r>
              <a:rPr lang="en-US" sz="2200" b="1" dirty="0">
                <a:solidFill>
                  <a:srgbClr val="272525"/>
                </a:solidFill>
                <a:latin typeface="Lato" pitchFamily="34" charset="0"/>
                <a:ea typeface="Lato" pitchFamily="34" charset="-122"/>
                <a:cs typeface="Lato" pitchFamily="34" charset="-120"/>
              </a:rPr>
              <a:t>=</a:t>
            </a:r>
            <a:endParaRPr lang="en-US" sz="2200" dirty="0"/>
          </a:p>
        </p:txBody>
      </p:sp>
      <p:sp>
        <p:nvSpPr>
          <p:cNvPr id="9" name="Text 5"/>
          <p:cNvSpPr/>
          <p:nvPr/>
        </p:nvSpPr>
        <p:spPr>
          <a:xfrm>
            <a:off x="11701343" y="4956572"/>
            <a:ext cx="2149554" cy="362903"/>
          </a:xfrm>
          <a:prstGeom prst="rect">
            <a:avLst/>
          </a:prstGeom>
          <a:noFill/>
          <a:ln/>
        </p:spPr>
        <p:txBody>
          <a:bodyPr wrap="none" lIns="0" tIns="0" rIns="0" bIns="0" rtlCol="0" anchor="t"/>
          <a:lstStyle/>
          <a:p>
            <a:pPr marL="0" indent="0" algn="ctr">
              <a:lnSpc>
                <a:spcPts val="2850"/>
              </a:lnSpc>
              <a:buNone/>
            </a:pPr>
            <a:r>
              <a:rPr lang="en-US" sz="1750" dirty="0">
                <a:solidFill>
                  <a:srgbClr val="272525"/>
                </a:solidFill>
                <a:latin typeface="Lato" pitchFamily="34" charset="0"/>
                <a:ea typeface="Lato" pitchFamily="34" charset="-122"/>
                <a:cs typeface="Lato" pitchFamily="34" charset="-120"/>
              </a:rPr>
              <a:t>Managing Stress</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0"/>
            <a:ext cx="5486400" cy="8229600"/>
          </a:xfrm>
          <a:prstGeom prst="rect">
            <a:avLst/>
          </a:prstGeom>
        </p:spPr>
      </p:pic>
      <p:pic>
        <p:nvPicPr>
          <p:cNvPr id="3" name="Image 1" descr="preencoded.png"/>
          <p:cNvPicPr>
            <a:picLocks noChangeAspect="1"/>
          </p:cNvPicPr>
          <p:nvPr/>
        </p:nvPicPr>
        <p:blipFill>
          <a:blip r:embed="rId5"/>
          <a:stretch>
            <a:fillRect/>
          </a:stretch>
        </p:blipFill>
        <p:spPr>
          <a:xfrm>
            <a:off x="283607" y="2577465"/>
            <a:ext cx="4919186" cy="3074551"/>
          </a:xfrm>
          <a:prstGeom prst="rect">
            <a:avLst/>
          </a:prstGeom>
          <a:effectLst>
            <a:softEdge rad="63500"/>
          </a:effectLst>
        </p:spPr>
      </p:pic>
      <p:sp>
        <p:nvSpPr>
          <p:cNvPr id="4" name="Text 0"/>
          <p:cNvSpPr/>
          <p:nvPr/>
        </p:nvSpPr>
        <p:spPr>
          <a:xfrm>
            <a:off x="6280190" y="1347668"/>
            <a:ext cx="7556421" cy="1417558"/>
          </a:xfrm>
          <a:prstGeom prst="rect">
            <a:avLst/>
          </a:prstGeom>
          <a:noFill/>
          <a:ln/>
        </p:spPr>
        <p:txBody>
          <a:bodyPr wrap="squar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The "Routine" Call That Wasn't</a:t>
            </a:r>
            <a:endParaRPr lang="en-US" sz="4450" dirty="0"/>
          </a:p>
        </p:txBody>
      </p:sp>
      <p:sp>
        <p:nvSpPr>
          <p:cNvPr id="5" name="Text 1"/>
          <p:cNvSpPr/>
          <p:nvPr/>
        </p:nvSpPr>
        <p:spPr>
          <a:xfrm>
            <a:off x="6280190" y="3105388"/>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Picture this: You respond to what dispatch calls a "routine noise complaint." You arrive, knock on the door, and suddenly you're mediating a domestic dispute with weapons involved. Everything changed in 30 seconds.</a:t>
            </a:r>
            <a:endParaRPr lang="en-US" sz="1750" dirty="0"/>
          </a:p>
        </p:txBody>
      </p:sp>
      <p:sp>
        <p:nvSpPr>
          <p:cNvPr id="6" name="Text 2"/>
          <p:cNvSpPr/>
          <p:nvPr/>
        </p:nvSpPr>
        <p:spPr>
          <a:xfrm>
            <a:off x="6280190" y="444924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Your context: You open an audit file expecting straightforward financials. Three hours later, you've uncovered potential fraud, missing invoices, and a client who's suddenly "unavailable."</a:t>
            </a:r>
            <a:endParaRPr lang="en-US" sz="1750" dirty="0"/>
          </a:p>
        </p:txBody>
      </p:sp>
      <p:sp>
        <p:nvSpPr>
          <p:cNvPr id="7" name="Text 3"/>
          <p:cNvSpPr/>
          <p:nvPr/>
        </p:nvSpPr>
        <p:spPr>
          <a:xfrm>
            <a:off x="6280190" y="5793105"/>
            <a:ext cx="7556421" cy="1088708"/>
          </a:xfrm>
          <a:prstGeom prst="rect">
            <a:avLst/>
          </a:prstGeom>
          <a:noFill/>
          <a:ln/>
        </p:spPr>
        <p:txBody>
          <a:bodyPr wrap="square" lIns="0" tIns="0" rIns="0" bIns="0" rtlCol="0" anchor="t"/>
          <a:lstStyle/>
          <a:p>
            <a:pPr marL="0" indent="0" algn="l">
              <a:lnSpc>
                <a:spcPts val="2850"/>
              </a:lnSpc>
              <a:buNone/>
            </a:pPr>
            <a:r>
              <a:rPr lang="en-US" sz="1750" b="1" dirty="0">
                <a:solidFill>
                  <a:srgbClr val="272525"/>
                </a:solidFill>
                <a:latin typeface="Lato" pitchFamily="34" charset="0"/>
                <a:ea typeface="Lato" pitchFamily="34" charset="-122"/>
                <a:cs typeface="Lato" pitchFamily="34" charset="-120"/>
              </a:rPr>
              <a:t>The common thread:</a:t>
            </a:r>
            <a:r>
              <a:rPr lang="en-US" sz="1750" dirty="0">
                <a:solidFill>
                  <a:srgbClr val="272525"/>
                </a:solidFill>
                <a:latin typeface="Lato" pitchFamily="34" charset="0"/>
                <a:ea typeface="Lato" pitchFamily="34" charset="-122"/>
                <a:cs typeface="Lato" pitchFamily="34" charset="-120"/>
              </a:rPr>
              <a:t> Both professions demand that you stay calm, think clearly, and make sound decisions precisely when everyone else is losing their minds.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574602"/>
            <a:ext cx="11548824"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When Your Brain Betrays You Under Pressure</a:t>
            </a:r>
            <a:endParaRPr lang="en-US" sz="4450" dirty="0"/>
          </a:p>
        </p:txBody>
      </p:sp>
      <p:pic>
        <p:nvPicPr>
          <p:cNvPr id="3" name="Image 0" descr="preencoded.png"/>
          <p:cNvPicPr>
            <a:picLocks noChangeAspect="1"/>
          </p:cNvPicPr>
          <p:nvPr/>
        </p:nvPicPr>
        <p:blipFill>
          <a:blip r:embed="rId3"/>
          <a:stretch>
            <a:fillRect/>
          </a:stretch>
        </p:blipFill>
        <p:spPr>
          <a:xfrm>
            <a:off x="801410" y="2838688"/>
            <a:ext cx="4869775" cy="2792678"/>
          </a:xfrm>
          <a:prstGeom prst="rect">
            <a:avLst/>
          </a:prstGeom>
        </p:spPr>
      </p:pic>
      <p:sp>
        <p:nvSpPr>
          <p:cNvPr id="4" name="Text 1"/>
          <p:cNvSpPr/>
          <p:nvPr/>
        </p:nvSpPr>
        <p:spPr>
          <a:xfrm>
            <a:off x="793790" y="5979795"/>
            <a:ext cx="488501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5" name="Text 2"/>
          <p:cNvSpPr/>
          <p:nvPr/>
        </p:nvSpPr>
        <p:spPr>
          <a:xfrm>
            <a:off x="6239828" y="2850356"/>
            <a:ext cx="3571280" cy="425291"/>
          </a:xfrm>
          <a:prstGeom prst="rect">
            <a:avLst/>
          </a:prstGeom>
          <a:noFill/>
          <a:ln/>
        </p:spPr>
        <p:txBody>
          <a:bodyPr wrap="none" lIns="0" tIns="0" rIns="0" bIns="0" rtlCol="0" anchor="t"/>
          <a:lstStyle/>
          <a:p>
            <a:pPr marL="0" indent="0" algn="l">
              <a:lnSpc>
                <a:spcPts val="3300"/>
              </a:lnSpc>
              <a:buNone/>
            </a:pPr>
            <a:r>
              <a:rPr lang="en-US" sz="2650" dirty="0">
                <a:solidFill>
                  <a:srgbClr val="312F2B"/>
                </a:solidFill>
                <a:latin typeface="Gelasio" pitchFamily="34" charset="0"/>
                <a:ea typeface="Gelasio" pitchFamily="34" charset="-122"/>
                <a:cs typeface="Gelasio" pitchFamily="34" charset="-120"/>
              </a:rPr>
              <a:t>The Physiology of Panic</a:t>
            </a:r>
            <a:endParaRPr lang="en-US" sz="2650" dirty="0"/>
          </a:p>
        </p:txBody>
      </p:sp>
      <p:sp>
        <p:nvSpPr>
          <p:cNvPr id="6" name="Text 3"/>
          <p:cNvSpPr/>
          <p:nvPr/>
        </p:nvSpPr>
        <p:spPr>
          <a:xfrm>
            <a:off x="6239828" y="3502462"/>
            <a:ext cx="7604284"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When stress hits, your body floods with cortisol. Your vision literally narrows—tunnel vision isn't a metaphor. Blood flow redirects from your prefrontal cortex (the part that does math and logic) to your limbs (the part that runs away).</a:t>
            </a:r>
            <a:endParaRPr lang="en-US" sz="1750" dirty="0"/>
          </a:p>
        </p:txBody>
      </p:sp>
      <p:sp>
        <p:nvSpPr>
          <p:cNvPr id="7" name="Text 4"/>
          <p:cNvSpPr/>
          <p:nvPr/>
        </p:nvSpPr>
        <p:spPr>
          <a:xfrm>
            <a:off x="6239828" y="5158145"/>
            <a:ext cx="7604284"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This worked great for our ancestors' facing predators. It's less helpful when you're facing a spreadsheet discrepancy or a demanding client.</a:t>
            </a:r>
            <a:endParaRPr lang="en-US" sz="1750" dirty="0"/>
          </a:p>
        </p:txBody>
      </p:sp>
      <p:sp>
        <p:nvSpPr>
          <p:cNvPr id="8" name="Text 5"/>
          <p:cNvSpPr/>
          <p:nvPr/>
        </p:nvSpPr>
        <p:spPr>
          <a:xfrm>
            <a:off x="6239828" y="6088023"/>
            <a:ext cx="7604284" cy="362903"/>
          </a:xfrm>
          <a:prstGeom prst="rect">
            <a:avLst/>
          </a:prstGeom>
          <a:noFill/>
          <a:ln/>
        </p:spPr>
        <p:txBody>
          <a:bodyPr wrap="none" lIns="0" tIns="0" rIns="0" bIns="0" rtlCol="0" anchor="t"/>
          <a:lstStyle/>
          <a:p>
            <a:pPr marL="0" indent="0" algn="l">
              <a:lnSpc>
                <a:spcPts val="2850"/>
              </a:lnSpc>
              <a:buNone/>
            </a:pPr>
            <a:r>
              <a:rPr lang="en-US" sz="1750" i="1" dirty="0">
                <a:solidFill>
                  <a:srgbClr val="272525"/>
                </a:solidFill>
                <a:latin typeface="Lato" pitchFamily="34" charset="0"/>
                <a:ea typeface="Lato" pitchFamily="34" charset="-122"/>
                <a:cs typeface="Lato" pitchFamily="34" charset="-120"/>
              </a:rPr>
              <a:t>Result:</a:t>
            </a:r>
            <a:r>
              <a:rPr lang="en-US" sz="1750" dirty="0">
                <a:solidFill>
                  <a:srgbClr val="272525"/>
                </a:solidFill>
                <a:latin typeface="Lato" pitchFamily="34" charset="0"/>
                <a:ea typeface="Lato" pitchFamily="34" charset="-122"/>
                <a:cs typeface="Lato" pitchFamily="34" charset="-120"/>
              </a:rPr>
              <a:t> Impaired decision-making exactly when you need clarity most.</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39748"/>
            <a:ext cx="6089809" cy="708779"/>
          </a:xfrm>
          <a:prstGeom prst="rect">
            <a:avLst/>
          </a:prstGeom>
          <a:noFill/>
          <a:ln/>
        </p:spPr>
        <p:txBody>
          <a:bodyPr wrap="none" lIns="0" tIns="0" rIns="0" bIns="0" rtlCol="0" anchor="t"/>
          <a:lstStyle/>
          <a:p>
            <a:pPr marL="0" indent="0" algn="l">
              <a:lnSpc>
                <a:spcPts val="5550"/>
              </a:lnSpc>
              <a:buNone/>
            </a:pPr>
            <a:r>
              <a:rPr lang="en-US" sz="4450" dirty="0">
                <a:solidFill>
                  <a:srgbClr val="312F2B"/>
                </a:solidFill>
                <a:latin typeface="Gelasio" pitchFamily="34" charset="0"/>
                <a:ea typeface="Gelasio" pitchFamily="34" charset="-122"/>
                <a:cs typeface="Gelasio" pitchFamily="34" charset="-120"/>
              </a:rPr>
              <a:t>The Backpack Metaphor</a:t>
            </a:r>
            <a:endParaRPr lang="en-US" sz="4450" dirty="0"/>
          </a:p>
        </p:txBody>
      </p:sp>
      <p:sp>
        <p:nvSpPr>
          <p:cNvPr id="4" name="Text 1"/>
          <p:cNvSpPr/>
          <p:nvPr/>
        </p:nvSpPr>
        <p:spPr>
          <a:xfrm>
            <a:off x="793790" y="1888688"/>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Gelasio Light" pitchFamily="34" charset="0"/>
                <a:ea typeface="Gelasio Light" pitchFamily="34" charset="-122"/>
                <a:cs typeface="Gelasio Light" pitchFamily="34" charset="-120"/>
              </a:rPr>
              <a:t>01</a:t>
            </a:r>
            <a:endParaRPr lang="en-US" sz="1750" dirty="0"/>
          </a:p>
        </p:txBody>
      </p:sp>
      <p:sp>
        <p:nvSpPr>
          <p:cNvPr id="5" name="Shape 2"/>
          <p:cNvSpPr/>
          <p:nvPr/>
        </p:nvSpPr>
        <p:spPr>
          <a:xfrm>
            <a:off x="793790" y="2243733"/>
            <a:ext cx="3664744" cy="30480"/>
          </a:xfrm>
          <a:prstGeom prst="rect">
            <a:avLst/>
          </a:prstGeom>
          <a:solidFill>
            <a:srgbClr val="E5E5E0"/>
          </a:solidFill>
          <a:ln/>
        </p:spPr>
        <p:txBody>
          <a:bodyPr/>
          <a:lstStyle/>
          <a:p>
            <a:endParaRPr lang="en-CA"/>
          </a:p>
        </p:txBody>
      </p:sp>
      <p:sp>
        <p:nvSpPr>
          <p:cNvPr id="6" name="Text 3"/>
          <p:cNvSpPr/>
          <p:nvPr/>
        </p:nvSpPr>
        <p:spPr>
          <a:xfrm>
            <a:off x="793790" y="2418040"/>
            <a:ext cx="3664744" cy="708660"/>
          </a:xfrm>
          <a:prstGeom prst="rect">
            <a:avLst/>
          </a:prstGeom>
          <a:noFill/>
          <a:ln/>
        </p:spPr>
        <p:txBody>
          <a:bodyPr wrap="squar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Every Chaotic Incident = One Rock</a:t>
            </a:r>
            <a:endParaRPr lang="en-US" sz="2200" dirty="0"/>
          </a:p>
        </p:txBody>
      </p:sp>
      <p:sp>
        <p:nvSpPr>
          <p:cNvPr id="7" name="Text 4"/>
          <p:cNvSpPr/>
          <p:nvPr/>
        </p:nvSpPr>
        <p:spPr>
          <a:xfrm>
            <a:off x="793790" y="3262789"/>
            <a:ext cx="3664744"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For police: violent calls, traumatic scenes, administrative failures. For accountants: market crashes, angry clients, regulatory changes, impossible deadlines.</a:t>
            </a:r>
            <a:endParaRPr lang="en-US" sz="1750" dirty="0"/>
          </a:p>
        </p:txBody>
      </p:sp>
      <p:sp>
        <p:nvSpPr>
          <p:cNvPr id="8" name="Text 5"/>
          <p:cNvSpPr/>
          <p:nvPr/>
        </p:nvSpPr>
        <p:spPr>
          <a:xfrm>
            <a:off x="4685348" y="1888688"/>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Gelasio Light" pitchFamily="34" charset="0"/>
                <a:ea typeface="Gelasio Light" pitchFamily="34" charset="-122"/>
                <a:cs typeface="Gelasio Light" pitchFamily="34" charset="-120"/>
              </a:rPr>
              <a:t>02</a:t>
            </a:r>
            <a:endParaRPr lang="en-US" sz="1750" dirty="0"/>
          </a:p>
        </p:txBody>
      </p:sp>
      <p:sp>
        <p:nvSpPr>
          <p:cNvPr id="9" name="Shape 6"/>
          <p:cNvSpPr/>
          <p:nvPr/>
        </p:nvSpPr>
        <p:spPr>
          <a:xfrm>
            <a:off x="4685348" y="2243733"/>
            <a:ext cx="3664863" cy="30480"/>
          </a:xfrm>
          <a:prstGeom prst="rect">
            <a:avLst/>
          </a:prstGeom>
          <a:solidFill>
            <a:srgbClr val="E5E5E0"/>
          </a:solidFill>
          <a:ln/>
        </p:spPr>
        <p:txBody>
          <a:bodyPr/>
          <a:lstStyle/>
          <a:p>
            <a:endParaRPr lang="en-CA"/>
          </a:p>
        </p:txBody>
      </p:sp>
      <p:sp>
        <p:nvSpPr>
          <p:cNvPr id="10" name="Text 7"/>
          <p:cNvSpPr/>
          <p:nvPr/>
        </p:nvSpPr>
        <p:spPr>
          <a:xfrm>
            <a:off x="4685348" y="2418040"/>
            <a:ext cx="2850237"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The Rocks Accumulate</a:t>
            </a:r>
            <a:endParaRPr lang="en-US" sz="2200" dirty="0"/>
          </a:p>
        </p:txBody>
      </p:sp>
      <p:sp>
        <p:nvSpPr>
          <p:cNvPr id="11" name="Text 8"/>
          <p:cNvSpPr/>
          <p:nvPr/>
        </p:nvSpPr>
        <p:spPr>
          <a:xfrm>
            <a:off x="4685348" y="2908459"/>
            <a:ext cx="3664863" cy="1814513"/>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You don't notice the first few. By month three of tax season, you're carrying 40 pounds of unprocessed stress—and wondering why your back hurts.</a:t>
            </a:r>
            <a:endParaRPr lang="en-US" sz="1750" dirty="0"/>
          </a:p>
        </p:txBody>
      </p:sp>
      <p:sp>
        <p:nvSpPr>
          <p:cNvPr id="12" name="Text 9"/>
          <p:cNvSpPr/>
          <p:nvPr/>
        </p:nvSpPr>
        <p:spPr>
          <a:xfrm>
            <a:off x="793790" y="5474137"/>
            <a:ext cx="226814" cy="283488"/>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Gelasio Light" pitchFamily="34" charset="0"/>
                <a:ea typeface="Gelasio Light" pitchFamily="34" charset="-122"/>
                <a:cs typeface="Gelasio Light" pitchFamily="34" charset="-120"/>
              </a:rPr>
              <a:t>03</a:t>
            </a:r>
            <a:endParaRPr lang="en-US" sz="1750" dirty="0"/>
          </a:p>
        </p:txBody>
      </p:sp>
      <p:sp>
        <p:nvSpPr>
          <p:cNvPr id="13" name="Shape 10"/>
          <p:cNvSpPr/>
          <p:nvPr/>
        </p:nvSpPr>
        <p:spPr>
          <a:xfrm>
            <a:off x="793790" y="5829181"/>
            <a:ext cx="7556421" cy="30480"/>
          </a:xfrm>
          <a:prstGeom prst="rect">
            <a:avLst/>
          </a:prstGeom>
          <a:solidFill>
            <a:srgbClr val="E5E5E0"/>
          </a:solidFill>
          <a:ln/>
        </p:spPr>
        <p:txBody>
          <a:bodyPr/>
          <a:lstStyle/>
          <a:p>
            <a:endParaRPr lang="en-CA"/>
          </a:p>
        </p:txBody>
      </p:sp>
      <p:sp>
        <p:nvSpPr>
          <p:cNvPr id="14" name="Text 11"/>
          <p:cNvSpPr/>
          <p:nvPr/>
        </p:nvSpPr>
        <p:spPr>
          <a:xfrm>
            <a:off x="793790" y="6003488"/>
            <a:ext cx="3969663" cy="354330"/>
          </a:xfrm>
          <a:prstGeom prst="rect">
            <a:avLst/>
          </a:prstGeom>
          <a:noFill/>
          <a:ln/>
        </p:spPr>
        <p:txBody>
          <a:bodyPr wrap="none" lIns="0" tIns="0" rIns="0" bIns="0" rtlCol="0" anchor="t"/>
          <a:lstStyle/>
          <a:p>
            <a:pPr marL="0" indent="0" algn="l">
              <a:lnSpc>
                <a:spcPts val="2750"/>
              </a:lnSpc>
              <a:buNone/>
            </a:pPr>
            <a:r>
              <a:rPr lang="en-US" sz="2200" dirty="0">
                <a:solidFill>
                  <a:srgbClr val="272525"/>
                </a:solidFill>
                <a:latin typeface="Gelasio" pitchFamily="34" charset="0"/>
                <a:ea typeface="Gelasio" pitchFamily="34" charset="-122"/>
                <a:cs typeface="Gelasio" pitchFamily="34" charset="-120"/>
              </a:rPr>
              <a:t>Unmanaged Load = Breakdown</a:t>
            </a:r>
            <a:endParaRPr lang="en-US" sz="2200" dirty="0"/>
          </a:p>
        </p:txBody>
      </p:sp>
      <p:sp>
        <p:nvSpPr>
          <p:cNvPr id="15" name="Text 12"/>
          <p:cNvSpPr/>
          <p:nvPr/>
        </p:nvSpPr>
        <p:spPr>
          <a:xfrm>
            <a:off x="793790" y="649390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Lato" pitchFamily="34" charset="0"/>
                <a:ea typeface="Lato" pitchFamily="34" charset="-122"/>
                <a:cs typeface="Lato" pitchFamily="34" charset="-120"/>
              </a:rPr>
              <a:t>Burnout. Errors. Resentment. Health problems. The backpack doesn't empty itself—you have to consciously unload it.</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82241" y="766286"/>
            <a:ext cx="8103156" cy="698421"/>
          </a:xfrm>
          <a:prstGeom prst="rect">
            <a:avLst/>
          </a:prstGeom>
          <a:noFill/>
          <a:ln/>
        </p:spPr>
        <p:txBody>
          <a:bodyPr wrap="none" lIns="0" tIns="0" rIns="0" bIns="0" rtlCol="0" anchor="t"/>
          <a:lstStyle/>
          <a:p>
            <a:pPr marL="0" indent="0" algn="l">
              <a:lnSpc>
                <a:spcPts val="5450"/>
              </a:lnSpc>
              <a:buNone/>
            </a:pPr>
            <a:r>
              <a:rPr lang="en-US" sz="4350" dirty="0">
                <a:solidFill>
                  <a:srgbClr val="312F2B"/>
                </a:solidFill>
                <a:latin typeface="Gelasio" pitchFamily="34" charset="0"/>
                <a:ea typeface="Gelasio" pitchFamily="34" charset="-122"/>
                <a:cs typeface="Gelasio" pitchFamily="34" charset="-120"/>
              </a:rPr>
              <a:t>Your Stress Management Toolkit</a:t>
            </a:r>
            <a:endParaRPr lang="en-US" sz="4350" dirty="0"/>
          </a:p>
        </p:txBody>
      </p:sp>
      <p:pic>
        <p:nvPicPr>
          <p:cNvPr id="3" name="Image 0" descr="preencoded.png"/>
          <p:cNvPicPr>
            <a:picLocks noChangeAspect="1"/>
          </p:cNvPicPr>
          <p:nvPr/>
        </p:nvPicPr>
        <p:blipFill>
          <a:blip r:embed="rId3"/>
          <a:stretch>
            <a:fillRect/>
          </a:stretch>
        </p:blipFill>
        <p:spPr>
          <a:xfrm>
            <a:off x="782241" y="1911668"/>
            <a:ext cx="3056930" cy="3056930"/>
          </a:xfrm>
          <a:prstGeom prst="rect">
            <a:avLst/>
          </a:prstGeom>
        </p:spPr>
      </p:pic>
      <p:sp>
        <p:nvSpPr>
          <p:cNvPr id="4" name="Text 1"/>
          <p:cNvSpPr/>
          <p:nvPr/>
        </p:nvSpPr>
        <p:spPr>
          <a:xfrm>
            <a:off x="782241" y="5192078"/>
            <a:ext cx="2896910" cy="349210"/>
          </a:xfrm>
          <a:prstGeom prst="rect">
            <a:avLst/>
          </a:prstGeom>
          <a:noFill/>
          <a:ln/>
        </p:spPr>
        <p:txBody>
          <a:bodyPr wrap="none" lIns="0" tIns="0" rIns="0" bIns="0" rtlCol="0" anchor="t"/>
          <a:lstStyle/>
          <a:p>
            <a:pPr marL="0" indent="0" algn="l">
              <a:lnSpc>
                <a:spcPts val="2700"/>
              </a:lnSpc>
              <a:buNone/>
            </a:pPr>
            <a:r>
              <a:rPr lang="en-US" sz="2150" dirty="0">
                <a:solidFill>
                  <a:srgbClr val="272525"/>
                </a:solidFill>
                <a:latin typeface="Gelasio" pitchFamily="34" charset="0"/>
                <a:ea typeface="Gelasio" pitchFamily="34" charset="-122"/>
                <a:cs typeface="Gelasio" pitchFamily="34" charset="-120"/>
              </a:rPr>
              <a:t>Breathing &amp; Grounding</a:t>
            </a:r>
            <a:endParaRPr lang="en-US" sz="2150" dirty="0"/>
          </a:p>
        </p:txBody>
      </p:sp>
      <p:sp>
        <p:nvSpPr>
          <p:cNvPr id="5" name="Text 2"/>
          <p:cNvSpPr/>
          <p:nvPr/>
        </p:nvSpPr>
        <p:spPr>
          <a:xfrm>
            <a:off x="782241" y="5675352"/>
            <a:ext cx="3056930" cy="178772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Lato" pitchFamily="34" charset="0"/>
                <a:ea typeface="Lato" pitchFamily="34" charset="-122"/>
                <a:cs typeface="Lato" pitchFamily="34" charset="-120"/>
              </a:rPr>
              <a:t>Box breathing (4-4-4-4) activates your parasympathetic nervous system. Used in crisis negotiation—equally effective before client presentations.</a:t>
            </a:r>
            <a:endParaRPr lang="en-US" sz="1750" dirty="0"/>
          </a:p>
        </p:txBody>
      </p:sp>
      <p:pic>
        <p:nvPicPr>
          <p:cNvPr id="6" name="Image 1" descr="preencoded.png"/>
          <p:cNvPicPr>
            <a:picLocks noChangeAspect="1"/>
          </p:cNvPicPr>
          <p:nvPr/>
        </p:nvPicPr>
        <p:blipFill>
          <a:blip r:embed="rId4"/>
          <a:stretch>
            <a:fillRect/>
          </a:stretch>
        </p:blipFill>
        <p:spPr>
          <a:xfrm>
            <a:off x="4118491" y="1911668"/>
            <a:ext cx="3057049" cy="3057049"/>
          </a:xfrm>
          <a:prstGeom prst="rect">
            <a:avLst/>
          </a:prstGeom>
        </p:spPr>
      </p:pic>
      <p:sp>
        <p:nvSpPr>
          <p:cNvPr id="7" name="Text 3"/>
          <p:cNvSpPr/>
          <p:nvPr/>
        </p:nvSpPr>
        <p:spPr>
          <a:xfrm>
            <a:off x="4118491" y="5192197"/>
            <a:ext cx="2793921" cy="349210"/>
          </a:xfrm>
          <a:prstGeom prst="rect">
            <a:avLst/>
          </a:prstGeom>
          <a:noFill/>
          <a:ln/>
        </p:spPr>
        <p:txBody>
          <a:bodyPr wrap="none" lIns="0" tIns="0" rIns="0" bIns="0" rtlCol="0" anchor="t"/>
          <a:lstStyle/>
          <a:p>
            <a:pPr marL="0" indent="0" algn="l">
              <a:lnSpc>
                <a:spcPts val="2700"/>
              </a:lnSpc>
              <a:buNone/>
            </a:pPr>
            <a:r>
              <a:rPr lang="en-US" sz="2150" dirty="0">
                <a:solidFill>
                  <a:srgbClr val="272525"/>
                </a:solidFill>
                <a:latin typeface="Gelasio" pitchFamily="34" charset="0"/>
                <a:ea typeface="Gelasio" pitchFamily="34" charset="-122"/>
                <a:cs typeface="Gelasio" pitchFamily="34" charset="-120"/>
              </a:rPr>
              <a:t>Cognitive Reframing</a:t>
            </a:r>
            <a:endParaRPr lang="en-US" sz="2150" dirty="0"/>
          </a:p>
        </p:txBody>
      </p:sp>
      <p:sp>
        <p:nvSpPr>
          <p:cNvPr id="8" name="Text 4"/>
          <p:cNvSpPr/>
          <p:nvPr/>
        </p:nvSpPr>
        <p:spPr>
          <a:xfrm>
            <a:off x="4118491" y="5675471"/>
            <a:ext cx="3057049" cy="178772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Lato" pitchFamily="34" charset="0"/>
                <a:ea typeface="Lato" pitchFamily="34" charset="-122"/>
                <a:cs typeface="Lato" pitchFamily="34" charset="-120"/>
              </a:rPr>
              <a:t>Shift your internal dialogue: "This isn't a threat, it's a problem to solve." Your nervous system responds to the story you tell yourself.</a:t>
            </a:r>
            <a:endParaRPr lang="en-US" sz="1750" dirty="0"/>
          </a:p>
        </p:txBody>
      </p:sp>
      <p:pic>
        <p:nvPicPr>
          <p:cNvPr id="9" name="Image 2" descr="preencoded.png"/>
          <p:cNvPicPr>
            <a:picLocks noChangeAspect="1"/>
          </p:cNvPicPr>
          <p:nvPr/>
        </p:nvPicPr>
        <p:blipFill>
          <a:blip r:embed="rId5"/>
          <a:stretch>
            <a:fillRect/>
          </a:stretch>
        </p:blipFill>
        <p:spPr>
          <a:xfrm>
            <a:off x="7454860" y="1911668"/>
            <a:ext cx="3056930" cy="3056930"/>
          </a:xfrm>
          <a:prstGeom prst="rect">
            <a:avLst/>
          </a:prstGeom>
        </p:spPr>
      </p:pic>
      <p:sp>
        <p:nvSpPr>
          <p:cNvPr id="10" name="Text 5"/>
          <p:cNvSpPr/>
          <p:nvPr/>
        </p:nvSpPr>
        <p:spPr>
          <a:xfrm>
            <a:off x="7454860" y="5192078"/>
            <a:ext cx="2793921" cy="349210"/>
          </a:xfrm>
          <a:prstGeom prst="rect">
            <a:avLst/>
          </a:prstGeom>
          <a:noFill/>
          <a:ln/>
        </p:spPr>
        <p:txBody>
          <a:bodyPr wrap="none" lIns="0" tIns="0" rIns="0" bIns="0" rtlCol="0" anchor="t"/>
          <a:lstStyle/>
          <a:p>
            <a:pPr marL="0" indent="0" algn="l">
              <a:lnSpc>
                <a:spcPts val="2700"/>
              </a:lnSpc>
              <a:buNone/>
            </a:pPr>
            <a:r>
              <a:rPr lang="en-US" sz="2150" dirty="0">
                <a:solidFill>
                  <a:srgbClr val="272525"/>
                </a:solidFill>
                <a:latin typeface="Gelasio" pitchFamily="34" charset="0"/>
                <a:ea typeface="Gelasio" pitchFamily="34" charset="-122"/>
                <a:cs typeface="Gelasio" pitchFamily="34" charset="-120"/>
              </a:rPr>
              <a:t>Routine &amp; Preparation</a:t>
            </a:r>
            <a:endParaRPr lang="en-US" sz="2150" dirty="0"/>
          </a:p>
        </p:txBody>
      </p:sp>
      <p:sp>
        <p:nvSpPr>
          <p:cNvPr id="11" name="Text 6"/>
          <p:cNvSpPr/>
          <p:nvPr/>
        </p:nvSpPr>
        <p:spPr>
          <a:xfrm>
            <a:off x="7454860" y="5675352"/>
            <a:ext cx="3056930" cy="1787723"/>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Lato" pitchFamily="34" charset="0"/>
                <a:ea typeface="Lato" pitchFamily="34" charset="-122"/>
                <a:cs typeface="Lato" pitchFamily="34" charset="-120"/>
              </a:rPr>
              <a:t>In policing, gear checks save lives. In accounting, double-checking formulas saves your sanity. Preparation creates psychological safety.</a:t>
            </a:r>
            <a:endParaRPr lang="en-US" sz="1750" dirty="0"/>
          </a:p>
        </p:txBody>
      </p:sp>
      <p:pic>
        <p:nvPicPr>
          <p:cNvPr id="12" name="Image 3" descr="preencoded.png"/>
          <p:cNvPicPr>
            <a:picLocks noChangeAspect="1"/>
          </p:cNvPicPr>
          <p:nvPr/>
        </p:nvPicPr>
        <p:blipFill>
          <a:blip r:embed="rId6"/>
          <a:stretch>
            <a:fillRect/>
          </a:stretch>
        </p:blipFill>
        <p:spPr>
          <a:xfrm>
            <a:off x="10791111" y="1911668"/>
            <a:ext cx="3057049" cy="3057049"/>
          </a:xfrm>
          <a:prstGeom prst="rect">
            <a:avLst/>
          </a:prstGeom>
        </p:spPr>
      </p:pic>
      <p:sp>
        <p:nvSpPr>
          <p:cNvPr id="13" name="Text 7"/>
          <p:cNvSpPr/>
          <p:nvPr/>
        </p:nvSpPr>
        <p:spPr>
          <a:xfrm>
            <a:off x="10791111" y="5192197"/>
            <a:ext cx="2793921" cy="349210"/>
          </a:xfrm>
          <a:prstGeom prst="rect">
            <a:avLst/>
          </a:prstGeom>
          <a:noFill/>
          <a:ln/>
        </p:spPr>
        <p:txBody>
          <a:bodyPr wrap="none" lIns="0" tIns="0" rIns="0" bIns="0" rtlCol="0" anchor="t"/>
          <a:lstStyle/>
          <a:p>
            <a:pPr marL="0" indent="0" algn="l">
              <a:lnSpc>
                <a:spcPts val="2700"/>
              </a:lnSpc>
              <a:buNone/>
            </a:pPr>
            <a:r>
              <a:rPr lang="en-US" sz="2150" dirty="0">
                <a:solidFill>
                  <a:srgbClr val="272525"/>
                </a:solidFill>
                <a:latin typeface="Gelasio" pitchFamily="34" charset="0"/>
                <a:ea typeface="Gelasio" pitchFamily="34" charset="-122"/>
                <a:cs typeface="Gelasio" pitchFamily="34" charset="-120"/>
              </a:rPr>
              <a:t>Micro-Recoveries</a:t>
            </a:r>
            <a:endParaRPr lang="en-US" sz="2150" dirty="0"/>
          </a:p>
        </p:txBody>
      </p:sp>
      <p:sp>
        <p:nvSpPr>
          <p:cNvPr id="14" name="Text 8"/>
          <p:cNvSpPr/>
          <p:nvPr/>
        </p:nvSpPr>
        <p:spPr>
          <a:xfrm>
            <a:off x="10791111" y="5675471"/>
            <a:ext cx="3057049" cy="1430179"/>
          </a:xfrm>
          <a:prstGeom prst="rect">
            <a:avLst/>
          </a:prstGeom>
          <a:noFill/>
          <a:ln/>
        </p:spPr>
        <p:txBody>
          <a:bodyPr wrap="square" lIns="0" tIns="0" rIns="0" bIns="0" rtlCol="0" anchor="t"/>
          <a:lstStyle/>
          <a:p>
            <a:pPr marL="0" indent="0" algn="l">
              <a:lnSpc>
                <a:spcPts val="2800"/>
              </a:lnSpc>
              <a:buNone/>
            </a:pPr>
            <a:r>
              <a:rPr lang="en-US" sz="1750" dirty="0">
                <a:solidFill>
                  <a:srgbClr val="272525"/>
                </a:solidFill>
                <a:latin typeface="Lato" pitchFamily="34" charset="0"/>
                <a:ea typeface="Lato" pitchFamily="34" charset="-122"/>
                <a:cs typeface="Lato" pitchFamily="34" charset="-120"/>
              </a:rPr>
              <a:t>Five-minute walks. Genuine lunch breaks. Regulate stress </a:t>
            </a:r>
            <a:r>
              <a:rPr lang="en-US" sz="1750" i="1" dirty="0">
                <a:solidFill>
                  <a:srgbClr val="272525"/>
                </a:solidFill>
                <a:latin typeface="Lato" pitchFamily="34" charset="0"/>
                <a:ea typeface="Lato" pitchFamily="34" charset="-122"/>
                <a:cs typeface="Lato" pitchFamily="34" charset="-120"/>
              </a:rPr>
              <a:t>before</a:t>
            </a:r>
            <a:r>
              <a:rPr lang="en-US" sz="1750" dirty="0">
                <a:solidFill>
                  <a:srgbClr val="272525"/>
                </a:solidFill>
                <a:latin typeface="Lato" pitchFamily="34" charset="0"/>
                <a:ea typeface="Lato" pitchFamily="34" charset="-122"/>
                <a:cs typeface="Lato" pitchFamily="34" charset="-120"/>
              </a:rPr>
              <a:t> it compounds into something unmanageable.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999</Words>
  <Application>Microsoft Office PowerPoint</Application>
  <PresentationFormat>Custom</PresentationFormat>
  <Paragraphs>83</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Gelasio</vt:lpstr>
      <vt:lpstr>Gelasio Light</vt:lpstr>
      <vt:lpstr>Arial</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Mike Willford</cp:lastModifiedBy>
  <cp:revision>2</cp:revision>
  <dcterms:created xsi:type="dcterms:W3CDTF">2025-11-05T17:51:03Z</dcterms:created>
  <dcterms:modified xsi:type="dcterms:W3CDTF">2025-11-17T20:10:53Z</dcterms:modified>
</cp:coreProperties>
</file>